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handoutMasterIdLst>
    <p:handoutMasterId r:id="rId69"/>
  </p:handoutMasterIdLst>
  <p:sldIdLst>
    <p:sldId id="1808" r:id="rId2"/>
    <p:sldId id="4953" r:id="rId3"/>
    <p:sldId id="4954" r:id="rId4"/>
    <p:sldId id="4961" r:id="rId5"/>
    <p:sldId id="4747" r:id="rId6"/>
    <p:sldId id="4748" r:id="rId7"/>
    <p:sldId id="4749" r:id="rId8"/>
    <p:sldId id="5185" r:id="rId9"/>
    <p:sldId id="5056" r:id="rId10"/>
    <p:sldId id="5055" r:id="rId11"/>
    <p:sldId id="4962" r:id="rId12"/>
    <p:sldId id="4897" r:id="rId13"/>
    <p:sldId id="4898" r:id="rId14"/>
    <p:sldId id="4899" r:id="rId15"/>
    <p:sldId id="4901" r:id="rId16"/>
    <p:sldId id="4905" r:id="rId17"/>
    <p:sldId id="4907" r:id="rId18"/>
    <p:sldId id="4908" r:id="rId19"/>
    <p:sldId id="4924" r:id="rId20"/>
    <p:sldId id="4910" r:id="rId21"/>
    <p:sldId id="4937" r:id="rId22"/>
    <p:sldId id="4911" r:id="rId23"/>
    <p:sldId id="4915" r:id="rId24"/>
    <p:sldId id="4939" r:id="rId25"/>
    <p:sldId id="4920" r:id="rId26"/>
    <p:sldId id="5335" r:id="rId27"/>
    <p:sldId id="5336" r:id="rId28"/>
    <p:sldId id="5337" r:id="rId29"/>
    <p:sldId id="5338" r:id="rId30"/>
    <p:sldId id="5339" r:id="rId31"/>
    <p:sldId id="5340" r:id="rId32"/>
    <p:sldId id="5341" r:id="rId33"/>
    <p:sldId id="4849" r:id="rId34"/>
    <p:sldId id="4684" r:id="rId35"/>
    <p:sldId id="5271" r:id="rId36"/>
    <p:sldId id="4969" r:id="rId37"/>
    <p:sldId id="5272" r:id="rId38"/>
    <p:sldId id="5184" r:id="rId39"/>
    <p:sldId id="5333" r:id="rId40"/>
    <p:sldId id="4756" r:id="rId41"/>
    <p:sldId id="5147" r:id="rId42"/>
    <p:sldId id="5148" r:id="rId43"/>
    <p:sldId id="4887" r:id="rId44"/>
    <p:sldId id="4888" r:id="rId45"/>
    <p:sldId id="4971" r:id="rId46"/>
    <p:sldId id="4972" r:id="rId47"/>
    <p:sldId id="4973" r:id="rId48"/>
    <p:sldId id="4893" r:id="rId49"/>
    <p:sldId id="5311" r:id="rId50"/>
    <p:sldId id="4974" r:id="rId51"/>
    <p:sldId id="4826" r:id="rId52"/>
    <p:sldId id="4862" r:id="rId53"/>
    <p:sldId id="4828" r:id="rId54"/>
    <p:sldId id="4868" r:id="rId55"/>
    <p:sldId id="4880" r:id="rId56"/>
    <p:sldId id="5334" r:id="rId57"/>
    <p:sldId id="4874" r:id="rId58"/>
    <p:sldId id="4875" r:id="rId59"/>
    <p:sldId id="4877" r:id="rId60"/>
    <p:sldId id="4843" r:id="rId61"/>
    <p:sldId id="4844" r:id="rId62"/>
    <p:sldId id="4966" r:id="rId63"/>
    <p:sldId id="4967" r:id="rId64"/>
    <p:sldId id="4968" r:id="rId65"/>
    <p:sldId id="4965" r:id="rId66"/>
    <p:sldId id="257"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GT" initials="WGT"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EAE1"/>
    <a:srgbClr val="F2E0F1"/>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85969" autoAdjust="0"/>
  </p:normalViewPr>
  <p:slideViewPr>
    <p:cSldViewPr snapToGrid="0">
      <p:cViewPr varScale="1">
        <p:scale>
          <a:sx n="113" d="100"/>
          <a:sy n="113"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E:\&#24191;&#19996;&#36716;&#25968;&#25454;\&#36873;&#22336;&#23450;&#23481;\&#20223;&#30495;&#25968;&#25454;\&#20998;&#21306;&#21457;&#30005;&#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39033;&#30446;\&#26032;&#33021;&#28304;&#27719;&#38598;&#31449;\&#20648;&#33021;&#37197;&#32622;\&#28201;&#24030;&#26032;&#33021;&#28304;&#20986;&#21147;&#29305;&#24615;-20241209&#31532;&#19968;&#36718;&#25910;&#361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a:t>广东省分区净负荷有功</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Sheet2!$J$44</c:f>
              <c:strCache>
                <c:ptCount val="1"/>
                <c:pt idx="0">
                  <c:v>净负荷</c:v>
                </c:pt>
              </c:strCache>
            </c:strRef>
          </c:tx>
          <c:spPr>
            <a:solidFill>
              <a:schemeClr val="accent1"/>
            </a:solidFill>
            <a:ln>
              <a:noFill/>
            </a:ln>
            <a:effectLst/>
          </c:spPr>
          <c:invertIfNegative val="0"/>
          <c:cat>
            <c:strRef>
              <c:f>Sheet2!$I$45:$I$65</c:f>
              <c:strCache>
                <c:ptCount val="21"/>
                <c:pt idx="0">
                  <c:v>深圳</c:v>
                </c:pt>
                <c:pt idx="1">
                  <c:v>东莞</c:v>
                </c:pt>
                <c:pt idx="2">
                  <c:v>广州</c:v>
                </c:pt>
                <c:pt idx="3">
                  <c:v>佛山</c:v>
                </c:pt>
                <c:pt idx="4">
                  <c:v>惠州</c:v>
                </c:pt>
                <c:pt idx="5">
                  <c:v>江门</c:v>
                </c:pt>
                <c:pt idx="6">
                  <c:v>中山</c:v>
                </c:pt>
                <c:pt idx="7">
                  <c:v>汕头</c:v>
                </c:pt>
                <c:pt idx="8">
                  <c:v>揭阳</c:v>
                </c:pt>
                <c:pt idx="9">
                  <c:v>清远</c:v>
                </c:pt>
                <c:pt idx="10">
                  <c:v>阳江</c:v>
                </c:pt>
                <c:pt idx="11">
                  <c:v>湛江</c:v>
                </c:pt>
                <c:pt idx="12">
                  <c:v>肇庆</c:v>
                </c:pt>
                <c:pt idx="13">
                  <c:v>河源</c:v>
                </c:pt>
                <c:pt idx="14">
                  <c:v>汕尾</c:v>
                </c:pt>
                <c:pt idx="15">
                  <c:v>梅州</c:v>
                </c:pt>
                <c:pt idx="16">
                  <c:v>潮州</c:v>
                </c:pt>
                <c:pt idx="17">
                  <c:v>云浮</c:v>
                </c:pt>
                <c:pt idx="18">
                  <c:v>珠海</c:v>
                </c:pt>
                <c:pt idx="19">
                  <c:v>澳门</c:v>
                </c:pt>
                <c:pt idx="20">
                  <c:v>韶关</c:v>
                </c:pt>
              </c:strCache>
            </c:strRef>
          </c:cat>
          <c:val>
            <c:numRef>
              <c:f>Sheet2!$J$45:$J$65</c:f>
              <c:numCache>
                <c:formatCode>0.00_ </c:formatCode>
                <c:ptCount val="21"/>
                <c:pt idx="0">
                  <c:v>21140.400000000001</c:v>
                </c:pt>
                <c:pt idx="1">
                  <c:v>19938.599999999999</c:v>
                </c:pt>
                <c:pt idx="2">
                  <c:v>19631.599999999999</c:v>
                </c:pt>
                <c:pt idx="3">
                  <c:v>13530.7</c:v>
                </c:pt>
                <c:pt idx="4">
                  <c:v>7938.5</c:v>
                </c:pt>
                <c:pt idx="5">
                  <c:v>5002.8999999999996</c:v>
                </c:pt>
                <c:pt idx="6">
                  <c:v>4828.5</c:v>
                </c:pt>
                <c:pt idx="7">
                  <c:v>4230.1000000000004</c:v>
                </c:pt>
                <c:pt idx="8">
                  <c:v>3724.7</c:v>
                </c:pt>
                <c:pt idx="9">
                  <c:v>3259.3</c:v>
                </c:pt>
                <c:pt idx="10">
                  <c:v>2747.4</c:v>
                </c:pt>
                <c:pt idx="11">
                  <c:v>2598.3000000000002</c:v>
                </c:pt>
                <c:pt idx="12">
                  <c:v>2355.1</c:v>
                </c:pt>
                <c:pt idx="13">
                  <c:v>2217.1999999999998</c:v>
                </c:pt>
                <c:pt idx="14">
                  <c:v>2108.5</c:v>
                </c:pt>
                <c:pt idx="15">
                  <c:v>1924</c:v>
                </c:pt>
                <c:pt idx="16">
                  <c:v>1698</c:v>
                </c:pt>
                <c:pt idx="17">
                  <c:v>1394.7</c:v>
                </c:pt>
                <c:pt idx="18">
                  <c:v>1192.5</c:v>
                </c:pt>
                <c:pt idx="19">
                  <c:v>1044.9000000000001</c:v>
                </c:pt>
                <c:pt idx="20">
                  <c:v>292.39999999999998</c:v>
                </c:pt>
              </c:numCache>
            </c:numRef>
          </c:val>
          <c:extLst>
            <c:ext xmlns:c16="http://schemas.microsoft.com/office/drawing/2014/chart" uri="{C3380CC4-5D6E-409C-BE32-E72D297353CC}">
              <c16:uniqueId val="{00000000-829D-4A42-B151-7B227932EC79}"/>
            </c:ext>
          </c:extLst>
        </c:ser>
        <c:dLbls>
          <c:showLegendKey val="0"/>
          <c:showVal val="0"/>
          <c:showCatName val="0"/>
          <c:showSerName val="0"/>
          <c:showPercent val="0"/>
          <c:showBubbleSize val="0"/>
        </c:dLbls>
        <c:gapWidth val="75"/>
        <c:overlap val="51"/>
        <c:axId val="1315191680"/>
        <c:axId val="1315193760"/>
      </c:barChart>
      <c:catAx>
        <c:axId val="1315191680"/>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分区</a:t>
                </a:r>
              </a:p>
            </c:rich>
          </c:tx>
          <c:layout>
            <c:manualLayout>
              <c:xMode val="edge"/>
              <c:yMode val="edge"/>
              <c:x val="0.50642235345581799"/>
              <c:y val="0.87245370370370401"/>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15193760"/>
        <c:crosses val="autoZero"/>
        <c:auto val="1"/>
        <c:lblAlgn val="ctr"/>
        <c:lblOffset val="100"/>
        <c:noMultiLvlLbl val="0"/>
      </c:catAx>
      <c:valAx>
        <c:axId val="1315193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净负荷功率</a:t>
                </a:r>
                <a:r>
                  <a:rPr lang="en-US" altLang="zh-CN"/>
                  <a:t>(MW)</a:t>
                </a:r>
                <a:endParaRPr lang="zh-CN" altLang="en-US"/>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15191680"/>
        <c:crosses val="autoZero"/>
        <c:crossBetween val="between"/>
      </c:valAx>
      <c:spPr>
        <a:noFill/>
        <a:ln>
          <a:noFill/>
        </a:ln>
        <a:effectLst/>
      </c:spPr>
    </c:plotArea>
    <c:plotVisOnly val="1"/>
    <c:dispBlanksAs val="gap"/>
    <c:showDLblsOverMax val="0"/>
    <c:extLst>
      <c:ext uri="{0b15fc19-7d7d-44ad-8c2d-2c3a37ce22c3}">
        <chartProps xmlns="https://web.wps.cn/et/2018/main" chartId="{e227b9ba-bf38-4881-bedc-b1edb022f8d0}"/>
      </c:ext>
    </c:extLst>
  </c:chart>
  <c:spPr>
    <a:solidFill>
      <a:schemeClr val="bg1"/>
    </a:solidFill>
    <a:ln>
      <a:solidFill>
        <a:srgbClr val="E6E6E6"/>
      </a:solidFill>
    </a:ln>
    <a:effectLst/>
    <a:scene3d>
      <a:camera prst="orthographicFront"/>
      <a:lightRig rig="threePt" dir="t"/>
    </a:scene3d>
    <a:sp3d>
      <a:bevelT/>
    </a:sp3d>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a:t>某额定功率为</a:t>
            </a:r>
            <a:r>
              <a:rPr lang="en-US" altLang="zh-CN"/>
              <a:t>400MW</a:t>
            </a:r>
            <a:r>
              <a:rPr lang="zh-CN" altLang="en-US"/>
              <a:t>的海上风电场典型周出力（</a:t>
            </a:r>
            <a:r>
              <a:rPr lang="en-US" altLang="zh-CN"/>
              <a:t>MW</a:t>
            </a:r>
            <a:r>
              <a:rPr lang="zh-CN" altLang="en-US"/>
              <a:t>）</a:t>
            </a:r>
          </a:p>
        </c:rich>
      </c:tx>
      <c:layout>
        <c:manualLayout>
          <c:xMode val="edge"/>
          <c:yMode val="edge"/>
          <c:x val="0.13086439092975"/>
          <c:y val="3.7036983311254101E-2"/>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'[温州新能源出力特性-20241209第一轮收资.xlsx]苍南1号海上风电-出力周曲线-装机容量400MW'!$C$1</c:f>
              <c:strCache>
                <c:ptCount val="1"/>
                <c:pt idx="0">
                  <c:v>出力（MW）</c:v>
                </c:pt>
              </c:strCache>
            </c:strRef>
          </c:tx>
          <c:spPr>
            <a:ln w="28575" cap="rnd">
              <a:solidFill>
                <a:schemeClr val="accent1"/>
              </a:solidFill>
              <a:round/>
            </a:ln>
            <a:effectLst/>
          </c:spPr>
          <c:marker>
            <c:symbol val="none"/>
          </c:marker>
          <c:cat>
            <c:multiLvlStrRef>
              <c:f>'[温州新能源出力特性-20241209第一轮收资.xlsx]苍南1号海上风电-出力周曲线-装机容量400MW'!$A$2:$B$169</c:f>
              <c:multiLvlStrCache>
                <c:ptCount val="168"/>
                <c:lvl>
                  <c:pt idx="0">
                    <c:v>2024/12/1 0:00</c:v>
                  </c:pt>
                  <c:pt idx="1">
                    <c:v>2024/12/1 1:00</c:v>
                  </c:pt>
                  <c:pt idx="2">
                    <c:v>2024/12/1 2:00</c:v>
                  </c:pt>
                  <c:pt idx="3">
                    <c:v>2024/12/1 3:00</c:v>
                  </c:pt>
                  <c:pt idx="4">
                    <c:v>2024/12/1 4:00</c:v>
                  </c:pt>
                  <c:pt idx="5">
                    <c:v>2024/12/1 5:00</c:v>
                  </c:pt>
                  <c:pt idx="6">
                    <c:v>2024/12/1 6:00</c:v>
                  </c:pt>
                  <c:pt idx="7">
                    <c:v>2024/12/1 7:00</c:v>
                  </c:pt>
                  <c:pt idx="8">
                    <c:v>2024/12/1 8:00</c:v>
                  </c:pt>
                  <c:pt idx="9">
                    <c:v>2024/12/1 9:00</c:v>
                  </c:pt>
                  <c:pt idx="10">
                    <c:v>2024/12/1 10:00</c:v>
                  </c:pt>
                  <c:pt idx="11">
                    <c:v>2024/12/1 11:00</c:v>
                  </c:pt>
                  <c:pt idx="12">
                    <c:v>2024/12/1 12:00</c:v>
                  </c:pt>
                  <c:pt idx="13">
                    <c:v>2024/12/1 13:00</c:v>
                  </c:pt>
                  <c:pt idx="14">
                    <c:v>2024/12/1 14:00</c:v>
                  </c:pt>
                  <c:pt idx="15">
                    <c:v>2024/12/1 15:00</c:v>
                  </c:pt>
                  <c:pt idx="16">
                    <c:v>2024/12/1 16:00</c:v>
                  </c:pt>
                  <c:pt idx="17">
                    <c:v>2024/12/1 17:00</c:v>
                  </c:pt>
                  <c:pt idx="18">
                    <c:v>2024/12/1 18:00</c:v>
                  </c:pt>
                  <c:pt idx="19">
                    <c:v>2024/12/1 19:00</c:v>
                  </c:pt>
                  <c:pt idx="20">
                    <c:v>2024/12/1 20:00</c:v>
                  </c:pt>
                  <c:pt idx="21">
                    <c:v>2024/12/1 21:00</c:v>
                  </c:pt>
                  <c:pt idx="22">
                    <c:v>2024/12/1 22:00</c:v>
                  </c:pt>
                  <c:pt idx="23">
                    <c:v>2024/12/1 23:00</c:v>
                  </c:pt>
                  <c:pt idx="24">
                    <c:v>2024/12/2 0:00</c:v>
                  </c:pt>
                  <c:pt idx="25">
                    <c:v>2024/12/2 1:00</c:v>
                  </c:pt>
                  <c:pt idx="26">
                    <c:v>2024/12/2 2:00</c:v>
                  </c:pt>
                  <c:pt idx="27">
                    <c:v>2024/12/2 3:00</c:v>
                  </c:pt>
                  <c:pt idx="28">
                    <c:v>2024/12/2 4:00</c:v>
                  </c:pt>
                  <c:pt idx="29">
                    <c:v>2024/12/2 5:00</c:v>
                  </c:pt>
                  <c:pt idx="30">
                    <c:v>2024/12/2 6:00</c:v>
                  </c:pt>
                  <c:pt idx="31">
                    <c:v>2024/12/2 7:00</c:v>
                  </c:pt>
                  <c:pt idx="32">
                    <c:v>2024/12/2 8:00</c:v>
                  </c:pt>
                  <c:pt idx="33">
                    <c:v>2024/12/2 9:00</c:v>
                  </c:pt>
                  <c:pt idx="34">
                    <c:v>2024/12/2 10:00</c:v>
                  </c:pt>
                  <c:pt idx="35">
                    <c:v>2024/12/2 11:00</c:v>
                  </c:pt>
                  <c:pt idx="36">
                    <c:v>2024/12/2 12:00</c:v>
                  </c:pt>
                  <c:pt idx="37">
                    <c:v>2024/12/2 13:00</c:v>
                  </c:pt>
                  <c:pt idx="38">
                    <c:v>2024/12/2 14:00</c:v>
                  </c:pt>
                  <c:pt idx="39">
                    <c:v>2024/12/2 15:00</c:v>
                  </c:pt>
                  <c:pt idx="40">
                    <c:v>2024/12/2 16:00</c:v>
                  </c:pt>
                  <c:pt idx="41">
                    <c:v>2024/12/2 17:00</c:v>
                  </c:pt>
                  <c:pt idx="42">
                    <c:v>2024/12/2 18:00</c:v>
                  </c:pt>
                  <c:pt idx="43">
                    <c:v>2024/12/2 19:00</c:v>
                  </c:pt>
                  <c:pt idx="44">
                    <c:v>2024/12/2 20:00</c:v>
                  </c:pt>
                  <c:pt idx="45">
                    <c:v>2024/12/2 21:00</c:v>
                  </c:pt>
                  <c:pt idx="46">
                    <c:v>2024/12/2 22:00</c:v>
                  </c:pt>
                  <c:pt idx="47">
                    <c:v>2024/12/2 23:00</c:v>
                  </c:pt>
                  <c:pt idx="48">
                    <c:v>2024/12/3 0:00</c:v>
                  </c:pt>
                  <c:pt idx="49">
                    <c:v>2024/12/3 1:00</c:v>
                  </c:pt>
                  <c:pt idx="50">
                    <c:v>2024/12/3 2:00</c:v>
                  </c:pt>
                  <c:pt idx="51">
                    <c:v>2024/12/3 3:00</c:v>
                  </c:pt>
                  <c:pt idx="52">
                    <c:v>2024/12/3 4:00</c:v>
                  </c:pt>
                  <c:pt idx="53">
                    <c:v>2024/12/3 5:00</c:v>
                  </c:pt>
                  <c:pt idx="54">
                    <c:v>2024/12/3 6:00</c:v>
                  </c:pt>
                  <c:pt idx="55">
                    <c:v>2024/12/3 7:00</c:v>
                  </c:pt>
                  <c:pt idx="56">
                    <c:v>2024/12/3 8:00</c:v>
                  </c:pt>
                  <c:pt idx="57">
                    <c:v>2024/12/3 9:00</c:v>
                  </c:pt>
                  <c:pt idx="58">
                    <c:v>2024/12/3 10:00</c:v>
                  </c:pt>
                  <c:pt idx="59">
                    <c:v>2024/12/3 11:00</c:v>
                  </c:pt>
                  <c:pt idx="60">
                    <c:v>2024/12/3 12:00</c:v>
                  </c:pt>
                  <c:pt idx="61">
                    <c:v>2024/12/3 13:00</c:v>
                  </c:pt>
                  <c:pt idx="62">
                    <c:v>2024/12/3 14:00</c:v>
                  </c:pt>
                  <c:pt idx="63">
                    <c:v>2024/12/3 15:00</c:v>
                  </c:pt>
                  <c:pt idx="64">
                    <c:v>2024/12/3 16:00</c:v>
                  </c:pt>
                  <c:pt idx="65">
                    <c:v>2024/12/3 17:00</c:v>
                  </c:pt>
                  <c:pt idx="66">
                    <c:v>2024/12/3 18:00</c:v>
                  </c:pt>
                  <c:pt idx="67">
                    <c:v>2024/12/3 19:00</c:v>
                  </c:pt>
                  <c:pt idx="68">
                    <c:v>2024/12/3 20:00</c:v>
                  </c:pt>
                  <c:pt idx="69">
                    <c:v>2024/12/3 21:00</c:v>
                  </c:pt>
                  <c:pt idx="70">
                    <c:v>2024/12/3 22:00</c:v>
                  </c:pt>
                  <c:pt idx="71">
                    <c:v>2024/12/3 23:00</c:v>
                  </c:pt>
                  <c:pt idx="72">
                    <c:v>2024/12/4 0:00</c:v>
                  </c:pt>
                  <c:pt idx="73">
                    <c:v>2024/12/4 1:00</c:v>
                  </c:pt>
                  <c:pt idx="74">
                    <c:v>2024/12/4 2:00</c:v>
                  </c:pt>
                  <c:pt idx="75">
                    <c:v>2024/12/4 3:00</c:v>
                  </c:pt>
                  <c:pt idx="76">
                    <c:v>2024/12/4 4:00</c:v>
                  </c:pt>
                  <c:pt idx="77">
                    <c:v>2024/12/4 5:00</c:v>
                  </c:pt>
                  <c:pt idx="78">
                    <c:v>2024/12/4 6:00</c:v>
                  </c:pt>
                  <c:pt idx="79">
                    <c:v>2024/12/4 7:00</c:v>
                  </c:pt>
                  <c:pt idx="80">
                    <c:v>2024/12/4 8:00</c:v>
                  </c:pt>
                  <c:pt idx="81">
                    <c:v>2024/12/4 9:00</c:v>
                  </c:pt>
                  <c:pt idx="82">
                    <c:v>2024/12/4 10:00</c:v>
                  </c:pt>
                  <c:pt idx="83">
                    <c:v>2024/12/4 11:00</c:v>
                  </c:pt>
                  <c:pt idx="84">
                    <c:v>2024/12/4 12:00</c:v>
                  </c:pt>
                  <c:pt idx="85">
                    <c:v>2024/12/4 13:00</c:v>
                  </c:pt>
                  <c:pt idx="86">
                    <c:v>2024/12/4 14:00</c:v>
                  </c:pt>
                  <c:pt idx="87">
                    <c:v>2024/12/4 15:00</c:v>
                  </c:pt>
                  <c:pt idx="88">
                    <c:v>2024/12/4 16:00</c:v>
                  </c:pt>
                  <c:pt idx="89">
                    <c:v>2024/12/4 17:00</c:v>
                  </c:pt>
                  <c:pt idx="90">
                    <c:v>2024/12/4 18:00</c:v>
                  </c:pt>
                  <c:pt idx="91">
                    <c:v>2024/12/4 19:00</c:v>
                  </c:pt>
                  <c:pt idx="92">
                    <c:v>2024/12/4 20:00</c:v>
                  </c:pt>
                  <c:pt idx="93">
                    <c:v>2024/12/4 21:00</c:v>
                  </c:pt>
                  <c:pt idx="94">
                    <c:v>2024/12/4 22:00</c:v>
                  </c:pt>
                  <c:pt idx="95">
                    <c:v>2024/12/4 23:00</c:v>
                  </c:pt>
                  <c:pt idx="96">
                    <c:v>2024/12/5 0:00</c:v>
                  </c:pt>
                  <c:pt idx="97">
                    <c:v>2024/12/5 1:00</c:v>
                  </c:pt>
                  <c:pt idx="98">
                    <c:v>2024/12/5 2:00</c:v>
                  </c:pt>
                  <c:pt idx="99">
                    <c:v>2024/12/5 3:00</c:v>
                  </c:pt>
                  <c:pt idx="100">
                    <c:v>2024/12/5 4:00</c:v>
                  </c:pt>
                  <c:pt idx="101">
                    <c:v>2024/12/5 5:00</c:v>
                  </c:pt>
                  <c:pt idx="102">
                    <c:v>2024/12/5 6:00</c:v>
                  </c:pt>
                  <c:pt idx="103">
                    <c:v>2024/12/5 7:00</c:v>
                  </c:pt>
                  <c:pt idx="104">
                    <c:v>2024/12/5 8:00</c:v>
                  </c:pt>
                  <c:pt idx="105">
                    <c:v>2024/12/5 9:00</c:v>
                  </c:pt>
                  <c:pt idx="106">
                    <c:v>2024/12/5 10:00</c:v>
                  </c:pt>
                  <c:pt idx="107">
                    <c:v>2024/12/5 11:00</c:v>
                  </c:pt>
                  <c:pt idx="108">
                    <c:v>2024/12/5 12:00</c:v>
                  </c:pt>
                  <c:pt idx="109">
                    <c:v>2024/12/5 13:00</c:v>
                  </c:pt>
                  <c:pt idx="110">
                    <c:v>2024/12/5 14:00</c:v>
                  </c:pt>
                  <c:pt idx="111">
                    <c:v>2024/12/5 15:00</c:v>
                  </c:pt>
                  <c:pt idx="112">
                    <c:v>2024/12/5 16:00</c:v>
                  </c:pt>
                  <c:pt idx="113">
                    <c:v>2024/12/5 17:00</c:v>
                  </c:pt>
                  <c:pt idx="114">
                    <c:v>2024/12/5 18:00</c:v>
                  </c:pt>
                  <c:pt idx="115">
                    <c:v>2024/12/5 19:00</c:v>
                  </c:pt>
                  <c:pt idx="116">
                    <c:v>2024/12/5 20:00</c:v>
                  </c:pt>
                  <c:pt idx="117">
                    <c:v>2024/12/5 21:00</c:v>
                  </c:pt>
                  <c:pt idx="118">
                    <c:v>2024/12/5 22:00</c:v>
                  </c:pt>
                  <c:pt idx="119">
                    <c:v>2024/12/5 23:00</c:v>
                  </c:pt>
                  <c:pt idx="120">
                    <c:v>2024/12/6 0:00</c:v>
                  </c:pt>
                  <c:pt idx="121">
                    <c:v>2024/12/6 1:00</c:v>
                  </c:pt>
                  <c:pt idx="122">
                    <c:v>2024/12/6 2:00</c:v>
                  </c:pt>
                  <c:pt idx="123">
                    <c:v>2024/12/6 3:00</c:v>
                  </c:pt>
                  <c:pt idx="124">
                    <c:v>2024/12/6 4:00</c:v>
                  </c:pt>
                  <c:pt idx="125">
                    <c:v>2024/12/6 5:00</c:v>
                  </c:pt>
                  <c:pt idx="126">
                    <c:v>2024/12/6 6:00</c:v>
                  </c:pt>
                  <c:pt idx="127">
                    <c:v>2024/12/6 7:00</c:v>
                  </c:pt>
                  <c:pt idx="128">
                    <c:v>2024/12/6 8:00</c:v>
                  </c:pt>
                  <c:pt idx="129">
                    <c:v>2024/12/6 9:00</c:v>
                  </c:pt>
                  <c:pt idx="130">
                    <c:v>2024/12/6 10:00</c:v>
                  </c:pt>
                  <c:pt idx="131">
                    <c:v>2024/12/6 11:00</c:v>
                  </c:pt>
                  <c:pt idx="132">
                    <c:v>2024/12/6 12:00</c:v>
                  </c:pt>
                  <c:pt idx="133">
                    <c:v>2024/12/6 13:00</c:v>
                  </c:pt>
                  <c:pt idx="134">
                    <c:v>2024/12/6 14:00</c:v>
                  </c:pt>
                  <c:pt idx="135">
                    <c:v>2024/12/6 15:00</c:v>
                  </c:pt>
                  <c:pt idx="136">
                    <c:v>2024/12/6 16:00</c:v>
                  </c:pt>
                  <c:pt idx="137">
                    <c:v>2024/12/6 17:00</c:v>
                  </c:pt>
                  <c:pt idx="138">
                    <c:v>2024/12/6 18:00</c:v>
                  </c:pt>
                  <c:pt idx="139">
                    <c:v>2024/12/6 19:00</c:v>
                  </c:pt>
                  <c:pt idx="140">
                    <c:v>2024/12/6 20:00</c:v>
                  </c:pt>
                  <c:pt idx="141">
                    <c:v>2024/12/6 21:00</c:v>
                  </c:pt>
                  <c:pt idx="142">
                    <c:v>2024/12/6 22:00</c:v>
                  </c:pt>
                  <c:pt idx="143">
                    <c:v>2024/12/6 23:00</c:v>
                  </c:pt>
                  <c:pt idx="144">
                    <c:v>2024/12/7 0:00</c:v>
                  </c:pt>
                  <c:pt idx="145">
                    <c:v>2024/12/7 1:00</c:v>
                  </c:pt>
                  <c:pt idx="146">
                    <c:v>2024/12/7 2:00</c:v>
                  </c:pt>
                  <c:pt idx="147">
                    <c:v>2024/12/7 3:00</c:v>
                  </c:pt>
                  <c:pt idx="148">
                    <c:v>2024/12/7 4:00</c:v>
                  </c:pt>
                  <c:pt idx="149">
                    <c:v>2024/12/7 5:00</c:v>
                  </c:pt>
                  <c:pt idx="150">
                    <c:v>2024/12/7 6:00</c:v>
                  </c:pt>
                  <c:pt idx="151">
                    <c:v>2024/12/7 7:00</c:v>
                  </c:pt>
                  <c:pt idx="152">
                    <c:v>2024/12/7 8:00</c:v>
                  </c:pt>
                  <c:pt idx="153">
                    <c:v>2024/12/7 9:00</c:v>
                  </c:pt>
                  <c:pt idx="154">
                    <c:v>2024/12/7 10:00</c:v>
                  </c:pt>
                  <c:pt idx="155">
                    <c:v>2024/12/7 11:00</c:v>
                  </c:pt>
                  <c:pt idx="156">
                    <c:v>2024/12/7 12:00</c:v>
                  </c:pt>
                  <c:pt idx="157">
                    <c:v>2024/12/7 13:00</c:v>
                  </c:pt>
                  <c:pt idx="158">
                    <c:v>2024/12/7 14:00</c:v>
                  </c:pt>
                  <c:pt idx="159">
                    <c:v>2024/12/7 15:00</c:v>
                  </c:pt>
                  <c:pt idx="160">
                    <c:v>2024/12/7 16:00</c:v>
                  </c:pt>
                  <c:pt idx="161">
                    <c:v>2024/12/7 17:00</c:v>
                  </c:pt>
                  <c:pt idx="162">
                    <c:v>2024/12/7 18:00</c:v>
                  </c:pt>
                  <c:pt idx="163">
                    <c:v>2024/12/7 19:00</c:v>
                  </c:pt>
                  <c:pt idx="164">
                    <c:v>2024/12/7 20:00</c:v>
                  </c:pt>
                  <c:pt idx="165">
                    <c:v>2024/12/7 21:00</c:v>
                  </c:pt>
                  <c:pt idx="166">
                    <c:v>2024/12/7 22:00</c:v>
                  </c:pt>
                  <c:pt idx="167">
                    <c:v>2024/12/7 23:00</c:v>
                  </c:pt>
                </c:lvl>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lvl>
              </c:multiLvlStrCache>
            </c:multiLvlStrRef>
          </c:cat>
          <c:val>
            <c:numRef>
              <c:f>'[温州新能源出力特性-20241209第一轮收资.xlsx]苍南1号海上风电-出力周曲线-装机容量400MW'!$C$2:$C$169</c:f>
              <c:numCache>
                <c:formatCode>General</c:formatCode>
                <c:ptCount val="168"/>
                <c:pt idx="0">
                  <c:v>27.91</c:v>
                </c:pt>
                <c:pt idx="1">
                  <c:v>27.69</c:v>
                </c:pt>
                <c:pt idx="2">
                  <c:v>46.67</c:v>
                </c:pt>
                <c:pt idx="3">
                  <c:v>49.38</c:v>
                </c:pt>
                <c:pt idx="4">
                  <c:v>46.67</c:v>
                </c:pt>
                <c:pt idx="5">
                  <c:v>41.64</c:v>
                </c:pt>
                <c:pt idx="6">
                  <c:v>14.4</c:v>
                </c:pt>
                <c:pt idx="7">
                  <c:v>18.82</c:v>
                </c:pt>
                <c:pt idx="8">
                  <c:v>-0.78</c:v>
                </c:pt>
                <c:pt idx="9">
                  <c:v>16.95</c:v>
                </c:pt>
                <c:pt idx="10">
                  <c:v>12.54</c:v>
                </c:pt>
                <c:pt idx="11">
                  <c:v>6.53</c:v>
                </c:pt>
                <c:pt idx="12">
                  <c:v>-0.37</c:v>
                </c:pt>
                <c:pt idx="13">
                  <c:v>-2.71</c:v>
                </c:pt>
                <c:pt idx="14">
                  <c:v>-2.68</c:v>
                </c:pt>
                <c:pt idx="15">
                  <c:v>-2.59</c:v>
                </c:pt>
                <c:pt idx="16">
                  <c:v>-2.4</c:v>
                </c:pt>
                <c:pt idx="17">
                  <c:v>-1.98</c:v>
                </c:pt>
                <c:pt idx="18">
                  <c:v>-0.92</c:v>
                </c:pt>
                <c:pt idx="19">
                  <c:v>0.06</c:v>
                </c:pt>
                <c:pt idx="20">
                  <c:v>-2.79</c:v>
                </c:pt>
                <c:pt idx="21">
                  <c:v>-2.29</c:v>
                </c:pt>
                <c:pt idx="22">
                  <c:v>-2.76</c:v>
                </c:pt>
                <c:pt idx="23">
                  <c:v>-2.78</c:v>
                </c:pt>
                <c:pt idx="24">
                  <c:v>2.5099999999999998</c:v>
                </c:pt>
                <c:pt idx="25">
                  <c:v>44.58</c:v>
                </c:pt>
                <c:pt idx="26">
                  <c:v>59.52</c:v>
                </c:pt>
                <c:pt idx="27">
                  <c:v>119.44</c:v>
                </c:pt>
                <c:pt idx="28">
                  <c:v>106.82</c:v>
                </c:pt>
                <c:pt idx="29">
                  <c:v>49.03</c:v>
                </c:pt>
                <c:pt idx="30">
                  <c:v>32.46</c:v>
                </c:pt>
                <c:pt idx="31">
                  <c:v>35.56</c:v>
                </c:pt>
                <c:pt idx="32">
                  <c:v>25</c:v>
                </c:pt>
                <c:pt idx="33">
                  <c:v>40.57</c:v>
                </c:pt>
                <c:pt idx="34">
                  <c:v>23.36</c:v>
                </c:pt>
                <c:pt idx="35">
                  <c:v>19.63</c:v>
                </c:pt>
                <c:pt idx="36">
                  <c:v>16.48</c:v>
                </c:pt>
                <c:pt idx="37">
                  <c:v>17.07</c:v>
                </c:pt>
                <c:pt idx="38">
                  <c:v>37.799999999999997</c:v>
                </c:pt>
                <c:pt idx="39">
                  <c:v>30.62</c:v>
                </c:pt>
                <c:pt idx="40">
                  <c:v>30.69</c:v>
                </c:pt>
                <c:pt idx="41">
                  <c:v>31.44</c:v>
                </c:pt>
                <c:pt idx="42">
                  <c:v>56.23</c:v>
                </c:pt>
                <c:pt idx="43">
                  <c:v>72.11</c:v>
                </c:pt>
                <c:pt idx="44">
                  <c:v>76.92</c:v>
                </c:pt>
                <c:pt idx="45">
                  <c:v>32.090000000000003</c:v>
                </c:pt>
                <c:pt idx="46">
                  <c:v>49.2</c:v>
                </c:pt>
                <c:pt idx="47">
                  <c:v>77.930000000000007</c:v>
                </c:pt>
                <c:pt idx="48">
                  <c:v>77.06</c:v>
                </c:pt>
                <c:pt idx="49">
                  <c:v>111.32</c:v>
                </c:pt>
                <c:pt idx="50">
                  <c:v>157.19</c:v>
                </c:pt>
                <c:pt idx="51">
                  <c:v>122.39</c:v>
                </c:pt>
                <c:pt idx="52">
                  <c:v>139.6</c:v>
                </c:pt>
                <c:pt idx="53">
                  <c:v>165.26</c:v>
                </c:pt>
                <c:pt idx="54">
                  <c:v>163.08000000000001</c:v>
                </c:pt>
                <c:pt idx="55">
                  <c:v>168.78</c:v>
                </c:pt>
                <c:pt idx="56">
                  <c:v>198.05</c:v>
                </c:pt>
                <c:pt idx="57">
                  <c:v>210.16</c:v>
                </c:pt>
                <c:pt idx="58">
                  <c:v>238.89</c:v>
                </c:pt>
                <c:pt idx="59">
                  <c:v>116.43</c:v>
                </c:pt>
                <c:pt idx="60">
                  <c:v>81.569999999999993</c:v>
                </c:pt>
                <c:pt idx="61">
                  <c:v>123.1</c:v>
                </c:pt>
                <c:pt idx="62">
                  <c:v>217.98</c:v>
                </c:pt>
                <c:pt idx="63">
                  <c:v>209.33</c:v>
                </c:pt>
                <c:pt idx="64">
                  <c:v>204.22</c:v>
                </c:pt>
                <c:pt idx="65">
                  <c:v>225.95</c:v>
                </c:pt>
                <c:pt idx="66">
                  <c:v>236.59</c:v>
                </c:pt>
                <c:pt idx="67">
                  <c:v>281.11</c:v>
                </c:pt>
                <c:pt idx="68">
                  <c:v>298.36</c:v>
                </c:pt>
                <c:pt idx="69">
                  <c:v>263.72000000000003</c:v>
                </c:pt>
                <c:pt idx="70">
                  <c:v>272.83999999999997</c:v>
                </c:pt>
                <c:pt idx="71">
                  <c:v>272.08999999999997</c:v>
                </c:pt>
                <c:pt idx="72">
                  <c:v>295.08</c:v>
                </c:pt>
                <c:pt idx="73">
                  <c:v>298.08</c:v>
                </c:pt>
                <c:pt idx="74">
                  <c:v>305.02999999999997</c:v>
                </c:pt>
                <c:pt idx="75">
                  <c:v>313.94</c:v>
                </c:pt>
                <c:pt idx="76">
                  <c:v>314.97000000000003</c:v>
                </c:pt>
                <c:pt idx="77">
                  <c:v>295.13</c:v>
                </c:pt>
                <c:pt idx="78">
                  <c:v>304.52</c:v>
                </c:pt>
                <c:pt idx="79">
                  <c:v>277.39</c:v>
                </c:pt>
                <c:pt idx="80">
                  <c:v>300.11</c:v>
                </c:pt>
                <c:pt idx="81">
                  <c:v>277.5</c:v>
                </c:pt>
                <c:pt idx="82">
                  <c:v>255.16</c:v>
                </c:pt>
                <c:pt idx="83">
                  <c:v>230.96</c:v>
                </c:pt>
                <c:pt idx="84">
                  <c:v>189.27</c:v>
                </c:pt>
                <c:pt idx="85">
                  <c:v>199.41</c:v>
                </c:pt>
                <c:pt idx="86">
                  <c:v>196.14</c:v>
                </c:pt>
                <c:pt idx="87">
                  <c:v>191.4</c:v>
                </c:pt>
                <c:pt idx="88">
                  <c:v>176.33</c:v>
                </c:pt>
                <c:pt idx="89">
                  <c:v>178.1</c:v>
                </c:pt>
                <c:pt idx="90">
                  <c:v>210.6</c:v>
                </c:pt>
                <c:pt idx="91">
                  <c:v>204.24</c:v>
                </c:pt>
                <c:pt idx="92">
                  <c:v>247.44</c:v>
                </c:pt>
                <c:pt idx="93">
                  <c:v>212.08</c:v>
                </c:pt>
                <c:pt idx="94">
                  <c:v>172.52</c:v>
                </c:pt>
                <c:pt idx="95">
                  <c:v>119.91</c:v>
                </c:pt>
                <c:pt idx="96">
                  <c:v>151.80000000000001</c:v>
                </c:pt>
                <c:pt idx="97">
                  <c:v>140.4</c:v>
                </c:pt>
                <c:pt idx="98">
                  <c:v>87.22</c:v>
                </c:pt>
                <c:pt idx="99">
                  <c:v>72.63</c:v>
                </c:pt>
                <c:pt idx="100">
                  <c:v>83.63</c:v>
                </c:pt>
                <c:pt idx="101">
                  <c:v>22.71</c:v>
                </c:pt>
                <c:pt idx="102">
                  <c:v>152.94</c:v>
                </c:pt>
                <c:pt idx="103">
                  <c:v>55.03</c:v>
                </c:pt>
                <c:pt idx="104">
                  <c:v>70.78</c:v>
                </c:pt>
                <c:pt idx="105">
                  <c:v>43.04</c:v>
                </c:pt>
                <c:pt idx="106">
                  <c:v>78.11</c:v>
                </c:pt>
                <c:pt idx="107">
                  <c:v>74.06</c:v>
                </c:pt>
                <c:pt idx="108">
                  <c:v>52.4</c:v>
                </c:pt>
                <c:pt idx="109">
                  <c:v>45.47</c:v>
                </c:pt>
                <c:pt idx="110">
                  <c:v>114.94</c:v>
                </c:pt>
                <c:pt idx="111">
                  <c:v>219.6</c:v>
                </c:pt>
                <c:pt idx="112">
                  <c:v>259.73</c:v>
                </c:pt>
                <c:pt idx="113">
                  <c:v>232.3</c:v>
                </c:pt>
                <c:pt idx="114">
                  <c:v>235.46</c:v>
                </c:pt>
                <c:pt idx="115">
                  <c:v>251.86</c:v>
                </c:pt>
                <c:pt idx="116">
                  <c:v>262.64</c:v>
                </c:pt>
                <c:pt idx="117">
                  <c:v>278.77</c:v>
                </c:pt>
                <c:pt idx="118">
                  <c:v>212.86</c:v>
                </c:pt>
                <c:pt idx="119">
                  <c:v>232.9</c:v>
                </c:pt>
                <c:pt idx="120">
                  <c:v>197.28</c:v>
                </c:pt>
                <c:pt idx="121">
                  <c:v>211.67</c:v>
                </c:pt>
                <c:pt idx="122">
                  <c:v>200.59</c:v>
                </c:pt>
                <c:pt idx="123">
                  <c:v>159.91999999999999</c:v>
                </c:pt>
                <c:pt idx="124">
                  <c:v>210.21</c:v>
                </c:pt>
                <c:pt idx="125">
                  <c:v>220.81</c:v>
                </c:pt>
                <c:pt idx="126">
                  <c:v>207.24</c:v>
                </c:pt>
                <c:pt idx="127">
                  <c:v>258.93</c:v>
                </c:pt>
                <c:pt idx="128">
                  <c:v>252.43</c:v>
                </c:pt>
                <c:pt idx="129">
                  <c:v>269.57</c:v>
                </c:pt>
                <c:pt idx="130">
                  <c:v>230.89</c:v>
                </c:pt>
                <c:pt idx="131">
                  <c:v>233.13</c:v>
                </c:pt>
                <c:pt idx="132">
                  <c:v>157.36000000000001</c:v>
                </c:pt>
                <c:pt idx="133">
                  <c:v>207.89</c:v>
                </c:pt>
                <c:pt idx="134">
                  <c:v>270.52</c:v>
                </c:pt>
                <c:pt idx="135">
                  <c:v>260.45999999999998</c:v>
                </c:pt>
                <c:pt idx="136">
                  <c:v>269.70999999999998</c:v>
                </c:pt>
                <c:pt idx="137">
                  <c:v>264.74</c:v>
                </c:pt>
                <c:pt idx="138">
                  <c:v>260.95999999999998</c:v>
                </c:pt>
                <c:pt idx="139">
                  <c:v>251.7</c:v>
                </c:pt>
                <c:pt idx="140">
                  <c:v>243.87</c:v>
                </c:pt>
                <c:pt idx="141">
                  <c:v>227.45</c:v>
                </c:pt>
                <c:pt idx="142">
                  <c:v>229.26</c:v>
                </c:pt>
                <c:pt idx="143">
                  <c:v>194.01</c:v>
                </c:pt>
                <c:pt idx="144">
                  <c:v>153.4</c:v>
                </c:pt>
                <c:pt idx="145">
                  <c:v>224.82</c:v>
                </c:pt>
                <c:pt idx="146">
                  <c:v>239.3</c:v>
                </c:pt>
                <c:pt idx="147">
                  <c:v>230.82</c:v>
                </c:pt>
                <c:pt idx="148">
                  <c:v>239.35</c:v>
                </c:pt>
                <c:pt idx="149">
                  <c:v>280.11</c:v>
                </c:pt>
                <c:pt idx="150">
                  <c:v>303.12</c:v>
                </c:pt>
                <c:pt idx="151">
                  <c:v>318.85000000000002</c:v>
                </c:pt>
                <c:pt idx="152">
                  <c:v>291.95</c:v>
                </c:pt>
                <c:pt idx="153">
                  <c:v>255.83</c:v>
                </c:pt>
                <c:pt idx="154">
                  <c:v>274.42</c:v>
                </c:pt>
                <c:pt idx="155">
                  <c:v>306.98</c:v>
                </c:pt>
                <c:pt idx="156">
                  <c:v>289.24</c:v>
                </c:pt>
                <c:pt idx="157">
                  <c:v>270.08999999999997</c:v>
                </c:pt>
                <c:pt idx="158">
                  <c:v>283.75</c:v>
                </c:pt>
                <c:pt idx="159">
                  <c:v>322.16000000000003</c:v>
                </c:pt>
                <c:pt idx="160">
                  <c:v>339.75</c:v>
                </c:pt>
                <c:pt idx="161">
                  <c:v>353.48</c:v>
                </c:pt>
                <c:pt idx="162">
                  <c:v>344.1</c:v>
                </c:pt>
                <c:pt idx="163">
                  <c:v>326.05</c:v>
                </c:pt>
                <c:pt idx="164">
                  <c:v>296.43</c:v>
                </c:pt>
                <c:pt idx="165">
                  <c:v>332.97</c:v>
                </c:pt>
                <c:pt idx="166">
                  <c:v>331.92</c:v>
                </c:pt>
                <c:pt idx="167">
                  <c:v>328.81</c:v>
                </c:pt>
              </c:numCache>
            </c:numRef>
          </c:val>
          <c:smooth val="0"/>
          <c:extLst>
            <c:ext xmlns:c16="http://schemas.microsoft.com/office/drawing/2014/chart" uri="{C3380CC4-5D6E-409C-BE32-E72D297353CC}">
              <c16:uniqueId val="{00000000-B8DB-43F7-8694-2C63A8F89505}"/>
            </c:ext>
          </c:extLst>
        </c:ser>
        <c:dLbls>
          <c:showLegendKey val="0"/>
          <c:showVal val="0"/>
          <c:showCatName val="0"/>
          <c:showSerName val="0"/>
          <c:showPercent val="0"/>
          <c:showBubbleSize val="0"/>
        </c:dLbls>
        <c:smooth val="0"/>
        <c:axId val="723477456"/>
        <c:axId val="723479096"/>
      </c:lineChart>
      <c:catAx>
        <c:axId val="723477456"/>
        <c:scaling>
          <c:orientation val="minMax"/>
        </c:scaling>
        <c:delete val="1"/>
        <c:axPos val="b"/>
        <c:numFmt formatCode="General" sourceLinked="1"/>
        <c:majorTickMark val="none"/>
        <c:minorTickMark val="none"/>
        <c:tickLblPos val="nextTo"/>
        <c:crossAx val="723479096"/>
        <c:crosses val="autoZero"/>
        <c:auto val="1"/>
        <c:lblAlgn val="ctr"/>
        <c:lblOffset val="100"/>
        <c:noMultiLvlLbl val="0"/>
      </c:catAx>
      <c:valAx>
        <c:axId val="723479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23477456"/>
        <c:crosses val="autoZero"/>
        <c:crossBetween val="between"/>
      </c:valAx>
      <c:spPr>
        <a:noFill/>
        <a:ln>
          <a:noFill/>
        </a:ln>
        <a:effectLst/>
      </c:spPr>
    </c:plotArea>
    <c:plotVisOnly val="1"/>
    <c:dispBlanksAs val="gap"/>
    <c:showDLblsOverMax val="0"/>
    <c:extLst>
      <c:ext uri="{0b15fc19-7d7d-44ad-8c2d-2c3a37ce22c3}">
        <chartProps xmlns="https://web.wps.cn/et/2018/main" chartId="{e72547e9-5972-442d-88b6-8b3a62675f42}"/>
      </c:ext>
    </c:extLst>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wmf"/><Relationship Id="rId7" Type="http://schemas.openxmlformats.org/officeDocument/2006/relationships/image" Target="../media/image15.e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emf"/><Relationship Id="rId5" Type="http://schemas.openxmlformats.org/officeDocument/2006/relationships/image" Target="../media/image13.emf"/><Relationship Id="rId10" Type="http://schemas.openxmlformats.org/officeDocument/2006/relationships/image" Target="../media/image18.wmf"/><Relationship Id="rId4" Type="http://schemas.openxmlformats.org/officeDocument/2006/relationships/image" Target="../media/image12.wmf"/><Relationship Id="rId9"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4"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74.wmf"/><Relationship Id="rId7" Type="http://schemas.openxmlformats.org/officeDocument/2006/relationships/image" Target="../media/image61.wmf"/><Relationship Id="rId12" Type="http://schemas.openxmlformats.org/officeDocument/2006/relationships/image" Target="../media/image78.e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11" Type="http://schemas.openxmlformats.org/officeDocument/2006/relationships/image" Target="../media/image65.wmf"/><Relationship Id="rId5" Type="http://schemas.openxmlformats.org/officeDocument/2006/relationships/image" Target="../media/image76.wmf"/><Relationship Id="rId10" Type="http://schemas.openxmlformats.org/officeDocument/2006/relationships/image" Target="../media/image64.wmf"/><Relationship Id="rId4" Type="http://schemas.openxmlformats.org/officeDocument/2006/relationships/image" Target="../media/image75.wmf"/><Relationship Id="rId9"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wmf"/><Relationship Id="rId1" Type="http://schemas.openxmlformats.org/officeDocument/2006/relationships/image" Target="../media/image93.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image" Target="../media/image97.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1.e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image" Target="../media/image1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 Id="rId5" Type="http://schemas.openxmlformats.org/officeDocument/2006/relationships/image" Target="../media/image157.emf"/><Relationship Id="rId4" Type="http://schemas.openxmlformats.org/officeDocument/2006/relationships/image" Target="../media/image156.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image" Target="../media/image170.wmf"/><Relationship Id="rId3" Type="http://schemas.openxmlformats.org/officeDocument/2006/relationships/image" Target="../media/image160.wmf"/><Relationship Id="rId7" Type="http://schemas.openxmlformats.org/officeDocument/2006/relationships/image" Target="../media/image164.wmf"/><Relationship Id="rId12" Type="http://schemas.openxmlformats.org/officeDocument/2006/relationships/image" Target="../media/image169.wmf"/><Relationship Id="rId2" Type="http://schemas.openxmlformats.org/officeDocument/2006/relationships/image" Target="../media/image159.wmf"/><Relationship Id="rId1" Type="http://schemas.openxmlformats.org/officeDocument/2006/relationships/image" Target="../media/image158.emf"/><Relationship Id="rId6" Type="http://schemas.openxmlformats.org/officeDocument/2006/relationships/image" Target="../media/image163.wmf"/><Relationship Id="rId11" Type="http://schemas.openxmlformats.org/officeDocument/2006/relationships/image" Target="../media/image168.wmf"/><Relationship Id="rId5" Type="http://schemas.openxmlformats.org/officeDocument/2006/relationships/image" Target="../media/image162.wmf"/><Relationship Id="rId15" Type="http://schemas.openxmlformats.org/officeDocument/2006/relationships/image" Target="../media/image172.wmf"/><Relationship Id="rId10" Type="http://schemas.openxmlformats.org/officeDocument/2006/relationships/image" Target="../media/image167.wmf"/><Relationship Id="rId4" Type="http://schemas.openxmlformats.org/officeDocument/2006/relationships/image" Target="../media/image161.wmf"/><Relationship Id="rId9" Type="http://schemas.openxmlformats.org/officeDocument/2006/relationships/image" Target="../media/image166.wmf"/><Relationship Id="rId14" Type="http://schemas.openxmlformats.org/officeDocument/2006/relationships/image" Target="../media/image17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35.wmf"/><Relationship Id="rId7" Type="http://schemas.openxmlformats.org/officeDocument/2006/relationships/image" Target="../media/image18.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37.emf"/><Relationship Id="rId5" Type="http://schemas.openxmlformats.org/officeDocument/2006/relationships/image" Target="../media/image36.wmf"/><Relationship Id="rId4" Type="http://schemas.openxmlformats.org/officeDocument/2006/relationships/image" Target="../media/image12.wmf"/><Relationship Id="rId9"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DF13FF-EA39-45D7-9F81-61BF65FEEBB0}" type="datetimeFigureOut">
              <a:rPr lang="zh-CN" altLang="en-US" smtClean="0"/>
              <a:t>2025/10/31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F792D7-0088-4A73-996D-C29E8F6A89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B32D4-22D1-4F81-8AF1-DA94D42899D0}" type="datetimeFigureOut">
              <a:rPr lang="zh-CN" altLang="en-US" smtClean="0"/>
              <a:t>2025/10/31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4AE08-8C58-40D4-BD2B-CDD4E4E38823}"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以历史数据为基础，通过核密度估计及聚类生成典型场景，并以</a:t>
            </a:r>
            <a:r>
              <a:rPr lang="en-US" altLang="zh-CN" dirty="0">
                <a:sym typeface="+mn-ea"/>
              </a:rPr>
              <a:t>IEEE33</a:t>
            </a:r>
            <a:r>
              <a:rPr lang="zh-CN" altLang="en-US" dirty="0">
                <a:sym typeface="+mn-ea"/>
              </a:rPr>
              <a:t>节点为算例，以电压偏差何有功网损为目标函数，以功率平衡约束、节点电压约束、储能功率约束为模型约束。选址算法流程如图所示，采用遍历法进行选址求解。</a:t>
            </a:r>
          </a:p>
          <a:p>
            <a:r>
              <a:rPr lang="zh-CN" altLang="en-US" dirty="0">
                <a:sym typeface="+mn-ea"/>
              </a:rPr>
              <a:t>之所以选择遍历法是因为遍历能保证各种情况都兼顾到，便于具体分析不同储能选址及配置情况对于目标函数的影响。</a:t>
            </a:r>
          </a:p>
        </p:txBody>
      </p:sp>
      <p:sp>
        <p:nvSpPr>
          <p:cNvPr id="4" name="灯片编号占位符 3"/>
          <p:cNvSpPr>
            <a:spLocks noGrp="1"/>
          </p:cNvSpPr>
          <p:nvPr>
            <p:ph type="sldNum" sz="quarter" idx="5"/>
          </p:nvPr>
        </p:nvSpPr>
        <p:spPr/>
        <p:txBody>
          <a:bodyPr/>
          <a:lstStyle/>
          <a:p>
            <a:fld id="{E6E2CEB8-9CB6-4530-B925-A83A3B45D7E8}" type="slidenum">
              <a:rPr lang="zh-CN" altLang="en-US" smtClean="0"/>
              <a:t>29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在最开始的研究中，旨在考虑集中式储能和分布式储能选址的优缺点，并没有考虑总功率约束，可以看到随着储能个数增加，目标函数提升较大，但提升空间越来越小。</a:t>
            </a:r>
          </a:p>
          <a:p>
            <a:r>
              <a:rPr lang="zh-CN" altLang="en-US" dirty="0"/>
              <a:t>考虑到配置储能后，应该考虑总功率固定情况下的集中式储能与分布式储能优缺点分析，根据表</a:t>
            </a:r>
            <a:r>
              <a:rPr lang="en-US" altLang="zh-CN" dirty="0"/>
              <a:t>2</a:t>
            </a:r>
            <a:r>
              <a:rPr lang="zh-CN" altLang="en-US" dirty="0"/>
              <a:t>可以看出，总功率固定后，不管是集中式储能还是分布式储能，目标函数变化都不大，</a:t>
            </a:r>
          </a:p>
          <a:p>
            <a:r>
              <a:rPr lang="zh-CN" altLang="en-US" dirty="0"/>
              <a:t>当把储能功率增大，目标函数比小储能功率情况下更好，集中式储能和分布式储能对目标函数影响并不大。</a:t>
            </a:r>
          </a:p>
          <a:p>
            <a:r>
              <a:rPr lang="zh-CN" altLang="en-US" dirty="0"/>
              <a:t>图为表</a:t>
            </a:r>
            <a:r>
              <a:rPr lang="en-US" altLang="zh-CN" dirty="0"/>
              <a:t>3</a:t>
            </a:r>
            <a:r>
              <a:rPr lang="zh-CN" altLang="en-US" dirty="0"/>
              <a:t>对应的各个节点配置集中式与分布式储能的节点电压。可以看出集中式储能的各节点电压更好。</a:t>
            </a:r>
          </a:p>
        </p:txBody>
      </p:sp>
      <p:sp>
        <p:nvSpPr>
          <p:cNvPr id="4" name="灯片编号占位符 3"/>
          <p:cNvSpPr>
            <a:spLocks noGrp="1"/>
          </p:cNvSpPr>
          <p:nvPr>
            <p:ph type="sldNum" sz="quarter" idx="5"/>
          </p:nvPr>
        </p:nvSpPr>
        <p:spPr/>
        <p:txBody>
          <a:bodyPr/>
          <a:lstStyle/>
          <a:p>
            <a:fld id="{E6E2CEB8-9CB6-4530-B925-A83A3B45D7E8}" type="slidenum">
              <a:rPr lang="zh-CN" altLang="en-US" smtClean="0"/>
              <a:t>30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双层优化配置流程如右图所示，上下层相互耦合，共同完成储能选址定容。</a:t>
            </a:r>
            <a:endParaRPr lang="zh-CN" altLang="en-US" dirty="0"/>
          </a:p>
          <a:p>
            <a:r>
              <a:rPr lang="zh-CN" altLang="en-US" dirty="0"/>
              <a:t>上层优化模型的目标函数综合考虑了调频效果，总成本，黑启动时间按和消纳率，以风机出力和储能荷电状态及功率为约束条件。</a:t>
            </a:r>
          </a:p>
          <a:p>
            <a:r>
              <a:rPr lang="zh-CN" altLang="en-US" dirty="0"/>
              <a:t>下层优化模型以节点电压偏差和有功网损综合最优为目标函数，约束条件为功率平衡约束、节点电压约束和储能功率约束。</a:t>
            </a:r>
          </a:p>
        </p:txBody>
      </p:sp>
      <p:sp>
        <p:nvSpPr>
          <p:cNvPr id="4" name="灯片编号占位符 3"/>
          <p:cNvSpPr>
            <a:spLocks noGrp="1"/>
          </p:cNvSpPr>
          <p:nvPr>
            <p:ph type="sldNum" sz="quarter" idx="5"/>
          </p:nvPr>
        </p:nvSpPr>
        <p:spPr/>
        <p:txBody>
          <a:bodyPr/>
          <a:lstStyle/>
          <a:p>
            <a:fld id="{E6E2CEB8-9CB6-4530-B925-A83A3B45D7E8}" type="slidenum">
              <a:rPr lang="zh-CN" altLang="en-US" smtClean="0"/>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算例分析采用两种场景</a:t>
            </a:r>
            <a:br>
              <a:rPr lang="zh-CN" altLang="en-US">
                <a:sym typeface="+mn-ea"/>
              </a:rPr>
            </a:br>
            <a:r>
              <a:rPr lang="zh-CN" altLang="en-US">
                <a:sym typeface="+mn-ea"/>
              </a:rPr>
              <a:t>场景</a:t>
            </a:r>
            <a:r>
              <a:rPr lang="en-US" altLang="zh-CN">
                <a:sym typeface="+mn-ea"/>
              </a:rPr>
              <a:t>1</a:t>
            </a:r>
            <a:r>
              <a:rPr lang="zh-CN" altLang="en-US">
                <a:sym typeface="+mn-ea"/>
              </a:rPr>
              <a:t>：考虑多目标优化的</a:t>
            </a:r>
            <a:r>
              <a:rPr lang="zh-CN" altLang="en-US" b="1">
                <a:sym typeface="+mn-ea"/>
              </a:rPr>
              <a:t>储能单独调频</a:t>
            </a:r>
            <a:endParaRPr lang="zh-CN" altLang="en-US"/>
          </a:p>
          <a:p>
            <a:r>
              <a:rPr lang="zh-CN" altLang="en-US">
                <a:sym typeface="+mn-ea"/>
              </a:rPr>
              <a:t>场景</a:t>
            </a:r>
            <a:r>
              <a:rPr lang="en-US" altLang="zh-CN">
                <a:sym typeface="+mn-ea"/>
              </a:rPr>
              <a:t>2</a:t>
            </a:r>
            <a:r>
              <a:rPr lang="zh-CN" altLang="en-US">
                <a:sym typeface="+mn-ea"/>
              </a:rPr>
              <a:t>：考虑多目标优化的</a:t>
            </a:r>
            <a:r>
              <a:rPr lang="zh-CN" altLang="en-US" b="1">
                <a:sym typeface="+mn-ea"/>
              </a:rPr>
              <a:t>风储联合调频</a:t>
            </a:r>
            <a:endParaRPr lang="zh-CN" altLang="en-US" dirty="0"/>
          </a:p>
          <a:p>
            <a:r>
              <a:rPr lang="zh-CN" altLang="en-US" dirty="0"/>
              <a:t>多边形面积指标见中间图表，可将风储联合调频效果更好，右侧为调频效果</a:t>
            </a:r>
          </a:p>
        </p:txBody>
      </p:sp>
      <p:sp>
        <p:nvSpPr>
          <p:cNvPr id="4" name="灯片编号占位符 3"/>
          <p:cNvSpPr>
            <a:spLocks noGrp="1"/>
          </p:cNvSpPr>
          <p:nvPr>
            <p:ph type="sldNum" sz="quarter" idx="5"/>
          </p:nvPr>
        </p:nvSpPr>
        <p:spPr/>
        <p:txBody>
          <a:bodyPr/>
          <a:lstStyle/>
          <a:p>
            <a:fld id="{E6E2CEB8-9CB6-4530-B925-A83A3B45D7E8}" type="slidenum">
              <a:rPr lang="zh-CN" altLang="en-US" smtClean="0"/>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55</a:t>
            </a:fld>
            <a:endParaRPr lang="zh-CN" altLang="en-US"/>
          </a:p>
        </p:txBody>
      </p:sp>
    </p:spTree>
    <p:extLst>
      <p:ext uri="{BB962C8B-B14F-4D97-AF65-F5344CB8AC3E}">
        <p14:creationId xmlns:p14="http://schemas.microsoft.com/office/powerpoint/2010/main" val="271434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56</a:t>
            </a:fld>
            <a:endParaRPr lang="zh-CN" altLang="en-US"/>
          </a:p>
        </p:txBody>
      </p:sp>
    </p:spTree>
    <p:extLst>
      <p:ext uri="{BB962C8B-B14F-4D97-AF65-F5344CB8AC3E}">
        <p14:creationId xmlns:p14="http://schemas.microsoft.com/office/powerpoint/2010/main" val="2686287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60</a:t>
            </a:fld>
            <a:endParaRPr lang="zh-CN" altLang="en-US"/>
          </a:p>
        </p:txBody>
      </p:sp>
    </p:spTree>
    <p:extLst>
      <p:ext uri="{BB962C8B-B14F-4D97-AF65-F5344CB8AC3E}">
        <p14:creationId xmlns:p14="http://schemas.microsoft.com/office/powerpoint/2010/main" val="96360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A1ACA-8686-C994-5048-9434D79793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8569BF-A4D4-6F78-9A2C-0C6217DB43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31A25-ABE4-E6A3-A1D3-E670AE96E1D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8E190DF-93EC-5B02-F6B8-F5FEAC932D8A}"/>
              </a:ext>
            </a:extLst>
          </p:cNvPr>
          <p:cNvSpPr>
            <a:spLocks noGrp="1"/>
          </p:cNvSpPr>
          <p:nvPr>
            <p:ph type="sldNum" sz="quarter" idx="5"/>
          </p:nvPr>
        </p:nvSpPr>
        <p:spPr/>
        <p:txBody>
          <a:bodyPr/>
          <a:lstStyle/>
          <a:p>
            <a:fld id="{E6E2CEB8-9CB6-4530-B925-A83A3B45D7E8}" type="slidenum">
              <a:rPr lang="zh-CN" altLang="en-US" smtClean="0"/>
              <a:t>61</a:t>
            </a:fld>
            <a:endParaRPr lang="zh-CN" altLang="en-US"/>
          </a:p>
        </p:txBody>
      </p:sp>
    </p:spTree>
    <p:extLst>
      <p:ext uri="{BB962C8B-B14F-4D97-AF65-F5344CB8AC3E}">
        <p14:creationId xmlns:p14="http://schemas.microsoft.com/office/powerpoint/2010/main" val="1047499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62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63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64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65</a:t>
            </a:fld>
            <a:endParaRPr lang="zh-CN" altLang="en-US"/>
          </a:p>
        </p:txBody>
      </p:sp>
    </p:spTree>
    <p:extLst>
      <p:ext uri="{BB962C8B-B14F-4D97-AF65-F5344CB8AC3E}">
        <p14:creationId xmlns:p14="http://schemas.microsoft.com/office/powerpoint/2010/main" val="661955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sym typeface="+mn-ea"/>
              </a:rPr>
              <a:t>设计了储能支撑一次调频参与模式。在该模式中，设置了调频死区，储能电池调频出力上下限，通过该运行模式，可以确定频率波动时储能电池的工作模式及运行功率，当频率偏差超过上下限时，储能电池以额定功率工作。同时，基于全寿命周期理论，完善了储能经济模型，建立了面向一次调频的储能全生命周期经济模型。并</a:t>
            </a: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建立了储能装置支撑一次调频的功率计算模型及容量计算模型，通过功率计算模型可以计算不同调频目标下对储能电池的功率需求量，进而可以结合功率需求确定储能电池实时功率序列，并结合储能电池</a:t>
            </a:r>
            <a:r>
              <a:rPr lang="en-US" altLang="zh-CN"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SOC</a:t>
            </a: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状态确定储能容量需求量，为储能电池优化配置计算奠定基础。</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26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计了反映储能电池荷电状态保持效果的评价指标以及储能参与风电场一次调频支撑效果的评价指标，建立了储能运行效益现值折算模型以及储能参与调频的经济效益净现值模型，以此构成了储能参与风电场一次调频的经济性目标函数。</a:t>
            </a:r>
            <a:endParaRPr lang="zh-CN" altLang="en-US" dirty="0"/>
          </a:p>
          <a:p>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并设计了储能参与风电场一次调频的充放电模型，在充放电策略设计时考虑了调频死区时间段的储能充放电模式，保证储能荷电状态最佳的同时提升了储能运行效益，然后结合储能充放电模式，基于储能调频效果最优设计了储能容量优化配置策略 。</a:t>
            </a:r>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为综合考虑经济性与调频效果，需确定两项指标的权重，采用主客观结合的方法，使赋权兼顾灵活性与客观性，提升评估结果的可信度；</a:t>
            </a:r>
          </a:p>
          <a:p>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考虑经济性与调频效果综合最优的配置结果和各项指标见表最有一列。可以看出考虑经济性与调频效果综合最优的配置可以同时兼顾各类单目标优化的配置的优点，实现综合最优。</a:t>
            </a:r>
            <a:endParaRPr lang="zh-CN" altLang="en-US" dirty="0"/>
          </a:p>
        </p:txBody>
      </p:sp>
      <p:sp>
        <p:nvSpPr>
          <p:cNvPr id="4" name="灯片编号占位符 3"/>
          <p:cNvSpPr>
            <a:spLocks noGrp="1"/>
          </p:cNvSpPr>
          <p:nvPr>
            <p:ph type="sldNum" sz="quarter" idx="5"/>
          </p:nvPr>
        </p:nvSpPr>
        <p:spPr/>
        <p:txBody>
          <a:bodyPr/>
          <a:lstStyle/>
          <a:p>
            <a:fld id="{E6E2CEB8-9CB6-4530-B925-A83A3B45D7E8}"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3726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0D586-F587-4B11-9A09-7A3B8DB4277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8" name="日期占位符 7"/>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9" name="页脚占位符 8"/>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2">
            <a:extLst>
              <a:ext uri="{FF2B5EF4-FFF2-40B4-BE49-F238E27FC236}">
                <a16:creationId xmlns:a16="http://schemas.microsoft.com/office/drawing/2014/main" id="{0B57E419-AA8F-488F-8AD4-9F6B75CF602C}"/>
              </a:ext>
            </a:extLst>
          </p:cNvPr>
          <p:cNvSpPr>
            <a:spLocks noGrp="1"/>
          </p:cNvSpPr>
          <p:nvPr>
            <p:ph type="sldNum" sz="quarter" idx="4"/>
          </p:nvPr>
        </p:nvSpPr>
        <p:spPr>
          <a:xfrm>
            <a:off x="93726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0D586-F587-4B11-9A09-7A3B8DB427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2">
            <a:extLst>
              <a:ext uri="{FF2B5EF4-FFF2-40B4-BE49-F238E27FC236}">
                <a16:creationId xmlns:a16="http://schemas.microsoft.com/office/drawing/2014/main" id="{1C3DAE9F-68B7-4C2E-9F1E-90F9A38F31CE}"/>
              </a:ext>
            </a:extLst>
          </p:cNvPr>
          <p:cNvSpPr>
            <a:spLocks noGrp="1"/>
          </p:cNvSpPr>
          <p:nvPr>
            <p:ph type="sldNum" sz="quarter" idx="4"/>
          </p:nvPr>
        </p:nvSpPr>
        <p:spPr>
          <a:xfrm>
            <a:off x="93726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0D586-F587-4B11-9A09-7A3B8DB427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3726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0D586-F587-4B11-9A09-7A3B8DB427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emf"/><Relationship Id="rId18" Type="http://schemas.openxmlformats.org/officeDocument/2006/relationships/oleObject" Target="../embeddings/oleObject8.bin"/><Relationship Id="rId3" Type="http://schemas.openxmlformats.org/officeDocument/2006/relationships/image" Target="../media/image4.png"/><Relationship Id="rId21" Type="http://schemas.openxmlformats.org/officeDocument/2006/relationships/image" Target="../media/image17.emf"/><Relationship Id="rId7" Type="http://schemas.openxmlformats.org/officeDocument/2006/relationships/image" Target="../media/image10.wmf"/><Relationship Id="rId12" Type="http://schemas.openxmlformats.org/officeDocument/2006/relationships/oleObject" Target="../embeddings/oleObject5.bin"/><Relationship Id="rId17" Type="http://schemas.openxmlformats.org/officeDocument/2006/relationships/image" Target="../media/image15.emf"/><Relationship Id="rId2" Type="http://schemas.openxmlformats.org/officeDocument/2006/relationships/slideLayout" Target="../slideLayouts/slideLayout1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14.emf"/><Relationship Id="rId23" Type="http://schemas.openxmlformats.org/officeDocument/2006/relationships/image" Target="../media/image18.wmf"/><Relationship Id="rId10" Type="http://schemas.openxmlformats.org/officeDocument/2006/relationships/oleObject" Target="../embeddings/oleObject4.bin"/><Relationship Id="rId19" Type="http://schemas.openxmlformats.org/officeDocument/2006/relationships/image" Target="../media/image16.emf"/><Relationship Id="rId4" Type="http://schemas.openxmlformats.org/officeDocument/2006/relationships/oleObject" Target="../embeddings/oleObject1.bin"/><Relationship Id="rId9" Type="http://schemas.openxmlformats.org/officeDocument/2006/relationships/image" Target="../media/image11.wmf"/><Relationship Id="rId14" Type="http://schemas.openxmlformats.org/officeDocument/2006/relationships/oleObject" Target="../embeddings/oleObject6.bin"/><Relationship Id="rId22"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oleObject" Target="../embeddings/oleObject16.bin"/><Relationship Id="rId3" Type="http://schemas.openxmlformats.org/officeDocument/2006/relationships/image" Target="../media/image4.png"/><Relationship Id="rId7" Type="http://schemas.openxmlformats.org/officeDocument/2006/relationships/oleObject" Target="../embeddings/oleObject13.bin"/><Relationship Id="rId12" Type="http://schemas.openxmlformats.org/officeDocument/2006/relationships/image" Target="../media/image25.emf"/><Relationship Id="rId2" Type="http://schemas.openxmlformats.org/officeDocument/2006/relationships/slideLayout" Target="../slideLayouts/slideLayout12.xml"/><Relationship Id="rId16" Type="http://schemas.openxmlformats.org/officeDocument/2006/relationships/image" Target="../media/image27.emf"/><Relationship Id="rId1" Type="http://schemas.openxmlformats.org/officeDocument/2006/relationships/vmlDrawing" Target="../drawings/vmlDrawing3.vml"/><Relationship Id="rId6" Type="http://schemas.openxmlformats.org/officeDocument/2006/relationships/image" Target="../media/image22.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24.emf"/><Relationship Id="rId4" Type="http://schemas.openxmlformats.org/officeDocument/2006/relationships/image" Target="../media/image28.emf"/><Relationship Id="rId9" Type="http://schemas.openxmlformats.org/officeDocument/2006/relationships/oleObject" Target="../embeddings/oleObject14.bin"/><Relationship Id="rId1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4.png"/><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18.bin"/><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24.bin"/><Relationship Id="rId18" Type="http://schemas.openxmlformats.org/officeDocument/2006/relationships/oleObject" Target="../embeddings/oleObject26.bin"/><Relationship Id="rId3" Type="http://schemas.openxmlformats.org/officeDocument/2006/relationships/notesSlide" Target="../notesSlides/notesSlide4.xml"/><Relationship Id="rId21" Type="http://schemas.openxmlformats.org/officeDocument/2006/relationships/image" Target="../media/image14.emf"/><Relationship Id="rId7" Type="http://schemas.openxmlformats.org/officeDocument/2006/relationships/oleObject" Target="../embeddings/oleObject21.bin"/><Relationship Id="rId12" Type="http://schemas.openxmlformats.org/officeDocument/2006/relationships/image" Target="../media/image12.wmf"/><Relationship Id="rId17" Type="http://schemas.openxmlformats.org/officeDocument/2006/relationships/image" Target="../media/image37.emf"/><Relationship Id="rId2" Type="http://schemas.openxmlformats.org/officeDocument/2006/relationships/slideLayout" Target="../slideLayouts/slideLayout12.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5.vml"/><Relationship Id="rId6" Type="http://schemas.openxmlformats.org/officeDocument/2006/relationships/image" Target="../media/image9.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image" Target="../media/image38.emf"/><Relationship Id="rId23" Type="http://schemas.openxmlformats.org/officeDocument/2006/relationships/image" Target="../media/image15.emf"/><Relationship Id="rId10" Type="http://schemas.openxmlformats.org/officeDocument/2006/relationships/image" Target="../media/image35.wmf"/><Relationship Id="rId19" Type="http://schemas.openxmlformats.org/officeDocument/2006/relationships/image" Target="../media/image18.wmf"/><Relationship Id="rId4" Type="http://schemas.openxmlformats.org/officeDocument/2006/relationships/image" Target="../media/image4.png"/><Relationship Id="rId9" Type="http://schemas.openxmlformats.org/officeDocument/2006/relationships/oleObject" Target="../embeddings/oleObject22.bin"/><Relationship Id="rId14" Type="http://schemas.openxmlformats.org/officeDocument/2006/relationships/image" Target="../media/image36.wmf"/><Relationship Id="rId22" Type="http://schemas.openxmlformats.org/officeDocument/2006/relationships/oleObject" Target="../embeddings/oleObject28.bin"/></Relationships>
</file>

<file path=ppt/slides/_rels/slide21.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2.wmf"/><Relationship Id="rId18" Type="http://schemas.openxmlformats.org/officeDocument/2006/relationships/oleObject" Target="../embeddings/oleObject35.bin"/><Relationship Id="rId3" Type="http://schemas.openxmlformats.org/officeDocument/2006/relationships/notesSlide" Target="../notesSlides/notesSlide5.xml"/><Relationship Id="rId7" Type="http://schemas.openxmlformats.org/officeDocument/2006/relationships/oleObject" Target="../embeddings/oleObject30.bin"/><Relationship Id="rId12" Type="http://schemas.openxmlformats.org/officeDocument/2006/relationships/oleObject" Target="../embeddings/oleObject32.bin"/><Relationship Id="rId17" Type="http://schemas.openxmlformats.org/officeDocument/2006/relationships/image" Target="../media/image44.wmf"/><Relationship Id="rId2" Type="http://schemas.openxmlformats.org/officeDocument/2006/relationships/slideLayout" Target="../slideLayouts/slideLayout12.xml"/><Relationship Id="rId16" Type="http://schemas.openxmlformats.org/officeDocument/2006/relationships/oleObject" Target="../embeddings/oleObject34.bin"/><Relationship Id="rId1" Type="http://schemas.openxmlformats.org/officeDocument/2006/relationships/vmlDrawing" Target="../drawings/vmlDrawing6.vml"/><Relationship Id="rId6" Type="http://schemas.openxmlformats.org/officeDocument/2006/relationships/image" Target="../media/image39.wmf"/><Relationship Id="rId11" Type="http://schemas.openxmlformats.org/officeDocument/2006/relationships/image" Target="../media/image41.wmf"/><Relationship Id="rId5" Type="http://schemas.openxmlformats.org/officeDocument/2006/relationships/oleObject" Target="../embeddings/oleObject29.bin"/><Relationship Id="rId15" Type="http://schemas.openxmlformats.org/officeDocument/2006/relationships/image" Target="../media/image43.wmf"/><Relationship Id="rId10" Type="http://schemas.openxmlformats.org/officeDocument/2006/relationships/oleObject" Target="../embeddings/oleObject31.bin"/><Relationship Id="rId19" Type="http://schemas.openxmlformats.org/officeDocument/2006/relationships/image" Target="../media/image45.wmf"/><Relationship Id="rId4" Type="http://schemas.openxmlformats.org/officeDocument/2006/relationships/image" Target="../media/image4.png"/><Relationship Id="rId9" Type="http://schemas.openxmlformats.org/officeDocument/2006/relationships/image" Target="../media/image46.emf"/><Relationship Id="rId14" Type="http://schemas.openxmlformats.org/officeDocument/2006/relationships/oleObject" Target="../embeddings/oleObject33.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4.png"/><Relationship Id="rId7" Type="http://schemas.openxmlformats.org/officeDocument/2006/relationships/image" Target="../media/image16.e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36.bin"/><Relationship Id="rId5" Type="http://schemas.openxmlformats.org/officeDocument/2006/relationships/image" Target="../media/image48.png"/><Relationship Id="rId4" Type="http://schemas.openxmlformats.org/officeDocument/2006/relationships/image" Target="../media/image47.jpeg"/><Relationship Id="rId9"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49.emf"/><Relationship Id="rId4" Type="http://schemas.openxmlformats.org/officeDocument/2006/relationships/oleObject" Target="../embeddings/oleObject38.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0.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39.bin"/><Relationship Id="rId5" Type="http://schemas.openxmlformats.org/officeDocument/2006/relationships/chart" Target="../charts/char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4.png"/><Relationship Id="rId7" Type="http://schemas.openxmlformats.org/officeDocument/2006/relationships/image" Target="../media/image52.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41.bin"/><Relationship Id="rId11" Type="http://schemas.openxmlformats.org/officeDocument/2006/relationships/image" Target="../media/image54.emf"/><Relationship Id="rId5" Type="http://schemas.openxmlformats.org/officeDocument/2006/relationships/image" Target="../media/image51.e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53.emf"/></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6.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emf"/><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8.e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57.emf"/><Relationship Id="rId5" Type="http://schemas.openxmlformats.org/officeDocument/2006/relationships/oleObject" Target="../embeddings/oleObject44.bin"/><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49.bin"/><Relationship Id="rId18" Type="http://schemas.openxmlformats.org/officeDocument/2006/relationships/image" Target="../media/image65.wmf"/><Relationship Id="rId3" Type="http://schemas.openxmlformats.org/officeDocument/2006/relationships/notesSlide" Target="../notesSlides/notesSlide10.xml"/><Relationship Id="rId7" Type="http://schemas.openxmlformats.org/officeDocument/2006/relationships/oleObject" Target="../embeddings/oleObject46.bin"/><Relationship Id="rId12" Type="http://schemas.openxmlformats.org/officeDocument/2006/relationships/image" Target="../media/image62.wmf"/><Relationship Id="rId17" Type="http://schemas.openxmlformats.org/officeDocument/2006/relationships/oleObject" Target="../embeddings/oleObject51.bin"/><Relationship Id="rId2" Type="http://schemas.openxmlformats.org/officeDocument/2006/relationships/slideLayout" Target="../slideLayouts/slideLayout12.xml"/><Relationship Id="rId16" Type="http://schemas.openxmlformats.org/officeDocument/2006/relationships/image" Target="../media/image64.wmf"/><Relationship Id="rId20" Type="http://schemas.openxmlformats.org/officeDocument/2006/relationships/image" Target="../media/image67.emf"/><Relationship Id="rId1" Type="http://schemas.openxmlformats.org/officeDocument/2006/relationships/vmlDrawing" Target="../drawings/vmlDrawing12.vml"/><Relationship Id="rId6" Type="http://schemas.openxmlformats.org/officeDocument/2006/relationships/image" Target="../media/image59.e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61.wmf"/><Relationship Id="rId19" Type="http://schemas.openxmlformats.org/officeDocument/2006/relationships/image" Target="../media/image66.emf"/><Relationship Id="rId4" Type="http://schemas.openxmlformats.org/officeDocument/2006/relationships/image" Target="../media/image4.png"/><Relationship Id="rId9" Type="http://schemas.openxmlformats.org/officeDocument/2006/relationships/oleObject" Target="../embeddings/oleObject47.bin"/><Relationship Id="rId14" Type="http://schemas.openxmlformats.org/officeDocument/2006/relationships/image" Target="../media/image63.w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1.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74.wmf"/><Relationship Id="rId18" Type="http://schemas.openxmlformats.org/officeDocument/2006/relationships/oleObject" Target="../embeddings/oleObject57.bin"/><Relationship Id="rId26" Type="http://schemas.openxmlformats.org/officeDocument/2006/relationships/oleObject" Target="../embeddings/oleObject61.bin"/><Relationship Id="rId3" Type="http://schemas.openxmlformats.org/officeDocument/2006/relationships/tags" Target="../tags/tag3.xml"/><Relationship Id="rId21" Type="http://schemas.openxmlformats.org/officeDocument/2006/relationships/image" Target="../media/image61.wmf"/><Relationship Id="rId7" Type="http://schemas.openxmlformats.org/officeDocument/2006/relationships/oleObject" Target="../embeddings/oleObject52.bin"/><Relationship Id="rId12" Type="http://schemas.openxmlformats.org/officeDocument/2006/relationships/oleObject" Target="../embeddings/oleObject54.bin"/><Relationship Id="rId17" Type="http://schemas.openxmlformats.org/officeDocument/2006/relationships/image" Target="../media/image76.wmf"/><Relationship Id="rId25" Type="http://schemas.openxmlformats.org/officeDocument/2006/relationships/image" Target="../media/image63.wmf"/><Relationship Id="rId2" Type="http://schemas.openxmlformats.org/officeDocument/2006/relationships/tags" Target="../tags/tag2.xml"/><Relationship Id="rId16" Type="http://schemas.openxmlformats.org/officeDocument/2006/relationships/oleObject" Target="../embeddings/oleObject56.bin"/><Relationship Id="rId20" Type="http://schemas.openxmlformats.org/officeDocument/2006/relationships/oleObject" Target="../embeddings/oleObject58.bin"/><Relationship Id="rId29" Type="http://schemas.openxmlformats.org/officeDocument/2006/relationships/image" Target="../media/image65.wmf"/><Relationship Id="rId1" Type="http://schemas.openxmlformats.org/officeDocument/2006/relationships/vmlDrawing" Target="../drawings/vmlDrawing13.vml"/><Relationship Id="rId6" Type="http://schemas.openxmlformats.org/officeDocument/2006/relationships/notesSlide" Target="../notesSlides/notesSlide12.xml"/><Relationship Id="rId11" Type="http://schemas.openxmlformats.org/officeDocument/2006/relationships/image" Target="../media/image73.wmf"/><Relationship Id="rId24" Type="http://schemas.openxmlformats.org/officeDocument/2006/relationships/oleObject" Target="../embeddings/oleObject60.bin"/><Relationship Id="rId5" Type="http://schemas.openxmlformats.org/officeDocument/2006/relationships/slideLayout" Target="../slideLayouts/slideLayout12.xml"/><Relationship Id="rId15" Type="http://schemas.openxmlformats.org/officeDocument/2006/relationships/image" Target="../media/image75.wmf"/><Relationship Id="rId23" Type="http://schemas.openxmlformats.org/officeDocument/2006/relationships/image" Target="../media/image62.wmf"/><Relationship Id="rId28" Type="http://schemas.openxmlformats.org/officeDocument/2006/relationships/oleObject" Target="../embeddings/oleObject62.bin"/><Relationship Id="rId10" Type="http://schemas.openxmlformats.org/officeDocument/2006/relationships/oleObject" Target="../embeddings/oleObject53.bin"/><Relationship Id="rId19" Type="http://schemas.openxmlformats.org/officeDocument/2006/relationships/image" Target="../media/image77.wmf"/><Relationship Id="rId31" Type="http://schemas.openxmlformats.org/officeDocument/2006/relationships/image" Target="../media/image78.emf"/><Relationship Id="rId4" Type="http://schemas.openxmlformats.org/officeDocument/2006/relationships/tags" Target="../tags/tag4.xml"/><Relationship Id="rId9" Type="http://schemas.openxmlformats.org/officeDocument/2006/relationships/image" Target="../media/image4.png"/><Relationship Id="rId14" Type="http://schemas.openxmlformats.org/officeDocument/2006/relationships/oleObject" Target="../embeddings/oleObject55.bin"/><Relationship Id="rId22" Type="http://schemas.openxmlformats.org/officeDocument/2006/relationships/oleObject" Target="../embeddings/oleObject59.bin"/><Relationship Id="rId27" Type="http://schemas.openxmlformats.org/officeDocument/2006/relationships/image" Target="../media/image64.wmf"/><Relationship Id="rId30" Type="http://schemas.openxmlformats.org/officeDocument/2006/relationships/oleObject" Target="../embeddings/oleObject63.bin"/></Relationships>
</file>

<file path=ppt/slides/_rels/slide3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notesSlide" Target="../notesSlides/notesSlide13.xml"/><Relationship Id="rId7" Type="http://schemas.openxmlformats.org/officeDocument/2006/relationships/image" Target="../media/image79.wmf"/><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64.bin"/><Relationship Id="rId5" Type="http://schemas.openxmlformats.org/officeDocument/2006/relationships/image" Target="../media/image80.png"/><Relationship Id="rId4" Type="http://schemas.openxmlformats.org/officeDocument/2006/relationships/image" Target="../media/image4.png"/><Relationship Id="rId9" Type="http://schemas.openxmlformats.org/officeDocument/2006/relationships/image" Target="../media/image82.em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tags" Target="../tags/tag31.xml"/><Relationship Id="rId21" Type="http://schemas.openxmlformats.org/officeDocument/2006/relationships/tags" Target="../tags/tag26.xml"/><Relationship Id="rId34" Type="http://schemas.openxmlformats.org/officeDocument/2006/relationships/tags" Target="../tags/tag39.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tags" Target="../tags/tag38.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29" Type="http://schemas.openxmlformats.org/officeDocument/2006/relationships/tags" Target="../tags/tag34.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32" Type="http://schemas.openxmlformats.org/officeDocument/2006/relationships/tags" Target="../tags/tag37.xml"/><Relationship Id="rId37" Type="http://schemas.openxmlformats.org/officeDocument/2006/relationships/image" Target="../media/image4.pn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36" Type="http://schemas.openxmlformats.org/officeDocument/2006/relationships/slideLayout" Target="../slideLayouts/slideLayout12.xml"/><Relationship Id="rId10" Type="http://schemas.openxmlformats.org/officeDocument/2006/relationships/tags" Target="../tags/tag15.xml"/><Relationship Id="rId19" Type="http://schemas.openxmlformats.org/officeDocument/2006/relationships/tags" Target="../tags/tag24.xml"/><Relationship Id="rId31" Type="http://schemas.openxmlformats.org/officeDocument/2006/relationships/tags" Target="../tags/tag36.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tags" Target="../tags/tag35.xml"/><Relationship Id="rId35" Type="http://schemas.openxmlformats.org/officeDocument/2006/relationships/tags" Target="../tags/tag40.xml"/><Relationship Id="rId8" Type="http://schemas.openxmlformats.org/officeDocument/2006/relationships/tags" Target="../tags/tag13.xml"/><Relationship Id="rId3" Type="http://schemas.openxmlformats.org/officeDocument/2006/relationships/tags" Target="../tags/tag8.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wmf"/><Relationship Id="rId2" Type="http://schemas.openxmlformats.org/officeDocument/2006/relationships/slideLayout" Target="../slideLayouts/slideLayout12.xml"/><Relationship Id="rId1" Type="http://schemas.openxmlformats.org/officeDocument/2006/relationships/tags" Target="../tags/tag41.xml"/><Relationship Id="rId6" Type="http://schemas.openxmlformats.org/officeDocument/2006/relationships/image" Target="../media/image85.wmf"/><Relationship Id="rId5" Type="http://schemas.openxmlformats.org/officeDocument/2006/relationships/image" Target="../media/image84.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66.bin"/><Relationship Id="rId3" Type="http://schemas.openxmlformats.org/officeDocument/2006/relationships/tags" Target="../tags/tag43.xml"/><Relationship Id="rId7" Type="http://schemas.openxmlformats.org/officeDocument/2006/relationships/slideLayout" Target="../slideLayouts/slideLayout12.xml"/><Relationship Id="rId12" Type="http://schemas.openxmlformats.org/officeDocument/2006/relationships/image" Target="../media/image87.wmf"/><Relationship Id="rId17" Type="http://schemas.openxmlformats.org/officeDocument/2006/relationships/image" Target="../media/image89.wmf"/><Relationship Id="rId2" Type="http://schemas.openxmlformats.org/officeDocument/2006/relationships/tags" Target="../tags/tag42.xml"/><Relationship Id="rId16" Type="http://schemas.openxmlformats.org/officeDocument/2006/relationships/oleObject" Target="../embeddings/oleObject67.bin"/><Relationship Id="rId1" Type="http://schemas.openxmlformats.org/officeDocument/2006/relationships/vmlDrawing" Target="../drawings/vmlDrawing15.vml"/><Relationship Id="rId6" Type="http://schemas.openxmlformats.org/officeDocument/2006/relationships/tags" Target="../tags/tag46.xml"/><Relationship Id="rId11" Type="http://schemas.openxmlformats.org/officeDocument/2006/relationships/oleObject" Target="../embeddings/oleObject65.bin"/><Relationship Id="rId5" Type="http://schemas.openxmlformats.org/officeDocument/2006/relationships/tags" Target="../tags/tag45.xml"/><Relationship Id="rId15" Type="http://schemas.openxmlformats.org/officeDocument/2006/relationships/image" Target="../media/image92.emf"/><Relationship Id="rId10" Type="http://schemas.openxmlformats.org/officeDocument/2006/relationships/image" Target="../media/image91.png"/><Relationship Id="rId4" Type="http://schemas.openxmlformats.org/officeDocument/2006/relationships/tags" Target="../tags/tag44.xml"/><Relationship Id="rId9" Type="http://schemas.openxmlformats.org/officeDocument/2006/relationships/image" Target="../media/image4.png"/><Relationship Id="rId14" Type="http://schemas.openxmlformats.org/officeDocument/2006/relationships/image" Target="../media/image88.wmf"/></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4.wmf"/><Relationship Id="rId3" Type="http://schemas.openxmlformats.org/officeDocument/2006/relationships/tags" Target="../tags/tag48.xml"/><Relationship Id="rId7" Type="http://schemas.openxmlformats.org/officeDocument/2006/relationships/slideLayout" Target="../slideLayouts/slideLayout12.xml"/><Relationship Id="rId12" Type="http://schemas.openxmlformats.org/officeDocument/2006/relationships/oleObject" Target="../embeddings/oleObject69.bin"/><Relationship Id="rId2" Type="http://schemas.openxmlformats.org/officeDocument/2006/relationships/tags" Target="../tags/tag47.xml"/><Relationship Id="rId1" Type="http://schemas.openxmlformats.org/officeDocument/2006/relationships/vmlDrawing" Target="../drawings/vmlDrawing16.vml"/><Relationship Id="rId6" Type="http://schemas.openxmlformats.org/officeDocument/2006/relationships/tags" Target="../tags/tag51.xml"/><Relationship Id="rId11" Type="http://schemas.openxmlformats.org/officeDocument/2006/relationships/image" Target="../media/image93.emf"/><Relationship Id="rId5" Type="http://schemas.openxmlformats.org/officeDocument/2006/relationships/tags" Target="../tags/tag50.xml"/><Relationship Id="rId15" Type="http://schemas.openxmlformats.org/officeDocument/2006/relationships/image" Target="../media/image95.emf"/><Relationship Id="rId10" Type="http://schemas.openxmlformats.org/officeDocument/2006/relationships/oleObject" Target="../embeddings/oleObject68.bin"/><Relationship Id="rId4" Type="http://schemas.openxmlformats.org/officeDocument/2006/relationships/tags" Target="../tags/tag49.xml"/><Relationship Id="rId9" Type="http://schemas.openxmlformats.org/officeDocument/2006/relationships/image" Target="../media/image96.emf"/><Relationship Id="rId14" Type="http://schemas.openxmlformats.org/officeDocument/2006/relationships/oleObject" Target="../embeddings/oleObject70.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101.emf"/><Relationship Id="rId18" Type="http://schemas.openxmlformats.org/officeDocument/2006/relationships/oleObject" Target="../embeddings/oleObject78.bin"/><Relationship Id="rId3" Type="http://schemas.openxmlformats.org/officeDocument/2006/relationships/image" Target="../media/image4.png"/><Relationship Id="rId7" Type="http://schemas.openxmlformats.org/officeDocument/2006/relationships/image" Target="../media/image98.emf"/><Relationship Id="rId12" Type="http://schemas.openxmlformats.org/officeDocument/2006/relationships/oleObject" Target="../embeddings/oleObject75.bin"/><Relationship Id="rId17" Type="http://schemas.openxmlformats.org/officeDocument/2006/relationships/image" Target="../media/image103.emf"/><Relationship Id="rId2" Type="http://schemas.openxmlformats.org/officeDocument/2006/relationships/slideLayout" Target="../slideLayouts/slideLayout12.xml"/><Relationship Id="rId16" Type="http://schemas.openxmlformats.org/officeDocument/2006/relationships/oleObject" Target="../embeddings/oleObject77.bin"/><Relationship Id="rId1" Type="http://schemas.openxmlformats.org/officeDocument/2006/relationships/vmlDrawing" Target="../drawings/vmlDrawing17.vml"/><Relationship Id="rId6" Type="http://schemas.openxmlformats.org/officeDocument/2006/relationships/oleObject" Target="../embeddings/oleObject72.bin"/><Relationship Id="rId11" Type="http://schemas.openxmlformats.org/officeDocument/2006/relationships/image" Target="../media/image100.emf"/><Relationship Id="rId5" Type="http://schemas.openxmlformats.org/officeDocument/2006/relationships/image" Target="../media/image97.emf"/><Relationship Id="rId15" Type="http://schemas.openxmlformats.org/officeDocument/2006/relationships/image" Target="../media/image102.emf"/><Relationship Id="rId10" Type="http://schemas.openxmlformats.org/officeDocument/2006/relationships/oleObject" Target="../embeddings/oleObject74.bin"/><Relationship Id="rId19" Type="http://schemas.openxmlformats.org/officeDocument/2006/relationships/image" Target="../media/image104.emf"/><Relationship Id="rId4" Type="http://schemas.openxmlformats.org/officeDocument/2006/relationships/oleObject" Target="../embeddings/oleObject71.bin"/><Relationship Id="rId9" Type="http://schemas.openxmlformats.org/officeDocument/2006/relationships/image" Target="../media/image99.emf"/><Relationship Id="rId14" Type="http://schemas.openxmlformats.org/officeDocument/2006/relationships/oleObject" Target="../embeddings/oleObject76.bin"/></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08.emf"/><Relationship Id="rId18" Type="http://schemas.openxmlformats.org/officeDocument/2006/relationships/oleObject" Target="../embeddings/oleObject85.bin"/><Relationship Id="rId3" Type="http://schemas.openxmlformats.org/officeDocument/2006/relationships/tags" Target="../tags/tag53.xml"/><Relationship Id="rId7" Type="http://schemas.openxmlformats.org/officeDocument/2006/relationships/image" Target="../media/image105.wmf"/><Relationship Id="rId12" Type="http://schemas.openxmlformats.org/officeDocument/2006/relationships/oleObject" Target="../embeddings/oleObject82.bin"/><Relationship Id="rId17" Type="http://schemas.openxmlformats.org/officeDocument/2006/relationships/image" Target="../media/image110.emf"/><Relationship Id="rId2" Type="http://schemas.openxmlformats.org/officeDocument/2006/relationships/tags" Target="../tags/tag52.xml"/><Relationship Id="rId16" Type="http://schemas.openxmlformats.org/officeDocument/2006/relationships/oleObject" Target="../embeddings/oleObject84.bin"/><Relationship Id="rId1" Type="http://schemas.openxmlformats.org/officeDocument/2006/relationships/vmlDrawing" Target="../drawings/vmlDrawing18.vml"/><Relationship Id="rId6" Type="http://schemas.openxmlformats.org/officeDocument/2006/relationships/oleObject" Target="../embeddings/oleObject79.bin"/><Relationship Id="rId11" Type="http://schemas.openxmlformats.org/officeDocument/2006/relationships/image" Target="../media/image107.wmf"/><Relationship Id="rId5" Type="http://schemas.openxmlformats.org/officeDocument/2006/relationships/image" Target="../media/image4.png"/><Relationship Id="rId15" Type="http://schemas.openxmlformats.org/officeDocument/2006/relationships/image" Target="../media/image109.emf"/><Relationship Id="rId10" Type="http://schemas.openxmlformats.org/officeDocument/2006/relationships/oleObject" Target="../embeddings/oleObject81.bin"/><Relationship Id="rId19" Type="http://schemas.openxmlformats.org/officeDocument/2006/relationships/image" Target="../media/image111.emf"/><Relationship Id="rId4" Type="http://schemas.openxmlformats.org/officeDocument/2006/relationships/slideLayout" Target="../slideLayouts/slideLayout12.xml"/><Relationship Id="rId9" Type="http://schemas.openxmlformats.org/officeDocument/2006/relationships/image" Target="../media/image106.wmf"/><Relationship Id="rId14" Type="http://schemas.openxmlformats.org/officeDocument/2006/relationships/oleObject" Target="../embeddings/oleObject83.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slideLayout" Target="../slideLayouts/slideLayout12.xml"/><Relationship Id="rId7" Type="http://schemas.openxmlformats.org/officeDocument/2006/relationships/image" Target="../media/image112.emf"/><Relationship Id="rId2" Type="http://schemas.openxmlformats.org/officeDocument/2006/relationships/tags" Target="../tags/tag54.xml"/><Relationship Id="rId1" Type="http://schemas.openxmlformats.org/officeDocument/2006/relationships/vmlDrawing" Target="../drawings/vmlDrawing19.vml"/><Relationship Id="rId6" Type="http://schemas.openxmlformats.org/officeDocument/2006/relationships/oleObject" Target="../embeddings/oleObject86.bin"/><Relationship Id="rId5" Type="http://schemas.openxmlformats.org/officeDocument/2006/relationships/image" Target="../media/image4.png"/><Relationship Id="rId4" Type="http://schemas.openxmlformats.org/officeDocument/2006/relationships/notesSlide" Target="../notesSlides/notesSlide16.xml"/><Relationship Id="rId9" Type="http://schemas.openxmlformats.org/officeDocument/2006/relationships/image" Target="../media/image113.emf"/></Relationships>
</file>

<file path=ppt/slides/_rels/slide42.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7.png"/><Relationship Id="rId7" Type="http://schemas.openxmlformats.org/officeDocument/2006/relationships/oleObject" Target="../embeddings/oleObject89.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14.emf"/><Relationship Id="rId5" Type="http://schemas.openxmlformats.org/officeDocument/2006/relationships/oleObject" Target="../embeddings/oleObject88.bin"/><Relationship Id="rId10" Type="http://schemas.openxmlformats.org/officeDocument/2006/relationships/image" Target="../media/image116.emf"/><Relationship Id="rId4" Type="http://schemas.openxmlformats.org/officeDocument/2006/relationships/image" Target="../media/image4.png"/><Relationship Id="rId9" Type="http://schemas.openxmlformats.org/officeDocument/2006/relationships/oleObject" Target="../embeddings/oleObject90.bin"/></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chart" Target="../charts/chart2.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24.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22.png"/><Relationship Id="rId5" Type="http://schemas.openxmlformats.org/officeDocument/2006/relationships/tags" Target="../tags/tag64.xml"/><Relationship Id="rId10" Type="http://schemas.openxmlformats.org/officeDocument/2006/relationships/image" Target="../media/image121.png"/><Relationship Id="rId4" Type="http://schemas.openxmlformats.org/officeDocument/2006/relationships/tags" Target="../tags/tag63.xml"/><Relationship Id="rId9" Type="http://schemas.openxmlformats.org/officeDocument/2006/relationships/notesSlide" Target="../notesSlides/notesSlide18.xml"/><Relationship Id="rId1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8.png"/><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4.png"/><Relationship Id="rId7" Type="http://schemas.openxmlformats.org/officeDocument/2006/relationships/image" Target="../media/image126.e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oleObject" Target="../embeddings/oleObject92.bin"/><Relationship Id="rId5" Type="http://schemas.openxmlformats.org/officeDocument/2006/relationships/image" Target="../media/image125.emf"/><Relationship Id="rId4" Type="http://schemas.openxmlformats.org/officeDocument/2006/relationships/oleObject" Target="../embeddings/oleObject91.bin"/><Relationship Id="rId9" Type="http://schemas.openxmlformats.org/officeDocument/2006/relationships/image" Target="../media/image127.emf"/></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0.emf"/><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oleObject" Target="../embeddings/oleObject94.bin"/></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27.emf"/><Relationship Id="rId5" Type="http://schemas.openxmlformats.org/officeDocument/2006/relationships/oleObject" Target="../embeddings/oleObject93.bin"/><Relationship Id="rId4" Type="http://schemas.openxmlformats.org/officeDocument/2006/relationships/image" Target="../media/image131.emf"/></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5.em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4.png"/><Relationship Id="rId3" Type="http://schemas.openxmlformats.org/officeDocument/2006/relationships/tags" Target="../tags/tag71.xml"/><Relationship Id="rId7" Type="http://schemas.openxmlformats.org/officeDocument/2006/relationships/slideLayout" Target="../slideLayouts/slideLayout12.xml"/><Relationship Id="rId12" Type="http://schemas.openxmlformats.org/officeDocument/2006/relationships/image" Target="../media/image143.png"/><Relationship Id="rId2" Type="http://schemas.openxmlformats.org/officeDocument/2006/relationships/tags" Target="../tags/tag70.xml"/><Relationship Id="rId16" Type="http://schemas.openxmlformats.org/officeDocument/2006/relationships/image" Target="../media/image147.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42.png"/><Relationship Id="rId5" Type="http://schemas.openxmlformats.org/officeDocument/2006/relationships/tags" Target="../tags/tag73.xml"/><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tags" Target="../tags/tag72.xml"/><Relationship Id="rId9" Type="http://schemas.openxmlformats.org/officeDocument/2006/relationships/image" Target="../media/image4.png"/><Relationship Id="rId14" Type="http://schemas.openxmlformats.org/officeDocument/2006/relationships/image" Target="../media/image145.png"/></Relationships>
</file>

<file path=ppt/slides/_rels/slide6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2.png"/><Relationship Id="rId3" Type="http://schemas.openxmlformats.org/officeDocument/2006/relationships/tags" Target="../tags/tag77.xml"/><Relationship Id="rId7" Type="http://schemas.openxmlformats.org/officeDocument/2006/relationships/image" Target="../media/image4.png"/><Relationship Id="rId12" Type="http://schemas.openxmlformats.org/officeDocument/2006/relationships/image" Target="../media/image15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23.xml"/><Relationship Id="rId11" Type="http://schemas.openxmlformats.org/officeDocument/2006/relationships/image" Target="../media/image150.png"/><Relationship Id="rId5" Type="http://schemas.openxmlformats.org/officeDocument/2006/relationships/slideLayout" Target="../slideLayouts/slideLayout12.xml"/><Relationship Id="rId10" Type="http://schemas.openxmlformats.org/officeDocument/2006/relationships/image" Target="../media/image149.png"/><Relationship Id="rId4" Type="http://schemas.openxmlformats.org/officeDocument/2006/relationships/tags" Target="../tags/tag78.xml"/><Relationship Id="rId9" Type="http://schemas.openxmlformats.org/officeDocument/2006/relationships/image" Target="../media/image148.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56.emf"/><Relationship Id="rId3" Type="http://schemas.openxmlformats.org/officeDocument/2006/relationships/slideLayout" Target="../slideLayouts/slideLayout12.xml"/><Relationship Id="rId7" Type="http://schemas.openxmlformats.org/officeDocument/2006/relationships/image" Target="../media/image153.emf"/><Relationship Id="rId12" Type="http://schemas.openxmlformats.org/officeDocument/2006/relationships/oleObject" Target="../embeddings/oleObject98.bin"/><Relationship Id="rId2" Type="http://schemas.openxmlformats.org/officeDocument/2006/relationships/tags" Target="../tags/tag79.xml"/><Relationship Id="rId1" Type="http://schemas.openxmlformats.org/officeDocument/2006/relationships/vmlDrawing" Target="../drawings/vmlDrawing24.vml"/><Relationship Id="rId6" Type="http://schemas.openxmlformats.org/officeDocument/2006/relationships/oleObject" Target="../embeddings/oleObject95.bin"/><Relationship Id="rId11" Type="http://schemas.openxmlformats.org/officeDocument/2006/relationships/image" Target="../media/image155.emf"/><Relationship Id="rId5" Type="http://schemas.openxmlformats.org/officeDocument/2006/relationships/image" Target="../media/image4.png"/><Relationship Id="rId15" Type="http://schemas.openxmlformats.org/officeDocument/2006/relationships/image" Target="../media/image157.emf"/><Relationship Id="rId10" Type="http://schemas.openxmlformats.org/officeDocument/2006/relationships/oleObject" Target="../embeddings/oleObject97.bin"/><Relationship Id="rId4" Type="http://schemas.openxmlformats.org/officeDocument/2006/relationships/notesSlide" Target="../notesSlides/notesSlide24.xml"/><Relationship Id="rId9" Type="http://schemas.openxmlformats.org/officeDocument/2006/relationships/image" Target="../media/image154.emf"/><Relationship Id="rId14" Type="http://schemas.openxmlformats.org/officeDocument/2006/relationships/oleObject" Target="../embeddings/oleObject99.bin"/></Relationships>
</file>

<file path=ppt/slides/_rels/slide63.xml.rels><?xml version="1.0" encoding="UTF-8" standalone="yes"?>
<Relationships xmlns="http://schemas.openxmlformats.org/package/2006/relationships"><Relationship Id="rId13" Type="http://schemas.openxmlformats.org/officeDocument/2006/relationships/image" Target="../media/image161.wmf"/><Relationship Id="rId18" Type="http://schemas.openxmlformats.org/officeDocument/2006/relationships/oleObject" Target="../embeddings/oleObject106.bin"/><Relationship Id="rId26" Type="http://schemas.openxmlformats.org/officeDocument/2006/relationships/oleObject" Target="../embeddings/oleObject110.bin"/><Relationship Id="rId3" Type="http://schemas.openxmlformats.org/officeDocument/2006/relationships/slideLayout" Target="../slideLayouts/slideLayout12.xml"/><Relationship Id="rId21" Type="http://schemas.openxmlformats.org/officeDocument/2006/relationships/image" Target="../media/image165.wmf"/><Relationship Id="rId34" Type="http://schemas.openxmlformats.org/officeDocument/2006/relationships/oleObject" Target="../embeddings/oleObject114.bin"/><Relationship Id="rId7" Type="http://schemas.openxmlformats.org/officeDocument/2006/relationships/image" Target="../media/image158.emf"/><Relationship Id="rId12" Type="http://schemas.openxmlformats.org/officeDocument/2006/relationships/oleObject" Target="../embeddings/oleObject103.bin"/><Relationship Id="rId17" Type="http://schemas.openxmlformats.org/officeDocument/2006/relationships/image" Target="../media/image163.wmf"/><Relationship Id="rId25" Type="http://schemas.openxmlformats.org/officeDocument/2006/relationships/image" Target="../media/image167.wmf"/><Relationship Id="rId33" Type="http://schemas.openxmlformats.org/officeDocument/2006/relationships/image" Target="../media/image171.wmf"/><Relationship Id="rId2" Type="http://schemas.openxmlformats.org/officeDocument/2006/relationships/tags" Target="../tags/tag80.xml"/><Relationship Id="rId16" Type="http://schemas.openxmlformats.org/officeDocument/2006/relationships/oleObject" Target="../embeddings/oleObject105.bin"/><Relationship Id="rId20" Type="http://schemas.openxmlformats.org/officeDocument/2006/relationships/oleObject" Target="../embeddings/oleObject107.bin"/><Relationship Id="rId29" Type="http://schemas.openxmlformats.org/officeDocument/2006/relationships/image" Target="../media/image169.wmf"/><Relationship Id="rId1" Type="http://schemas.openxmlformats.org/officeDocument/2006/relationships/vmlDrawing" Target="../drawings/vmlDrawing25.vml"/><Relationship Id="rId6" Type="http://schemas.openxmlformats.org/officeDocument/2006/relationships/oleObject" Target="../embeddings/oleObject100.bin"/><Relationship Id="rId11" Type="http://schemas.openxmlformats.org/officeDocument/2006/relationships/image" Target="../media/image160.wmf"/><Relationship Id="rId24" Type="http://schemas.openxmlformats.org/officeDocument/2006/relationships/oleObject" Target="../embeddings/oleObject109.bin"/><Relationship Id="rId32" Type="http://schemas.openxmlformats.org/officeDocument/2006/relationships/oleObject" Target="../embeddings/oleObject113.bin"/><Relationship Id="rId5" Type="http://schemas.openxmlformats.org/officeDocument/2006/relationships/image" Target="../media/image4.png"/><Relationship Id="rId15" Type="http://schemas.openxmlformats.org/officeDocument/2006/relationships/image" Target="../media/image162.wmf"/><Relationship Id="rId23" Type="http://schemas.openxmlformats.org/officeDocument/2006/relationships/image" Target="../media/image166.wmf"/><Relationship Id="rId28" Type="http://schemas.openxmlformats.org/officeDocument/2006/relationships/oleObject" Target="../embeddings/oleObject111.bin"/><Relationship Id="rId10" Type="http://schemas.openxmlformats.org/officeDocument/2006/relationships/oleObject" Target="../embeddings/oleObject102.bin"/><Relationship Id="rId19" Type="http://schemas.openxmlformats.org/officeDocument/2006/relationships/image" Target="../media/image164.wmf"/><Relationship Id="rId31" Type="http://schemas.openxmlformats.org/officeDocument/2006/relationships/image" Target="../media/image170.wmf"/><Relationship Id="rId4" Type="http://schemas.openxmlformats.org/officeDocument/2006/relationships/notesSlide" Target="../notesSlides/notesSlide25.xml"/><Relationship Id="rId9" Type="http://schemas.openxmlformats.org/officeDocument/2006/relationships/image" Target="../media/image159.wmf"/><Relationship Id="rId14" Type="http://schemas.openxmlformats.org/officeDocument/2006/relationships/oleObject" Target="../embeddings/oleObject104.bin"/><Relationship Id="rId22" Type="http://schemas.openxmlformats.org/officeDocument/2006/relationships/oleObject" Target="../embeddings/oleObject108.bin"/><Relationship Id="rId27" Type="http://schemas.openxmlformats.org/officeDocument/2006/relationships/image" Target="../media/image168.wmf"/><Relationship Id="rId30" Type="http://schemas.openxmlformats.org/officeDocument/2006/relationships/oleObject" Target="../embeddings/oleObject112.bin"/><Relationship Id="rId35" Type="http://schemas.openxmlformats.org/officeDocument/2006/relationships/image" Target="../media/image172.wmf"/><Relationship Id="rId8" Type="http://schemas.openxmlformats.org/officeDocument/2006/relationships/oleObject" Target="../embeddings/oleObject101.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74.png"/><Relationship Id="rId2" Type="http://schemas.openxmlformats.org/officeDocument/2006/relationships/slideLayout" Target="../slideLayouts/slideLayout12.xml"/><Relationship Id="rId1" Type="http://schemas.openxmlformats.org/officeDocument/2006/relationships/tags" Target="../tags/tag81.xml"/><Relationship Id="rId6" Type="http://schemas.microsoft.com/office/2007/relationships/hdphoto" Target="../media/hdphoto2.wdp"/><Relationship Id="rId5" Type="http://schemas.openxmlformats.org/officeDocument/2006/relationships/image" Target="../media/image173.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8993" y="-1940397"/>
            <a:ext cx="12192000" cy="4905273"/>
          </a:xfrm>
          <a:prstGeom prst="rect">
            <a:avLst/>
          </a:prstGeom>
          <a:blipFill dpi="0" rotWithShape="1">
            <a:blip r:embed="rId3">
              <a:alphaModFix amt="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28" name="任意多边形: 形状 27"/>
          <p:cNvSpPr/>
          <p:nvPr/>
        </p:nvSpPr>
        <p:spPr>
          <a:xfrm>
            <a:off x="3062723" y="2728565"/>
            <a:ext cx="6104540" cy="5921018"/>
          </a:xfrm>
          <a:custGeom>
            <a:avLst/>
            <a:gdLst>
              <a:gd name="connsiteX0" fmla="*/ 588751 w 588750"/>
              <a:gd name="connsiteY0" fmla="*/ 14142 h 486683"/>
              <a:gd name="connsiteX1" fmla="*/ 436131 w 588750"/>
              <a:gd name="connsiteY1" fmla="*/ 14142 h 486683"/>
              <a:gd name="connsiteX2" fmla="*/ 351971 w 588750"/>
              <a:gd name="connsiteY2" fmla="*/ 97284 h 486683"/>
              <a:gd name="connsiteX3" fmla="*/ 326244 w 588750"/>
              <a:gd name="connsiteY3" fmla="*/ 39143 h 486683"/>
              <a:gd name="connsiteX4" fmla="*/ 369414 w 588750"/>
              <a:gd name="connsiteY4" fmla="*/ 23227 h 486683"/>
              <a:gd name="connsiteX5" fmla="*/ 255094 w 588750"/>
              <a:gd name="connsiteY5" fmla="*/ 22282 h 486683"/>
              <a:gd name="connsiteX6" fmla="*/ 236707 w 588750"/>
              <a:gd name="connsiteY6" fmla="*/ 96993 h 486683"/>
              <a:gd name="connsiteX7" fmla="*/ 154728 w 588750"/>
              <a:gd name="connsiteY7" fmla="*/ 14142 h 486683"/>
              <a:gd name="connsiteX8" fmla="*/ 0 w 588750"/>
              <a:gd name="connsiteY8" fmla="*/ 14142 h 486683"/>
              <a:gd name="connsiteX9" fmla="*/ 110468 w 588750"/>
              <a:gd name="connsiteY9" fmla="*/ 59493 h 486683"/>
              <a:gd name="connsiteX10" fmla="*/ 119843 w 588750"/>
              <a:gd name="connsiteY10" fmla="*/ 83984 h 486683"/>
              <a:gd name="connsiteX11" fmla="*/ 41789 w 588750"/>
              <a:gd name="connsiteY11" fmla="*/ 84348 h 486683"/>
              <a:gd name="connsiteX12" fmla="*/ 140919 w 588750"/>
              <a:gd name="connsiteY12" fmla="*/ 126863 h 486683"/>
              <a:gd name="connsiteX13" fmla="*/ 154219 w 588750"/>
              <a:gd name="connsiteY13" fmla="*/ 155934 h 486683"/>
              <a:gd name="connsiteX14" fmla="*/ 92880 w 588750"/>
              <a:gd name="connsiteY14" fmla="*/ 158187 h 486683"/>
              <a:gd name="connsiteX15" fmla="*/ 172824 w 588750"/>
              <a:gd name="connsiteY15" fmla="*/ 198668 h 486683"/>
              <a:gd name="connsiteX16" fmla="*/ 183072 w 588750"/>
              <a:gd name="connsiteY16" fmla="*/ 224686 h 486683"/>
              <a:gd name="connsiteX17" fmla="*/ 134233 w 588750"/>
              <a:gd name="connsiteY17" fmla="*/ 224686 h 486683"/>
              <a:gd name="connsiteX18" fmla="*/ 200369 w 588750"/>
              <a:gd name="connsiteY18" fmla="*/ 265457 h 486683"/>
              <a:gd name="connsiteX19" fmla="*/ 210761 w 588750"/>
              <a:gd name="connsiteY19" fmla="*/ 293728 h 486683"/>
              <a:gd name="connsiteX20" fmla="*/ 176676 w 588750"/>
              <a:gd name="connsiteY20" fmla="*/ 293728 h 486683"/>
              <a:gd name="connsiteX21" fmla="*/ 229148 w 588750"/>
              <a:gd name="connsiteY21" fmla="*/ 331011 h 486683"/>
              <a:gd name="connsiteX22" fmla="*/ 228712 w 588750"/>
              <a:gd name="connsiteY22" fmla="*/ 380140 h 486683"/>
              <a:gd name="connsiteX23" fmla="*/ 294121 w 588750"/>
              <a:gd name="connsiteY23" fmla="*/ 486684 h 486683"/>
              <a:gd name="connsiteX24" fmla="*/ 359530 w 588750"/>
              <a:gd name="connsiteY24" fmla="*/ 380140 h 486683"/>
              <a:gd name="connsiteX25" fmla="*/ 359094 w 588750"/>
              <a:gd name="connsiteY25" fmla="*/ 331011 h 486683"/>
              <a:gd name="connsiteX26" fmla="*/ 411493 w 588750"/>
              <a:gd name="connsiteY26" fmla="*/ 293728 h 486683"/>
              <a:gd name="connsiteX27" fmla="*/ 378207 w 588750"/>
              <a:gd name="connsiteY27" fmla="*/ 293728 h 486683"/>
              <a:gd name="connsiteX28" fmla="*/ 388600 w 588750"/>
              <a:gd name="connsiteY28" fmla="*/ 265384 h 486683"/>
              <a:gd name="connsiteX29" fmla="*/ 454663 w 588750"/>
              <a:gd name="connsiteY29" fmla="*/ 224686 h 486683"/>
              <a:gd name="connsiteX30" fmla="*/ 405825 w 588750"/>
              <a:gd name="connsiteY30" fmla="*/ 224686 h 486683"/>
              <a:gd name="connsiteX31" fmla="*/ 415854 w 588750"/>
              <a:gd name="connsiteY31" fmla="*/ 198813 h 486683"/>
              <a:gd name="connsiteX32" fmla="*/ 495798 w 588750"/>
              <a:gd name="connsiteY32" fmla="*/ 158332 h 486683"/>
              <a:gd name="connsiteX33" fmla="*/ 434459 w 588750"/>
              <a:gd name="connsiteY33" fmla="*/ 156152 h 486683"/>
              <a:gd name="connsiteX34" fmla="*/ 447759 w 588750"/>
              <a:gd name="connsiteY34" fmla="*/ 127081 h 486683"/>
              <a:gd name="connsiteX35" fmla="*/ 546962 w 588750"/>
              <a:gd name="connsiteY35" fmla="*/ 84493 h 486683"/>
              <a:gd name="connsiteX36" fmla="*/ 468908 w 588750"/>
              <a:gd name="connsiteY36" fmla="*/ 84493 h 486683"/>
              <a:gd name="connsiteX37" fmla="*/ 478210 w 588750"/>
              <a:gd name="connsiteY37" fmla="*/ 59929 h 486683"/>
              <a:gd name="connsiteX38" fmla="*/ 588751 w 588750"/>
              <a:gd name="connsiteY38" fmla="*/ 14651 h 48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8750" h="486683">
                <a:moveTo>
                  <a:pt x="588751" y="14142"/>
                </a:moveTo>
                <a:lnTo>
                  <a:pt x="436131" y="14142"/>
                </a:lnTo>
                <a:cubicBezTo>
                  <a:pt x="391653" y="14142"/>
                  <a:pt x="368832" y="57748"/>
                  <a:pt x="351971" y="97284"/>
                </a:cubicBezTo>
                <a:lnTo>
                  <a:pt x="326244" y="39143"/>
                </a:lnTo>
                <a:lnTo>
                  <a:pt x="369414" y="23227"/>
                </a:lnTo>
                <a:cubicBezTo>
                  <a:pt x="344195" y="-683"/>
                  <a:pt x="265487" y="-13693"/>
                  <a:pt x="255094" y="22282"/>
                </a:cubicBezTo>
                <a:lnTo>
                  <a:pt x="236707" y="96993"/>
                </a:lnTo>
                <a:cubicBezTo>
                  <a:pt x="222171" y="63344"/>
                  <a:pt x="201313" y="14142"/>
                  <a:pt x="154728" y="14142"/>
                </a:cubicBezTo>
                <a:lnTo>
                  <a:pt x="0" y="14142"/>
                </a:lnTo>
                <a:cubicBezTo>
                  <a:pt x="20131" y="49754"/>
                  <a:pt x="39318" y="62545"/>
                  <a:pt x="110468" y="59493"/>
                </a:cubicBezTo>
                <a:lnTo>
                  <a:pt x="119843" y="83984"/>
                </a:lnTo>
                <a:lnTo>
                  <a:pt x="41789" y="84348"/>
                </a:lnTo>
                <a:cubicBezTo>
                  <a:pt x="64827" y="126863"/>
                  <a:pt x="78127" y="128608"/>
                  <a:pt x="140919" y="126863"/>
                </a:cubicBezTo>
                <a:lnTo>
                  <a:pt x="154219" y="155934"/>
                </a:lnTo>
                <a:lnTo>
                  <a:pt x="92880" y="158187"/>
                </a:lnTo>
                <a:cubicBezTo>
                  <a:pt x="106107" y="188202"/>
                  <a:pt x="119916" y="201066"/>
                  <a:pt x="172824" y="198668"/>
                </a:cubicBezTo>
                <a:lnTo>
                  <a:pt x="183072" y="224686"/>
                </a:lnTo>
                <a:lnTo>
                  <a:pt x="134233" y="224686"/>
                </a:lnTo>
                <a:cubicBezTo>
                  <a:pt x="152620" y="254992"/>
                  <a:pt x="161632" y="268800"/>
                  <a:pt x="200369" y="265457"/>
                </a:cubicBezTo>
                <a:lnTo>
                  <a:pt x="210761" y="293728"/>
                </a:lnTo>
                <a:lnTo>
                  <a:pt x="176676" y="293728"/>
                </a:lnTo>
                <a:cubicBezTo>
                  <a:pt x="191211" y="326433"/>
                  <a:pt x="208363" y="327741"/>
                  <a:pt x="229148" y="331011"/>
                </a:cubicBezTo>
                <a:cubicBezTo>
                  <a:pt x="247826" y="333918"/>
                  <a:pt x="250443" y="368948"/>
                  <a:pt x="228712" y="380140"/>
                </a:cubicBezTo>
                <a:lnTo>
                  <a:pt x="294121" y="486684"/>
                </a:lnTo>
                <a:lnTo>
                  <a:pt x="359530" y="380140"/>
                </a:lnTo>
                <a:cubicBezTo>
                  <a:pt x="337727" y="368876"/>
                  <a:pt x="340416" y="333918"/>
                  <a:pt x="359094" y="331011"/>
                </a:cubicBezTo>
                <a:cubicBezTo>
                  <a:pt x="379879" y="327741"/>
                  <a:pt x="396885" y="326433"/>
                  <a:pt x="411493" y="293728"/>
                </a:cubicBezTo>
                <a:lnTo>
                  <a:pt x="378207" y="293728"/>
                </a:lnTo>
                <a:lnTo>
                  <a:pt x="388600" y="265384"/>
                </a:lnTo>
                <a:cubicBezTo>
                  <a:pt x="427264" y="268800"/>
                  <a:pt x="436276" y="254919"/>
                  <a:pt x="454663" y="224686"/>
                </a:cubicBezTo>
                <a:lnTo>
                  <a:pt x="405825" y="224686"/>
                </a:lnTo>
                <a:lnTo>
                  <a:pt x="415854" y="198813"/>
                </a:lnTo>
                <a:cubicBezTo>
                  <a:pt x="468544" y="201284"/>
                  <a:pt x="482425" y="188348"/>
                  <a:pt x="495798" y="158332"/>
                </a:cubicBezTo>
                <a:lnTo>
                  <a:pt x="434459" y="156152"/>
                </a:lnTo>
                <a:lnTo>
                  <a:pt x="447759" y="127081"/>
                </a:lnTo>
                <a:cubicBezTo>
                  <a:pt x="510551" y="128826"/>
                  <a:pt x="523851" y="127081"/>
                  <a:pt x="546962" y="84493"/>
                </a:cubicBezTo>
                <a:lnTo>
                  <a:pt x="468908" y="84493"/>
                </a:lnTo>
                <a:lnTo>
                  <a:pt x="478210" y="59929"/>
                </a:lnTo>
                <a:cubicBezTo>
                  <a:pt x="549360" y="62981"/>
                  <a:pt x="568547" y="50190"/>
                  <a:pt x="588751" y="14651"/>
                </a:cubicBezTo>
              </a:path>
            </a:pathLst>
          </a:custGeom>
          <a:gradFill>
            <a:gsLst>
              <a:gs pos="58000">
                <a:schemeClr val="bg1">
                  <a:alpha val="0"/>
                  <a:lumMod val="0"/>
                  <a:lumOff val="100000"/>
                </a:schemeClr>
              </a:gs>
              <a:gs pos="4000">
                <a:srgbClr val="B2040E">
                  <a:alpha val="12000"/>
                </a:srgbClr>
              </a:gs>
            </a:gsLst>
            <a:lin ang="5400000" scaled="1"/>
          </a:gradFill>
          <a:ln w="7268" cap="flat">
            <a:noFill/>
            <a:prstDash val="solid"/>
            <a:miter/>
          </a:ln>
        </p:spPr>
        <p:txBody>
          <a:bodyPr rtlCol="0" anchor="ctr"/>
          <a:lstStyle/>
          <a:p>
            <a:endParaRPr lang="zh-CN" altLang="en-US" dirty="0">
              <a:cs typeface="+mn-ea"/>
            </a:endParaRPr>
          </a:p>
        </p:txBody>
      </p:sp>
      <p:pic>
        <p:nvPicPr>
          <p:cNvPr id="19" name="图片 18"/>
          <p:cNvPicPr>
            <a:picLocks noChangeAspect="1"/>
          </p:cNvPicPr>
          <p:nvPr/>
        </p:nvPicPr>
        <p:blipFill rotWithShape="1">
          <a:blip r:embed="rId4">
            <a:extLst>
              <a:ext uri="{BEBA8EAE-BF5A-486C-A8C5-ECC9F3942E4B}">
                <a14:imgProps xmlns:a14="http://schemas.microsoft.com/office/drawing/2010/main">
                  <a14:imgLayer r:embed="rId5">
                    <a14:imgEffect>
                      <a14:backgroundRemoval t="9855" b="99677" l="249" r="97656">
                        <a14:foregroundMark x1="5938" y1="57054" x2="5736" y2="62682"/>
                        <a14:foregroundMark x1="6683" y1="36349" x2="6382" y2="44705"/>
                        <a14:foregroundMark x1="5736" y1="62682" x2="6584" y2="82714"/>
                        <a14:foregroundMark x1="6584" y1="82714" x2="10474" y2="88207"/>
                        <a14:foregroundMark x1="10474" y1="88207" x2="83791" y2="90468"/>
                        <a14:foregroundMark x1="83791" y1="90468" x2="96858" y2="87237"/>
                        <a14:foregroundMark x1="96858" y1="87237" x2="97039" y2="71627"/>
                        <a14:foregroundMark x1="6073" y1="57137" x2="4788" y2="99515"/>
                        <a14:foregroundMark x1="4788" y1="99515" x2="83641" y2="88691"/>
                        <a14:foregroundMark x1="83641" y1="88691" x2="98753" y2="89015"/>
                        <a14:foregroundMark x1="98753" y1="89015" x2="92269" y2="95800"/>
                        <a14:foregroundMark x1="92269" y1="95800" x2="11771" y2="99354"/>
                        <a14:foregroundMark x1="11771" y1="99354" x2="8130" y2="81745"/>
                        <a14:foregroundMark x1="6119" y1="44330" x2="5985" y2="41842"/>
                        <a14:foregroundMark x1="8130" y1="81745" x2="6832" y2="57600"/>
                        <a14:foregroundMark x1="4102" y1="53307" x2="998" y2="72213"/>
                        <a14:foregroundMark x1="5985" y1="41842" x2="5679" y2="43705"/>
                        <a14:foregroundMark x1="998" y1="72213" x2="1247" y2="88045"/>
                        <a14:foregroundMark x1="1247" y1="88045" x2="4589" y2="99677"/>
                        <a14:foregroundMark x1="4589" y1="99677" x2="3840" y2="61228"/>
                        <a14:foregroundMark x1="1028" y1="44184" x2="0" y2="55897"/>
                        <a14:foregroundMark x1="401" y1="42807" x2="500" y2="39566"/>
                        <a14:foregroundMark x1="0" y1="55897" x2="389" y2="43192"/>
                        <a14:foregroundMark x1="560" y1="43458" x2="299" y2="69467"/>
                        <a14:foregroundMark x1="594" y1="40143" x2="578" y2="41702"/>
                        <a14:foregroundMark x1="299" y1="69467" x2="299" y2="69467"/>
                        <a14:foregroundMark x1="86334" y1="97900" x2="71571" y2="96769"/>
                        <a14:foregroundMark x1="71571" y1="96769" x2="82943" y2="96123"/>
                        <a14:foregroundMark x1="82943" y1="96123" x2="93416" y2="96123"/>
                        <a14:foregroundMark x1="93416" y1="96123" x2="96832" y2="70616"/>
                        <a14:foregroundMark x1="96459" y1="76090" x2="86683" y2="88207"/>
                        <a14:foregroundMark x1="86683" y1="88207" x2="86683" y2="88207"/>
                        <a14:foregroundMark x1="75411" y1="39580" x2="78653" y2="56543"/>
                        <a14:foregroundMark x1="23940" y1="40872" x2="18554" y2="54443"/>
                        <a14:backgroundMark x1="89177" y1="65105" x2="93117" y2="62197"/>
                        <a14:backgroundMark x1="93117" y1="62197" x2="89277" y2="67690"/>
                        <a14:backgroundMark x1="89277" y1="67690" x2="91072" y2="50404"/>
                        <a14:backgroundMark x1="91072" y1="50404" x2="90025" y2="34087"/>
                        <a14:backgroundMark x1="90025" y1="34087" x2="85736" y2="47011"/>
                        <a14:backgroundMark x1="85736" y1="47011" x2="86883" y2="47658"/>
                        <a14:backgroundMark x1="95611" y1="56543" x2="97007" y2="70436"/>
                        <a14:backgroundMark x1="97007" y1="70436" x2="99501" y2="56866"/>
                        <a14:backgroundMark x1="99501" y1="56866" x2="95012" y2="55089"/>
                        <a14:backgroundMark x1="95012" y1="55089" x2="93317" y2="42811"/>
                        <a14:backgroundMark x1="93317" y1="42811" x2="95561" y2="56704"/>
                        <a14:backgroundMark x1="95561" y1="56704" x2="95810" y2="62682"/>
                        <a14:backgroundMark x1="87930" y1="52342" x2="90274" y2="63651"/>
                        <a14:backgroundMark x1="90274" y1="63651" x2="88329" y2="71890"/>
                        <a14:backgroundMark x1="17606" y1="49758" x2="9277" y2="55897"/>
                        <a14:backgroundMark x1="9277" y1="55897" x2="3990" y2="52666"/>
                        <a14:backgroundMark x1="3990" y1="52666" x2="3491" y2="32472"/>
                        <a14:backgroundMark x1="3491" y1="32472" x2="1496" y2="44911"/>
                        <a14:backgroundMark x1="1496" y1="44911" x2="499" y2="30695"/>
                        <a14:backgroundMark x1="499" y1="30695" x2="2594" y2="43619"/>
                        <a14:backgroundMark x1="2594" y1="43619" x2="6683" y2="49435"/>
                        <a14:backgroundMark x1="6683" y1="49435" x2="12269" y2="51212"/>
                        <a14:backgroundMark x1="12269" y1="51212" x2="16708" y2="50889"/>
                        <a14:backgroundMark x1="16708" y1="50889" x2="17792" y2="51215"/>
                      </a14:backgroundRemoval>
                    </a14:imgEffect>
                  </a14:imgLayer>
                </a14:imgProps>
              </a:ext>
              <a:ext uri="{28A0092B-C50C-407E-A947-70E740481C1C}">
                <a14:useLocalDpi xmlns:a14="http://schemas.microsoft.com/office/drawing/2010/main" val="0"/>
              </a:ext>
            </a:extLst>
          </a:blip>
          <a:srcRect t="21886"/>
          <a:stretch>
            <a:fillRect/>
          </a:stretch>
        </p:blipFill>
        <p:spPr>
          <a:xfrm>
            <a:off x="0" y="4462877"/>
            <a:ext cx="12191999" cy="2787650"/>
          </a:xfrm>
          <a:prstGeom prst="rect">
            <a:avLst/>
          </a:prstGeom>
          <a:gradFill>
            <a:gsLst>
              <a:gs pos="0">
                <a:schemeClr val="bg1">
                  <a:alpha val="14000"/>
                </a:schemeClr>
              </a:gs>
              <a:gs pos="87000">
                <a:schemeClr val="accent1">
                  <a:lumMod val="50000"/>
                </a:schemeClr>
              </a:gs>
            </a:gsLst>
            <a:lin ang="5400000" scaled="1"/>
          </a:gradFill>
        </p:spPr>
      </p:pic>
      <p:grpSp>
        <p:nvGrpSpPr>
          <p:cNvPr id="187" name="组合 186"/>
          <p:cNvGrpSpPr/>
          <p:nvPr/>
        </p:nvGrpSpPr>
        <p:grpSpPr>
          <a:xfrm>
            <a:off x="396240" y="306191"/>
            <a:ext cx="2496729" cy="436845"/>
            <a:chOff x="7860" y="2645"/>
            <a:chExt cx="35171" cy="6346"/>
          </a:xfrm>
          <a:solidFill>
            <a:schemeClr val="accent1">
              <a:lumMod val="75000"/>
            </a:schemeClr>
          </a:solidFill>
        </p:grpSpPr>
        <p:grpSp>
          <p:nvGrpSpPr>
            <p:cNvPr id="188" name="组合 187"/>
            <p:cNvGrpSpPr/>
            <p:nvPr userDrawn="1"/>
          </p:nvGrpSpPr>
          <p:grpSpPr>
            <a:xfrm>
              <a:off x="14965" y="3167"/>
              <a:ext cx="28066" cy="5303"/>
              <a:chOff x="3268832" y="11183862"/>
              <a:chExt cx="16516410" cy="2895250"/>
            </a:xfrm>
            <a:grpFill/>
          </p:grpSpPr>
          <p:grpSp>
            <p:nvGrpSpPr>
              <p:cNvPr id="190" name="组合 189"/>
              <p:cNvGrpSpPr>
                <a:grpSpLocks noChangeAspect="1"/>
              </p:cNvGrpSpPr>
              <p:nvPr userDrawn="1"/>
            </p:nvGrpSpPr>
            <p:grpSpPr>
              <a:xfrm>
                <a:off x="3268832" y="11183862"/>
                <a:ext cx="7210177" cy="1800000"/>
                <a:chOff x="-4478338" y="-4232275"/>
                <a:chExt cx="6632576" cy="1838325"/>
              </a:xfrm>
              <a:grpFill/>
            </p:grpSpPr>
            <p:sp>
              <p:nvSpPr>
                <p:cNvPr id="260" name="Freeform 5"/>
                <p:cNvSpPr>
                  <a:spLocks noEditPoints="1"/>
                </p:cNvSpPr>
                <p:nvPr userDrawn="1"/>
              </p:nvSpPr>
              <p:spPr bwMode="auto">
                <a:xfrm>
                  <a:off x="804863" y="-4232275"/>
                  <a:ext cx="1349375" cy="1784350"/>
                </a:xfrm>
                <a:custGeom>
                  <a:avLst/>
                  <a:gdLst>
                    <a:gd name="T0" fmla="*/ 359 w 359"/>
                    <a:gd name="T1" fmla="*/ 111 h 473"/>
                    <a:gd name="T2" fmla="*/ 319 w 359"/>
                    <a:gd name="T3" fmla="*/ 187 h 473"/>
                    <a:gd name="T4" fmla="*/ 318 w 359"/>
                    <a:gd name="T5" fmla="*/ 195 h 473"/>
                    <a:gd name="T6" fmla="*/ 326 w 359"/>
                    <a:gd name="T7" fmla="*/ 226 h 473"/>
                    <a:gd name="T8" fmla="*/ 299 w 359"/>
                    <a:gd name="T9" fmla="*/ 261 h 473"/>
                    <a:gd name="T10" fmla="*/ 226 w 359"/>
                    <a:gd name="T11" fmla="*/ 292 h 473"/>
                    <a:gd name="T12" fmla="*/ 217 w 359"/>
                    <a:gd name="T13" fmla="*/ 302 h 473"/>
                    <a:gd name="T14" fmla="*/ 230 w 359"/>
                    <a:gd name="T15" fmla="*/ 306 h 473"/>
                    <a:gd name="T16" fmla="*/ 259 w 359"/>
                    <a:gd name="T17" fmla="*/ 342 h 473"/>
                    <a:gd name="T18" fmla="*/ 243 w 359"/>
                    <a:gd name="T19" fmla="*/ 359 h 473"/>
                    <a:gd name="T20" fmla="*/ 222 w 359"/>
                    <a:gd name="T21" fmla="*/ 387 h 473"/>
                    <a:gd name="T22" fmla="*/ 224 w 359"/>
                    <a:gd name="T23" fmla="*/ 430 h 473"/>
                    <a:gd name="T24" fmla="*/ 181 w 359"/>
                    <a:gd name="T25" fmla="*/ 472 h 473"/>
                    <a:gd name="T26" fmla="*/ 107 w 359"/>
                    <a:gd name="T27" fmla="*/ 463 h 473"/>
                    <a:gd name="T28" fmla="*/ 94 w 359"/>
                    <a:gd name="T29" fmla="*/ 453 h 473"/>
                    <a:gd name="T30" fmla="*/ 108 w 359"/>
                    <a:gd name="T31" fmla="*/ 443 h 473"/>
                    <a:gd name="T32" fmla="*/ 125 w 359"/>
                    <a:gd name="T33" fmla="*/ 438 h 473"/>
                    <a:gd name="T34" fmla="*/ 152 w 359"/>
                    <a:gd name="T35" fmla="*/ 398 h 473"/>
                    <a:gd name="T36" fmla="*/ 140 w 359"/>
                    <a:gd name="T37" fmla="*/ 390 h 473"/>
                    <a:gd name="T38" fmla="*/ 98 w 359"/>
                    <a:gd name="T39" fmla="*/ 413 h 473"/>
                    <a:gd name="T40" fmla="*/ 7 w 359"/>
                    <a:gd name="T41" fmla="*/ 387 h 473"/>
                    <a:gd name="T42" fmla="*/ 21 w 359"/>
                    <a:gd name="T43" fmla="*/ 361 h 473"/>
                    <a:gd name="T44" fmla="*/ 102 w 359"/>
                    <a:gd name="T45" fmla="*/ 343 h 473"/>
                    <a:gd name="T46" fmla="*/ 140 w 359"/>
                    <a:gd name="T47" fmla="*/ 325 h 473"/>
                    <a:gd name="T48" fmla="*/ 170 w 359"/>
                    <a:gd name="T49" fmla="*/ 298 h 473"/>
                    <a:gd name="T50" fmla="*/ 196 w 359"/>
                    <a:gd name="T51" fmla="*/ 279 h 473"/>
                    <a:gd name="T52" fmla="*/ 241 w 359"/>
                    <a:gd name="T53" fmla="*/ 255 h 473"/>
                    <a:gd name="T54" fmla="*/ 218 w 359"/>
                    <a:gd name="T55" fmla="*/ 260 h 473"/>
                    <a:gd name="T56" fmla="*/ 143 w 359"/>
                    <a:gd name="T57" fmla="*/ 309 h 473"/>
                    <a:gd name="T58" fmla="*/ 118 w 359"/>
                    <a:gd name="T59" fmla="*/ 318 h 473"/>
                    <a:gd name="T60" fmla="*/ 63 w 359"/>
                    <a:gd name="T61" fmla="*/ 315 h 473"/>
                    <a:gd name="T62" fmla="*/ 54 w 359"/>
                    <a:gd name="T63" fmla="*/ 309 h 473"/>
                    <a:gd name="T64" fmla="*/ 62 w 359"/>
                    <a:gd name="T65" fmla="*/ 297 h 473"/>
                    <a:gd name="T66" fmla="*/ 151 w 359"/>
                    <a:gd name="T67" fmla="*/ 245 h 473"/>
                    <a:gd name="T68" fmla="*/ 181 w 359"/>
                    <a:gd name="T69" fmla="*/ 228 h 473"/>
                    <a:gd name="T70" fmla="*/ 196 w 359"/>
                    <a:gd name="T71" fmla="*/ 199 h 473"/>
                    <a:gd name="T72" fmla="*/ 181 w 359"/>
                    <a:gd name="T73" fmla="*/ 209 h 473"/>
                    <a:gd name="T74" fmla="*/ 168 w 359"/>
                    <a:gd name="T75" fmla="*/ 216 h 473"/>
                    <a:gd name="T76" fmla="*/ 130 w 359"/>
                    <a:gd name="T77" fmla="*/ 234 h 473"/>
                    <a:gd name="T78" fmla="*/ 93 w 359"/>
                    <a:gd name="T79" fmla="*/ 224 h 473"/>
                    <a:gd name="T80" fmla="*/ 81 w 359"/>
                    <a:gd name="T81" fmla="*/ 175 h 473"/>
                    <a:gd name="T82" fmla="*/ 60 w 359"/>
                    <a:gd name="T83" fmla="*/ 125 h 473"/>
                    <a:gd name="T84" fmla="*/ 73 w 359"/>
                    <a:gd name="T85" fmla="*/ 96 h 473"/>
                    <a:gd name="T86" fmla="*/ 88 w 359"/>
                    <a:gd name="T87" fmla="*/ 98 h 473"/>
                    <a:gd name="T88" fmla="*/ 150 w 359"/>
                    <a:gd name="T89" fmla="*/ 191 h 473"/>
                    <a:gd name="T90" fmla="*/ 160 w 359"/>
                    <a:gd name="T91" fmla="*/ 170 h 473"/>
                    <a:gd name="T92" fmla="*/ 177 w 359"/>
                    <a:gd name="T93" fmla="*/ 134 h 473"/>
                    <a:gd name="T94" fmla="*/ 161 w 359"/>
                    <a:gd name="T95" fmla="*/ 102 h 473"/>
                    <a:gd name="T96" fmla="*/ 172 w 359"/>
                    <a:gd name="T97" fmla="*/ 73 h 473"/>
                    <a:gd name="T98" fmla="*/ 184 w 359"/>
                    <a:gd name="T99" fmla="*/ 70 h 473"/>
                    <a:gd name="T100" fmla="*/ 247 w 359"/>
                    <a:gd name="T101" fmla="*/ 25 h 473"/>
                    <a:gd name="T102" fmla="*/ 269 w 359"/>
                    <a:gd name="T103" fmla="*/ 0 h 473"/>
                    <a:gd name="T104" fmla="*/ 287 w 359"/>
                    <a:gd name="T105" fmla="*/ 0 h 473"/>
                    <a:gd name="T106" fmla="*/ 294 w 359"/>
                    <a:gd name="T107" fmla="*/ 63 h 473"/>
                    <a:gd name="T108" fmla="*/ 312 w 359"/>
                    <a:gd name="T109" fmla="*/ 58 h 473"/>
                    <a:gd name="T110" fmla="*/ 331 w 359"/>
                    <a:gd name="T111" fmla="*/ 61 h 473"/>
                    <a:gd name="T112" fmla="*/ 359 w 359"/>
                    <a:gd name="T113" fmla="*/ 87 h 473"/>
                    <a:gd name="T114" fmla="*/ 359 w 359"/>
                    <a:gd name="T115" fmla="*/ 111 h 473"/>
                    <a:gd name="T116" fmla="*/ 242 w 359"/>
                    <a:gd name="T117" fmla="*/ 148 h 473"/>
                    <a:gd name="T118" fmla="*/ 271 w 359"/>
                    <a:gd name="T119" fmla="*/ 163 h 473"/>
                    <a:gd name="T120" fmla="*/ 281 w 359"/>
                    <a:gd name="T121" fmla="*/ 135 h 473"/>
                    <a:gd name="T122" fmla="*/ 261 w 359"/>
                    <a:gd name="T123" fmla="*/ 127 h 473"/>
                    <a:gd name="T124" fmla="*/ 242 w 359"/>
                    <a:gd name="T125" fmla="*/ 14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9" h="473">
                      <a:moveTo>
                        <a:pt x="359" y="111"/>
                      </a:moveTo>
                      <a:cubicBezTo>
                        <a:pt x="346" y="137"/>
                        <a:pt x="332" y="162"/>
                        <a:pt x="319" y="187"/>
                      </a:cubicBezTo>
                      <a:cubicBezTo>
                        <a:pt x="318" y="190"/>
                        <a:pt x="316" y="193"/>
                        <a:pt x="318" y="195"/>
                      </a:cubicBezTo>
                      <a:cubicBezTo>
                        <a:pt x="329" y="204"/>
                        <a:pt x="326" y="215"/>
                        <a:pt x="326" y="226"/>
                      </a:cubicBezTo>
                      <a:cubicBezTo>
                        <a:pt x="327" y="248"/>
                        <a:pt x="320" y="258"/>
                        <a:pt x="299" y="261"/>
                      </a:cubicBezTo>
                      <a:cubicBezTo>
                        <a:pt x="271" y="266"/>
                        <a:pt x="249" y="280"/>
                        <a:pt x="226" y="292"/>
                      </a:cubicBezTo>
                      <a:cubicBezTo>
                        <a:pt x="222" y="294"/>
                        <a:pt x="215" y="296"/>
                        <a:pt x="217" y="302"/>
                      </a:cubicBezTo>
                      <a:cubicBezTo>
                        <a:pt x="219" y="308"/>
                        <a:pt x="226" y="306"/>
                        <a:pt x="230" y="306"/>
                      </a:cubicBezTo>
                      <a:cubicBezTo>
                        <a:pt x="256" y="307"/>
                        <a:pt x="265" y="318"/>
                        <a:pt x="259" y="342"/>
                      </a:cubicBezTo>
                      <a:cubicBezTo>
                        <a:pt x="257" y="351"/>
                        <a:pt x="253" y="357"/>
                        <a:pt x="243" y="359"/>
                      </a:cubicBezTo>
                      <a:cubicBezTo>
                        <a:pt x="225" y="362"/>
                        <a:pt x="221" y="368"/>
                        <a:pt x="222" y="387"/>
                      </a:cubicBezTo>
                      <a:cubicBezTo>
                        <a:pt x="222" y="401"/>
                        <a:pt x="224" y="416"/>
                        <a:pt x="224" y="430"/>
                      </a:cubicBezTo>
                      <a:cubicBezTo>
                        <a:pt x="224" y="461"/>
                        <a:pt x="212" y="472"/>
                        <a:pt x="181" y="472"/>
                      </a:cubicBezTo>
                      <a:cubicBezTo>
                        <a:pt x="156" y="473"/>
                        <a:pt x="131" y="471"/>
                        <a:pt x="107" y="463"/>
                      </a:cubicBezTo>
                      <a:cubicBezTo>
                        <a:pt x="102" y="461"/>
                        <a:pt x="94" y="461"/>
                        <a:pt x="94" y="453"/>
                      </a:cubicBezTo>
                      <a:cubicBezTo>
                        <a:pt x="95" y="445"/>
                        <a:pt x="102" y="445"/>
                        <a:pt x="108" y="443"/>
                      </a:cubicBezTo>
                      <a:cubicBezTo>
                        <a:pt x="113" y="441"/>
                        <a:pt x="119" y="439"/>
                        <a:pt x="125" y="438"/>
                      </a:cubicBezTo>
                      <a:cubicBezTo>
                        <a:pt x="148" y="431"/>
                        <a:pt x="154" y="421"/>
                        <a:pt x="152" y="398"/>
                      </a:cubicBezTo>
                      <a:cubicBezTo>
                        <a:pt x="151" y="390"/>
                        <a:pt x="147" y="388"/>
                        <a:pt x="140" y="390"/>
                      </a:cubicBezTo>
                      <a:cubicBezTo>
                        <a:pt x="124" y="395"/>
                        <a:pt x="111" y="404"/>
                        <a:pt x="98" y="413"/>
                      </a:cubicBezTo>
                      <a:cubicBezTo>
                        <a:pt x="70" y="430"/>
                        <a:pt x="21" y="416"/>
                        <a:pt x="7" y="387"/>
                      </a:cubicBezTo>
                      <a:cubicBezTo>
                        <a:pt x="0" y="373"/>
                        <a:pt x="7" y="359"/>
                        <a:pt x="21" y="361"/>
                      </a:cubicBezTo>
                      <a:cubicBezTo>
                        <a:pt x="51" y="366"/>
                        <a:pt x="76" y="353"/>
                        <a:pt x="102" y="343"/>
                      </a:cubicBezTo>
                      <a:cubicBezTo>
                        <a:pt x="115" y="338"/>
                        <a:pt x="127" y="331"/>
                        <a:pt x="140" y="325"/>
                      </a:cubicBezTo>
                      <a:cubicBezTo>
                        <a:pt x="153" y="319"/>
                        <a:pt x="164" y="312"/>
                        <a:pt x="170" y="298"/>
                      </a:cubicBezTo>
                      <a:cubicBezTo>
                        <a:pt x="175" y="287"/>
                        <a:pt x="185" y="282"/>
                        <a:pt x="196" y="279"/>
                      </a:cubicBezTo>
                      <a:cubicBezTo>
                        <a:pt x="212" y="275"/>
                        <a:pt x="226" y="266"/>
                        <a:pt x="241" y="255"/>
                      </a:cubicBezTo>
                      <a:cubicBezTo>
                        <a:pt x="231" y="253"/>
                        <a:pt x="224" y="257"/>
                        <a:pt x="218" y="260"/>
                      </a:cubicBezTo>
                      <a:cubicBezTo>
                        <a:pt x="190" y="272"/>
                        <a:pt x="167" y="292"/>
                        <a:pt x="143" y="309"/>
                      </a:cubicBezTo>
                      <a:cubicBezTo>
                        <a:pt x="135" y="315"/>
                        <a:pt x="127" y="319"/>
                        <a:pt x="118" y="318"/>
                      </a:cubicBezTo>
                      <a:cubicBezTo>
                        <a:pt x="100" y="317"/>
                        <a:pt x="82" y="312"/>
                        <a:pt x="63" y="315"/>
                      </a:cubicBezTo>
                      <a:cubicBezTo>
                        <a:pt x="60" y="315"/>
                        <a:pt x="55" y="313"/>
                        <a:pt x="54" y="309"/>
                      </a:cubicBezTo>
                      <a:cubicBezTo>
                        <a:pt x="52" y="303"/>
                        <a:pt x="57" y="300"/>
                        <a:pt x="62" y="297"/>
                      </a:cubicBezTo>
                      <a:cubicBezTo>
                        <a:pt x="91" y="280"/>
                        <a:pt x="121" y="262"/>
                        <a:pt x="151" y="245"/>
                      </a:cubicBezTo>
                      <a:cubicBezTo>
                        <a:pt x="161" y="239"/>
                        <a:pt x="171" y="233"/>
                        <a:pt x="181" y="228"/>
                      </a:cubicBezTo>
                      <a:cubicBezTo>
                        <a:pt x="193" y="223"/>
                        <a:pt x="203" y="216"/>
                        <a:pt x="196" y="199"/>
                      </a:cubicBezTo>
                      <a:cubicBezTo>
                        <a:pt x="191" y="203"/>
                        <a:pt x="186" y="206"/>
                        <a:pt x="181" y="209"/>
                      </a:cubicBezTo>
                      <a:cubicBezTo>
                        <a:pt x="177" y="212"/>
                        <a:pt x="172" y="217"/>
                        <a:pt x="168" y="216"/>
                      </a:cubicBezTo>
                      <a:cubicBezTo>
                        <a:pt x="150" y="212"/>
                        <a:pt x="142" y="225"/>
                        <a:pt x="130" y="234"/>
                      </a:cubicBezTo>
                      <a:cubicBezTo>
                        <a:pt x="115" y="247"/>
                        <a:pt x="102" y="243"/>
                        <a:pt x="93" y="224"/>
                      </a:cubicBezTo>
                      <a:cubicBezTo>
                        <a:pt x="86" y="208"/>
                        <a:pt x="86" y="191"/>
                        <a:pt x="81" y="175"/>
                      </a:cubicBezTo>
                      <a:cubicBezTo>
                        <a:pt x="76" y="157"/>
                        <a:pt x="65" y="142"/>
                        <a:pt x="60" y="125"/>
                      </a:cubicBezTo>
                      <a:cubicBezTo>
                        <a:pt x="55" y="111"/>
                        <a:pt x="60" y="100"/>
                        <a:pt x="73" y="96"/>
                      </a:cubicBezTo>
                      <a:cubicBezTo>
                        <a:pt x="78" y="94"/>
                        <a:pt x="84" y="94"/>
                        <a:pt x="88" y="98"/>
                      </a:cubicBezTo>
                      <a:cubicBezTo>
                        <a:pt x="115" y="124"/>
                        <a:pt x="145" y="148"/>
                        <a:pt x="150" y="191"/>
                      </a:cubicBezTo>
                      <a:cubicBezTo>
                        <a:pt x="159" y="185"/>
                        <a:pt x="165" y="180"/>
                        <a:pt x="160" y="170"/>
                      </a:cubicBezTo>
                      <a:cubicBezTo>
                        <a:pt x="149" y="148"/>
                        <a:pt x="152" y="141"/>
                        <a:pt x="177" y="134"/>
                      </a:cubicBezTo>
                      <a:cubicBezTo>
                        <a:pt x="172" y="123"/>
                        <a:pt x="168" y="112"/>
                        <a:pt x="161" y="102"/>
                      </a:cubicBezTo>
                      <a:cubicBezTo>
                        <a:pt x="151" y="89"/>
                        <a:pt x="157" y="77"/>
                        <a:pt x="172" y="73"/>
                      </a:cubicBezTo>
                      <a:cubicBezTo>
                        <a:pt x="176" y="72"/>
                        <a:pt x="180" y="70"/>
                        <a:pt x="184" y="70"/>
                      </a:cubicBezTo>
                      <a:cubicBezTo>
                        <a:pt x="213" y="66"/>
                        <a:pt x="236" y="54"/>
                        <a:pt x="247" y="25"/>
                      </a:cubicBezTo>
                      <a:cubicBezTo>
                        <a:pt x="251" y="14"/>
                        <a:pt x="260" y="8"/>
                        <a:pt x="269" y="0"/>
                      </a:cubicBezTo>
                      <a:cubicBezTo>
                        <a:pt x="275" y="0"/>
                        <a:pt x="281" y="0"/>
                        <a:pt x="287" y="0"/>
                      </a:cubicBezTo>
                      <a:cubicBezTo>
                        <a:pt x="302" y="20"/>
                        <a:pt x="307" y="40"/>
                        <a:pt x="294" y="63"/>
                      </a:cubicBezTo>
                      <a:cubicBezTo>
                        <a:pt x="302" y="65"/>
                        <a:pt x="307" y="60"/>
                        <a:pt x="312" y="58"/>
                      </a:cubicBezTo>
                      <a:cubicBezTo>
                        <a:pt x="319" y="55"/>
                        <a:pt x="327" y="54"/>
                        <a:pt x="331" y="61"/>
                      </a:cubicBezTo>
                      <a:cubicBezTo>
                        <a:pt x="337" y="73"/>
                        <a:pt x="349" y="79"/>
                        <a:pt x="359" y="87"/>
                      </a:cubicBezTo>
                      <a:cubicBezTo>
                        <a:pt x="359" y="95"/>
                        <a:pt x="359" y="103"/>
                        <a:pt x="359" y="111"/>
                      </a:cubicBezTo>
                      <a:close/>
                      <a:moveTo>
                        <a:pt x="242" y="148"/>
                      </a:moveTo>
                      <a:cubicBezTo>
                        <a:pt x="259" y="140"/>
                        <a:pt x="268" y="146"/>
                        <a:pt x="271" y="163"/>
                      </a:cubicBezTo>
                      <a:cubicBezTo>
                        <a:pt x="278" y="154"/>
                        <a:pt x="285" y="145"/>
                        <a:pt x="281" y="135"/>
                      </a:cubicBezTo>
                      <a:cubicBezTo>
                        <a:pt x="278" y="128"/>
                        <a:pt x="269" y="127"/>
                        <a:pt x="261" y="127"/>
                      </a:cubicBezTo>
                      <a:cubicBezTo>
                        <a:pt x="248" y="126"/>
                        <a:pt x="248" y="137"/>
                        <a:pt x="242" y="148"/>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1" name="Freeform 6"/>
                <p:cNvSpPr/>
                <p:nvPr userDrawn="1"/>
              </p:nvSpPr>
              <p:spPr bwMode="auto">
                <a:xfrm>
                  <a:off x="-4478338" y="-3873500"/>
                  <a:ext cx="1871663" cy="1479550"/>
                </a:xfrm>
                <a:custGeom>
                  <a:avLst/>
                  <a:gdLst>
                    <a:gd name="T0" fmla="*/ 102 w 498"/>
                    <a:gd name="T1" fmla="*/ 185 h 392"/>
                    <a:gd name="T2" fmla="*/ 122 w 498"/>
                    <a:gd name="T3" fmla="*/ 172 h 392"/>
                    <a:gd name="T4" fmla="*/ 148 w 498"/>
                    <a:gd name="T5" fmla="*/ 192 h 392"/>
                    <a:gd name="T6" fmla="*/ 204 w 498"/>
                    <a:gd name="T7" fmla="*/ 147 h 392"/>
                    <a:gd name="T8" fmla="*/ 169 w 498"/>
                    <a:gd name="T9" fmla="*/ 130 h 392"/>
                    <a:gd name="T10" fmla="*/ 166 w 498"/>
                    <a:gd name="T11" fmla="*/ 109 h 392"/>
                    <a:gd name="T12" fmla="*/ 215 w 498"/>
                    <a:gd name="T13" fmla="*/ 53 h 392"/>
                    <a:gd name="T14" fmla="*/ 247 w 498"/>
                    <a:gd name="T15" fmla="*/ 19 h 392"/>
                    <a:gd name="T16" fmla="*/ 284 w 498"/>
                    <a:gd name="T17" fmla="*/ 61 h 392"/>
                    <a:gd name="T18" fmla="*/ 271 w 498"/>
                    <a:gd name="T19" fmla="*/ 104 h 392"/>
                    <a:gd name="T20" fmla="*/ 279 w 498"/>
                    <a:gd name="T21" fmla="*/ 110 h 392"/>
                    <a:gd name="T22" fmla="*/ 327 w 498"/>
                    <a:gd name="T23" fmla="*/ 68 h 392"/>
                    <a:gd name="T24" fmla="*/ 375 w 498"/>
                    <a:gd name="T25" fmla="*/ 5 h 392"/>
                    <a:gd name="T26" fmla="*/ 436 w 498"/>
                    <a:gd name="T27" fmla="*/ 14 h 392"/>
                    <a:gd name="T28" fmla="*/ 456 w 498"/>
                    <a:gd name="T29" fmla="*/ 47 h 392"/>
                    <a:gd name="T30" fmla="*/ 472 w 498"/>
                    <a:gd name="T31" fmla="*/ 79 h 392"/>
                    <a:gd name="T32" fmla="*/ 462 w 498"/>
                    <a:gd name="T33" fmla="*/ 152 h 392"/>
                    <a:gd name="T34" fmla="*/ 417 w 498"/>
                    <a:gd name="T35" fmla="*/ 297 h 392"/>
                    <a:gd name="T36" fmla="*/ 393 w 498"/>
                    <a:gd name="T37" fmla="*/ 168 h 392"/>
                    <a:gd name="T38" fmla="*/ 362 w 498"/>
                    <a:gd name="T39" fmla="*/ 220 h 392"/>
                    <a:gd name="T40" fmla="*/ 314 w 498"/>
                    <a:gd name="T41" fmla="*/ 195 h 392"/>
                    <a:gd name="T42" fmla="*/ 323 w 498"/>
                    <a:gd name="T43" fmla="*/ 134 h 392"/>
                    <a:gd name="T44" fmla="*/ 309 w 498"/>
                    <a:gd name="T45" fmla="*/ 128 h 392"/>
                    <a:gd name="T46" fmla="*/ 258 w 498"/>
                    <a:gd name="T47" fmla="*/ 180 h 392"/>
                    <a:gd name="T48" fmla="*/ 209 w 498"/>
                    <a:gd name="T49" fmla="*/ 284 h 392"/>
                    <a:gd name="T50" fmla="*/ 182 w 498"/>
                    <a:gd name="T51" fmla="*/ 292 h 392"/>
                    <a:gd name="T52" fmla="*/ 194 w 498"/>
                    <a:gd name="T53" fmla="*/ 235 h 392"/>
                    <a:gd name="T54" fmla="*/ 186 w 498"/>
                    <a:gd name="T55" fmla="*/ 229 h 392"/>
                    <a:gd name="T56" fmla="*/ 121 w 498"/>
                    <a:gd name="T57" fmla="*/ 236 h 392"/>
                    <a:gd name="T58" fmla="*/ 60 w 498"/>
                    <a:gd name="T59" fmla="*/ 373 h 392"/>
                    <a:gd name="T60" fmla="*/ 8 w 498"/>
                    <a:gd name="T61" fmla="*/ 392 h 392"/>
                    <a:gd name="T62" fmla="*/ 1 w 498"/>
                    <a:gd name="T63" fmla="*/ 31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92">
                      <a:moveTo>
                        <a:pt x="1" y="319"/>
                      </a:moveTo>
                      <a:cubicBezTo>
                        <a:pt x="42" y="280"/>
                        <a:pt x="72" y="232"/>
                        <a:pt x="102" y="185"/>
                      </a:cubicBezTo>
                      <a:cubicBezTo>
                        <a:pt x="104" y="182"/>
                        <a:pt x="106" y="179"/>
                        <a:pt x="109" y="177"/>
                      </a:cubicBezTo>
                      <a:cubicBezTo>
                        <a:pt x="112" y="173"/>
                        <a:pt x="117" y="169"/>
                        <a:pt x="122" y="172"/>
                      </a:cubicBezTo>
                      <a:cubicBezTo>
                        <a:pt x="127" y="173"/>
                        <a:pt x="127" y="178"/>
                        <a:pt x="128" y="183"/>
                      </a:cubicBezTo>
                      <a:cubicBezTo>
                        <a:pt x="130" y="201"/>
                        <a:pt x="133" y="202"/>
                        <a:pt x="148" y="192"/>
                      </a:cubicBezTo>
                      <a:cubicBezTo>
                        <a:pt x="164" y="180"/>
                        <a:pt x="180" y="169"/>
                        <a:pt x="195" y="157"/>
                      </a:cubicBezTo>
                      <a:cubicBezTo>
                        <a:pt x="199" y="154"/>
                        <a:pt x="202" y="152"/>
                        <a:pt x="204" y="147"/>
                      </a:cubicBezTo>
                      <a:cubicBezTo>
                        <a:pt x="210" y="134"/>
                        <a:pt x="207" y="130"/>
                        <a:pt x="193" y="131"/>
                      </a:cubicBezTo>
                      <a:cubicBezTo>
                        <a:pt x="185" y="131"/>
                        <a:pt x="177" y="132"/>
                        <a:pt x="169" y="130"/>
                      </a:cubicBezTo>
                      <a:cubicBezTo>
                        <a:pt x="164" y="129"/>
                        <a:pt x="160" y="125"/>
                        <a:pt x="159" y="120"/>
                      </a:cubicBezTo>
                      <a:cubicBezTo>
                        <a:pt x="159" y="115"/>
                        <a:pt x="162" y="111"/>
                        <a:pt x="166" y="109"/>
                      </a:cubicBezTo>
                      <a:cubicBezTo>
                        <a:pt x="171" y="106"/>
                        <a:pt x="176" y="104"/>
                        <a:pt x="181" y="101"/>
                      </a:cubicBezTo>
                      <a:cubicBezTo>
                        <a:pt x="199" y="90"/>
                        <a:pt x="215" y="77"/>
                        <a:pt x="215" y="53"/>
                      </a:cubicBezTo>
                      <a:cubicBezTo>
                        <a:pt x="214" y="45"/>
                        <a:pt x="216" y="38"/>
                        <a:pt x="219" y="31"/>
                      </a:cubicBezTo>
                      <a:cubicBezTo>
                        <a:pt x="223" y="16"/>
                        <a:pt x="233" y="12"/>
                        <a:pt x="247" y="19"/>
                      </a:cubicBezTo>
                      <a:cubicBezTo>
                        <a:pt x="256" y="24"/>
                        <a:pt x="264" y="32"/>
                        <a:pt x="268" y="42"/>
                      </a:cubicBezTo>
                      <a:cubicBezTo>
                        <a:pt x="272" y="49"/>
                        <a:pt x="276" y="56"/>
                        <a:pt x="284" y="61"/>
                      </a:cubicBezTo>
                      <a:cubicBezTo>
                        <a:pt x="291" y="66"/>
                        <a:pt x="289" y="73"/>
                        <a:pt x="285" y="80"/>
                      </a:cubicBezTo>
                      <a:cubicBezTo>
                        <a:pt x="280" y="88"/>
                        <a:pt x="273" y="95"/>
                        <a:pt x="271" y="104"/>
                      </a:cubicBezTo>
                      <a:cubicBezTo>
                        <a:pt x="270" y="107"/>
                        <a:pt x="269" y="111"/>
                        <a:pt x="272" y="112"/>
                      </a:cubicBezTo>
                      <a:cubicBezTo>
                        <a:pt x="274" y="113"/>
                        <a:pt x="277" y="112"/>
                        <a:pt x="279" y="110"/>
                      </a:cubicBezTo>
                      <a:cubicBezTo>
                        <a:pt x="293" y="101"/>
                        <a:pt x="307" y="92"/>
                        <a:pt x="320" y="83"/>
                      </a:cubicBezTo>
                      <a:cubicBezTo>
                        <a:pt x="325" y="79"/>
                        <a:pt x="326" y="74"/>
                        <a:pt x="327" y="68"/>
                      </a:cubicBezTo>
                      <a:cubicBezTo>
                        <a:pt x="331" y="52"/>
                        <a:pt x="334" y="36"/>
                        <a:pt x="342" y="21"/>
                      </a:cubicBezTo>
                      <a:cubicBezTo>
                        <a:pt x="349" y="6"/>
                        <a:pt x="359" y="1"/>
                        <a:pt x="375" y="5"/>
                      </a:cubicBezTo>
                      <a:cubicBezTo>
                        <a:pt x="383" y="7"/>
                        <a:pt x="391" y="9"/>
                        <a:pt x="397" y="14"/>
                      </a:cubicBezTo>
                      <a:cubicBezTo>
                        <a:pt x="411" y="24"/>
                        <a:pt x="423" y="23"/>
                        <a:pt x="436" y="14"/>
                      </a:cubicBezTo>
                      <a:cubicBezTo>
                        <a:pt x="444" y="9"/>
                        <a:pt x="454" y="0"/>
                        <a:pt x="463" y="12"/>
                      </a:cubicBezTo>
                      <a:cubicBezTo>
                        <a:pt x="472" y="24"/>
                        <a:pt x="470" y="38"/>
                        <a:pt x="456" y="47"/>
                      </a:cubicBezTo>
                      <a:cubicBezTo>
                        <a:pt x="446" y="55"/>
                        <a:pt x="434" y="60"/>
                        <a:pt x="420" y="68"/>
                      </a:cubicBezTo>
                      <a:cubicBezTo>
                        <a:pt x="440" y="68"/>
                        <a:pt x="456" y="71"/>
                        <a:pt x="472" y="79"/>
                      </a:cubicBezTo>
                      <a:cubicBezTo>
                        <a:pt x="496" y="92"/>
                        <a:pt x="498" y="109"/>
                        <a:pt x="476" y="125"/>
                      </a:cubicBezTo>
                      <a:cubicBezTo>
                        <a:pt x="467" y="132"/>
                        <a:pt x="463" y="140"/>
                        <a:pt x="462" y="152"/>
                      </a:cubicBezTo>
                      <a:cubicBezTo>
                        <a:pt x="461" y="177"/>
                        <a:pt x="460" y="202"/>
                        <a:pt x="462" y="227"/>
                      </a:cubicBezTo>
                      <a:cubicBezTo>
                        <a:pt x="464" y="248"/>
                        <a:pt x="436" y="290"/>
                        <a:pt x="417" y="297"/>
                      </a:cubicBezTo>
                      <a:cubicBezTo>
                        <a:pt x="402" y="303"/>
                        <a:pt x="393" y="297"/>
                        <a:pt x="393" y="281"/>
                      </a:cubicBezTo>
                      <a:cubicBezTo>
                        <a:pt x="393" y="244"/>
                        <a:pt x="393" y="206"/>
                        <a:pt x="393" y="168"/>
                      </a:cubicBezTo>
                      <a:cubicBezTo>
                        <a:pt x="391" y="173"/>
                        <a:pt x="388" y="178"/>
                        <a:pt x="386" y="184"/>
                      </a:cubicBezTo>
                      <a:cubicBezTo>
                        <a:pt x="379" y="197"/>
                        <a:pt x="372" y="209"/>
                        <a:pt x="362" y="220"/>
                      </a:cubicBezTo>
                      <a:cubicBezTo>
                        <a:pt x="349" y="236"/>
                        <a:pt x="332" y="237"/>
                        <a:pt x="317" y="223"/>
                      </a:cubicBezTo>
                      <a:cubicBezTo>
                        <a:pt x="308" y="215"/>
                        <a:pt x="302" y="206"/>
                        <a:pt x="314" y="195"/>
                      </a:cubicBezTo>
                      <a:cubicBezTo>
                        <a:pt x="319" y="191"/>
                        <a:pt x="320" y="185"/>
                        <a:pt x="320" y="179"/>
                      </a:cubicBezTo>
                      <a:cubicBezTo>
                        <a:pt x="322" y="164"/>
                        <a:pt x="323" y="149"/>
                        <a:pt x="323" y="134"/>
                      </a:cubicBezTo>
                      <a:cubicBezTo>
                        <a:pt x="324" y="130"/>
                        <a:pt x="325" y="125"/>
                        <a:pt x="321" y="123"/>
                      </a:cubicBezTo>
                      <a:cubicBezTo>
                        <a:pt x="316" y="120"/>
                        <a:pt x="313" y="126"/>
                        <a:pt x="309" y="128"/>
                      </a:cubicBezTo>
                      <a:cubicBezTo>
                        <a:pt x="307" y="130"/>
                        <a:pt x="304" y="133"/>
                        <a:pt x="302" y="135"/>
                      </a:cubicBezTo>
                      <a:cubicBezTo>
                        <a:pt x="287" y="150"/>
                        <a:pt x="275" y="167"/>
                        <a:pt x="258" y="180"/>
                      </a:cubicBezTo>
                      <a:cubicBezTo>
                        <a:pt x="247" y="190"/>
                        <a:pt x="247" y="206"/>
                        <a:pt x="244" y="219"/>
                      </a:cubicBezTo>
                      <a:cubicBezTo>
                        <a:pt x="239" y="244"/>
                        <a:pt x="228" y="266"/>
                        <a:pt x="209" y="284"/>
                      </a:cubicBezTo>
                      <a:cubicBezTo>
                        <a:pt x="206" y="287"/>
                        <a:pt x="202" y="290"/>
                        <a:pt x="199" y="292"/>
                      </a:cubicBezTo>
                      <a:cubicBezTo>
                        <a:pt x="193" y="295"/>
                        <a:pt x="187" y="296"/>
                        <a:pt x="182" y="292"/>
                      </a:cubicBezTo>
                      <a:cubicBezTo>
                        <a:pt x="176" y="287"/>
                        <a:pt x="176" y="281"/>
                        <a:pt x="179" y="274"/>
                      </a:cubicBezTo>
                      <a:cubicBezTo>
                        <a:pt x="185" y="262"/>
                        <a:pt x="192" y="249"/>
                        <a:pt x="194" y="235"/>
                      </a:cubicBezTo>
                      <a:cubicBezTo>
                        <a:pt x="195" y="233"/>
                        <a:pt x="196" y="229"/>
                        <a:pt x="193" y="227"/>
                      </a:cubicBezTo>
                      <a:cubicBezTo>
                        <a:pt x="191" y="227"/>
                        <a:pt x="188" y="228"/>
                        <a:pt x="186" y="229"/>
                      </a:cubicBezTo>
                      <a:cubicBezTo>
                        <a:pt x="184" y="230"/>
                        <a:pt x="182" y="231"/>
                        <a:pt x="181" y="233"/>
                      </a:cubicBezTo>
                      <a:cubicBezTo>
                        <a:pt x="162" y="248"/>
                        <a:pt x="142" y="249"/>
                        <a:pt x="121" y="236"/>
                      </a:cubicBezTo>
                      <a:cubicBezTo>
                        <a:pt x="114" y="231"/>
                        <a:pt x="111" y="233"/>
                        <a:pt x="109" y="241"/>
                      </a:cubicBezTo>
                      <a:cubicBezTo>
                        <a:pt x="93" y="285"/>
                        <a:pt x="72" y="327"/>
                        <a:pt x="60" y="373"/>
                      </a:cubicBezTo>
                      <a:cubicBezTo>
                        <a:pt x="58" y="381"/>
                        <a:pt x="52" y="386"/>
                        <a:pt x="46" y="391"/>
                      </a:cubicBezTo>
                      <a:cubicBezTo>
                        <a:pt x="33" y="391"/>
                        <a:pt x="21" y="391"/>
                        <a:pt x="8" y="392"/>
                      </a:cubicBezTo>
                      <a:cubicBezTo>
                        <a:pt x="2" y="392"/>
                        <a:pt x="0" y="390"/>
                        <a:pt x="0" y="384"/>
                      </a:cubicBezTo>
                      <a:cubicBezTo>
                        <a:pt x="1" y="362"/>
                        <a:pt x="1" y="341"/>
                        <a:pt x="1" y="319"/>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2" name="Freeform 7"/>
                <p:cNvSpPr/>
                <p:nvPr userDrawn="1"/>
              </p:nvSpPr>
              <p:spPr bwMode="auto">
                <a:xfrm>
                  <a:off x="-866775" y="-4149725"/>
                  <a:ext cx="1295400" cy="1295400"/>
                </a:xfrm>
                <a:custGeom>
                  <a:avLst/>
                  <a:gdLst>
                    <a:gd name="T0" fmla="*/ 173 w 345"/>
                    <a:gd name="T1" fmla="*/ 256 h 343"/>
                    <a:gd name="T2" fmla="*/ 125 w 345"/>
                    <a:gd name="T3" fmla="*/ 275 h 343"/>
                    <a:gd name="T4" fmla="*/ 105 w 345"/>
                    <a:gd name="T5" fmla="*/ 284 h 343"/>
                    <a:gd name="T6" fmla="*/ 10 w 345"/>
                    <a:gd name="T7" fmla="*/ 261 h 343"/>
                    <a:gd name="T8" fmla="*/ 4 w 345"/>
                    <a:gd name="T9" fmla="*/ 241 h 343"/>
                    <a:gd name="T10" fmla="*/ 25 w 345"/>
                    <a:gd name="T11" fmla="*/ 228 h 343"/>
                    <a:gd name="T12" fmla="*/ 122 w 345"/>
                    <a:gd name="T13" fmla="*/ 209 h 343"/>
                    <a:gd name="T14" fmla="*/ 181 w 345"/>
                    <a:gd name="T15" fmla="*/ 186 h 343"/>
                    <a:gd name="T16" fmla="*/ 199 w 345"/>
                    <a:gd name="T17" fmla="*/ 161 h 343"/>
                    <a:gd name="T18" fmla="*/ 203 w 345"/>
                    <a:gd name="T19" fmla="*/ 40 h 343"/>
                    <a:gd name="T20" fmla="*/ 209 w 345"/>
                    <a:gd name="T21" fmla="*/ 14 h 343"/>
                    <a:gd name="T22" fmla="*/ 237 w 345"/>
                    <a:gd name="T23" fmla="*/ 7 h 343"/>
                    <a:gd name="T24" fmla="*/ 282 w 345"/>
                    <a:gd name="T25" fmla="*/ 47 h 343"/>
                    <a:gd name="T26" fmla="*/ 282 w 345"/>
                    <a:gd name="T27" fmla="*/ 77 h 343"/>
                    <a:gd name="T28" fmla="*/ 263 w 345"/>
                    <a:gd name="T29" fmla="*/ 149 h 343"/>
                    <a:gd name="T30" fmla="*/ 273 w 345"/>
                    <a:gd name="T31" fmla="*/ 154 h 343"/>
                    <a:gd name="T32" fmla="*/ 304 w 345"/>
                    <a:gd name="T33" fmla="*/ 139 h 343"/>
                    <a:gd name="T34" fmla="*/ 316 w 345"/>
                    <a:gd name="T35" fmla="*/ 134 h 343"/>
                    <a:gd name="T36" fmla="*/ 338 w 345"/>
                    <a:gd name="T37" fmla="*/ 135 h 343"/>
                    <a:gd name="T38" fmla="*/ 338 w 345"/>
                    <a:gd name="T39" fmla="*/ 163 h 343"/>
                    <a:gd name="T40" fmla="*/ 318 w 345"/>
                    <a:gd name="T41" fmla="*/ 180 h 343"/>
                    <a:gd name="T42" fmla="*/ 271 w 345"/>
                    <a:gd name="T43" fmla="*/ 199 h 343"/>
                    <a:gd name="T44" fmla="*/ 252 w 345"/>
                    <a:gd name="T45" fmla="*/ 220 h 343"/>
                    <a:gd name="T46" fmla="*/ 96 w 345"/>
                    <a:gd name="T47" fmla="*/ 341 h 343"/>
                    <a:gd name="T48" fmla="*/ 83 w 345"/>
                    <a:gd name="T49" fmla="*/ 337 h 343"/>
                    <a:gd name="T50" fmla="*/ 91 w 345"/>
                    <a:gd name="T51" fmla="*/ 326 h 343"/>
                    <a:gd name="T52" fmla="*/ 146 w 345"/>
                    <a:gd name="T53" fmla="*/ 290 h 343"/>
                    <a:gd name="T54" fmla="*/ 173 w 345"/>
                    <a:gd name="T55" fmla="*/ 2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5" h="343">
                      <a:moveTo>
                        <a:pt x="173" y="256"/>
                      </a:moveTo>
                      <a:cubicBezTo>
                        <a:pt x="154" y="259"/>
                        <a:pt x="141" y="269"/>
                        <a:pt x="125" y="275"/>
                      </a:cubicBezTo>
                      <a:cubicBezTo>
                        <a:pt x="118" y="278"/>
                        <a:pt x="112" y="281"/>
                        <a:pt x="105" y="284"/>
                      </a:cubicBezTo>
                      <a:cubicBezTo>
                        <a:pt x="66" y="303"/>
                        <a:pt x="38" y="290"/>
                        <a:pt x="10" y="261"/>
                      </a:cubicBezTo>
                      <a:cubicBezTo>
                        <a:pt x="4" y="255"/>
                        <a:pt x="0" y="249"/>
                        <a:pt x="4" y="241"/>
                      </a:cubicBezTo>
                      <a:cubicBezTo>
                        <a:pt x="8" y="232"/>
                        <a:pt x="16" y="227"/>
                        <a:pt x="25" y="228"/>
                      </a:cubicBezTo>
                      <a:cubicBezTo>
                        <a:pt x="59" y="232"/>
                        <a:pt x="91" y="220"/>
                        <a:pt x="122" y="209"/>
                      </a:cubicBezTo>
                      <a:cubicBezTo>
                        <a:pt x="142" y="202"/>
                        <a:pt x="162" y="195"/>
                        <a:pt x="181" y="186"/>
                      </a:cubicBezTo>
                      <a:cubicBezTo>
                        <a:pt x="192" y="181"/>
                        <a:pt x="197" y="174"/>
                        <a:pt x="199" y="161"/>
                      </a:cubicBezTo>
                      <a:cubicBezTo>
                        <a:pt x="203" y="121"/>
                        <a:pt x="203" y="80"/>
                        <a:pt x="203" y="40"/>
                      </a:cubicBezTo>
                      <a:cubicBezTo>
                        <a:pt x="203" y="31"/>
                        <a:pt x="204" y="22"/>
                        <a:pt x="209" y="14"/>
                      </a:cubicBezTo>
                      <a:cubicBezTo>
                        <a:pt x="216" y="3"/>
                        <a:pt x="226" y="0"/>
                        <a:pt x="237" y="7"/>
                      </a:cubicBezTo>
                      <a:cubicBezTo>
                        <a:pt x="254" y="18"/>
                        <a:pt x="269" y="31"/>
                        <a:pt x="282" y="47"/>
                      </a:cubicBezTo>
                      <a:cubicBezTo>
                        <a:pt x="289" y="56"/>
                        <a:pt x="289" y="67"/>
                        <a:pt x="282" y="77"/>
                      </a:cubicBezTo>
                      <a:cubicBezTo>
                        <a:pt x="266" y="99"/>
                        <a:pt x="265" y="124"/>
                        <a:pt x="263" y="149"/>
                      </a:cubicBezTo>
                      <a:cubicBezTo>
                        <a:pt x="263" y="158"/>
                        <a:pt x="268" y="156"/>
                        <a:pt x="273" y="154"/>
                      </a:cubicBezTo>
                      <a:cubicBezTo>
                        <a:pt x="283" y="149"/>
                        <a:pt x="293" y="144"/>
                        <a:pt x="304" y="139"/>
                      </a:cubicBezTo>
                      <a:cubicBezTo>
                        <a:pt x="308" y="137"/>
                        <a:pt x="312" y="135"/>
                        <a:pt x="316" y="134"/>
                      </a:cubicBezTo>
                      <a:cubicBezTo>
                        <a:pt x="324" y="132"/>
                        <a:pt x="332" y="127"/>
                        <a:pt x="338" y="135"/>
                      </a:cubicBezTo>
                      <a:cubicBezTo>
                        <a:pt x="345" y="144"/>
                        <a:pt x="344" y="154"/>
                        <a:pt x="338" y="163"/>
                      </a:cubicBezTo>
                      <a:cubicBezTo>
                        <a:pt x="334" y="171"/>
                        <a:pt x="326" y="176"/>
                        <a:pt x="318" y="180"/>
                      </a:cubicBezTo>
                      <a:cubicBezTo>
                        <a:pt x="302" y="186"/>
                        <a:pt x="287" y="194"/>
                        <a:pt x="271" y="199"/>
                      </a:cubicBezTo>
                      <a:cubicBezTo>
                        <a:pt x="260" y="203"/>
                        <a:pt x="254" y="210"/>
                        <a:pt x="252" y="220"/>
                      </a:cubicBezTo>
                      <a:cubicBezTo>
                        <a:pt x="231" y="303"/>
                        <a:pt x="166" y="331"/>
                        <a:pt x="96" y="341"/>
                      </a:cubicBezTo>
                      <a:cubicBezTo>
                        <a:pt x="91" y="342"/>
                        <a:pt x="85" y="343"/>
                        <a:pt x="83" y="337"/>
                      </a:cubicBezTo>
                      <a:cubicBezTo>
                        <a:pt x="81" y="331"/>
                        <a:pt x="87" y="329"/>
                        <a:pt x="91" y="326"/>
                      </a:cubicBezTo>
                      <a:cubicBezTo>
                        <a:pt x="110" y="314"/>
                        <a:pt x="129" y="303"/>
                        <a:pt x="146" y="290"/>
                      </a:cubicBezTo>
                      <a:cubicBezTo>
                        <a:pt x="158" y="281"/>
                        <a:pt x="167" y="271"/>
                        <a:pt x="173" y="256"/>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3" name="Freeform 8"/>
                <p:cNvSpPr/>
                <p:nvPr userDrawn="1"/>
              </p:nvSpPr>
              <p:spPr bwMode="auto">
                <a:xfrm>
                  <a:off x="-2595563" y="-3387725"/>
                  <a:ext cx="857250" cy="955675"/>
                </a:xfrm>
                <a:custGeom>
                  <a:avLst/>
                  <a:gdLst>
                    <a:gd name="T0" fmla="*/ 61 w 228"/>
                    <a:gd name="T1" fmla="*/ 253 h 253"/>
                    <a:gd name="T2" fmla="*/ 46 w 228"/>
                    <a:gd name="T3" fmla="*/ 247 h 253"/>
                    <a:gd name="T4" fmla="*/ 8 w 228"/>
                    <a:gd name="T5" fmla="*/ 208 h 253"/>
                    <a:gd name="T6" fmla="*/ 17 w 228"/>
                    <a:gd name="T7" fmla="*/ 180 h 253"/>
                    <a:gd name="T8" fmla="*/ 77 w 228"/>
                    <a:gd name="T9" fmla="*/ 135 h 253"/>
                    <a:gd name="T10" fmla="*/ 180 w 228"/>
                    <a:gd name="T11" fmla="*/ 28 h 253"/>
                    <a:gd name="T12" fmla="*/ 197 w 228"/>
                    <a:gd name="T13" fmla="*/ 8 h 253"/>
                    <a:gd name="T14" fmla="*/ 218 w 228"/>
                    <a:gd name="T15" fmla="*/ 7 h 253"/>
                    <a:gd name="T16" fmla="*/ 220 w 228"/>
                    <a:gd name="T17" fmla="*/ 29 h 253"/>
                    <a:gd name="T18" fmla="*/ 172 w 228"/>
                    <a:gd name="T19" fmla="*/ 109 h 253"/>
                    <a:gd name="T20" fmla="*/ 134 w 228"/>
                    <a:gd name="T21" fmla="*/ 168 h 253"/>
                    <a:gd name="T22" fmla="*/ 86 w 228"/>
                    <a:gd name="T23" fmla="*/ 234 h 253"/>
                    <a:gd name="T24" fmla="*/ 61 w 228"/>
                    <a:gd name="T25"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53">
                      <a:moveTo>
                        <a:pt x="61" y="253"/>
                      </a:moveTo>
                      <a:cubicBezTo>
                        <a:pt x="55" y="253"/>
                        <a:pt x="50" y="250"/>
                        <a:pt x="46" y="247"/>
                      </a:cubicBezTo>
                      <a:cubicBezTo>
                        <a:pt x="31" y="237"/>
                        <a:pt x="19" y="223"/>
                        <a:pt x="8" y="208"/>
                      </a:cubicBezTo>
                      <a:cubicBezTo>
                        <a:pt x="0" y="196"/>
                        <a:pt x="8" y="187"/>
                        <a:pt x="17" y="180"/>
                      </a:cubicBezTo>
                      <a:cubicBezTo>
                        <a:pt x="36" y="164"/>
                        <a:pt x="57" y="150"/>
                        <a:pt x="77" y="135"/>
                      </a:cubicBezTo>
                      <a:cubicBezTo>
                        <a:pt x="117" y="105"/>
                        <a:pt x="154" y="72"/>
                        <a:pt x="180" y="28"/>
                      </a:cubicBezTo>
                      <a:cubicBezTo>
                        <a:pt x="185" y="21"/>
                        <a:pt x="191" y="14"/>
                        <a:pt x="197" y="8"/>
                      </a:cubicBezTo>
                      <a:cubicBezTo>
                        <a:pt x="204" y="2"/>
                        <a:pt x="211" y="0"/>
                        <a:pt x="218" y="7"/>
                      </a:cubicBezTo>
                      <a:cubicBezTo>
                        <a:pt x="226" y="14"/>
                        <a:pt x="228" y="23"/>
                        <a:pt x="220" y="29"/>
                      </a:cubicBezTo>
                      <a:cubicBezTo>
                        <a:pt x="194" y="50"/>
                        <a:pt x="187" y="82"/>
                        <a:pt x="172" y="109"/>
                      </a:cubicBezTo>
                      <a:cubicBezTo>
                        <a:pt x="161" y="130"/>
                        <a:pt x="149" y="150"/>
                        <a:pt x="134" y="168"/>
                      </a:cubicBezTo>
                      <a:cubicBezTo>
                        <a:pt x="116" y="189"/>
                        <a:pt x="102" y="212"/>
                        <a:pt x="86" y="234"/>
                      </a:cubicBezTo>
                      <a:cubicBezTo>
                        <a:pt x="79" y="243"/>
                        <a:pt x="72" y="252"/>
                        <a:pt x="61" y="253"/>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4" name="Freeform 9"/>
                <p:cNvSpPr/>
                <p:nvPr userDrawn="1"/>
              </p:nvSpPr>
              <p:spPr bwMode="auto">
                <a:xfrm>
                  <a:off x="-1543050" y="-3873500"/>
                  <a:ext cx="547688" cy="528637"/>
                </a:xfrm>
                <a:custGeom>
                  <a:avLst/>
                  <a:gdLst>
                    <a:gd name="T0" fmla="*/ 42 w 146"/>
                    <a:gd name="T1" fmla="*/ 92 h 140"/>
                    <a:gd name="T2" fmla="*/ 2 w 146"/>
                    <a:gd name="T3" fmla="*/ 50 h 140"/>
                    <a:gd name="T4" fmla="*/ 19 w 146"/>
                    <a:gd name="T5" fmla="*/ 31 h 140"/>
                    <a:gd name="T6" fmla="*/ 80 w 146"/>
                    <a:gd name="T7" fmla="*/ 9 h 140"/>
                    <a:gd name="T8" fmla="*/ 132 w 146"/>
                    <a:gd name="T9" fmla="*/ 16 h 140"/>
                    <a:gd name="T10" fmla="*/ 136 w 146"/>
                    <a:gd name="T11" fmla="*/ 71 h 140"/>
                    <a:gd name="T12" fmla="*/ 61 w 146"/>
                    <a:gd name="T13" fmla="*/ 135 h 140"/>
                    <a:gd name="T14" fmla="*/ 47 w 146"/>
                    <a:gd name="T15" fmla="*/ 137 h 140"/>
                    <a:gd name="T16" fmla="*/ 46 w 146"/>
                    <a:gd name="T17" fmla="*/ 121 h 140"/>
                    <a:gd name="T18" fmla="*/ 51 w 146"/>
                    <a:gd name="T19" fmla="*/ 104 h 140"/>
                    <a:gd name="T20" fmla="*/ 42 w 146"/>
                    <a:gd name="T21"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0">
                      <a:moveTo>
                        <a:pt x="42" y="92"/>
                      </a:moveTo>
                      <a:cubicBezTo>
                        <a:pt x="23" y="93"/>
                        <a:pt x="0" y="68"/>
                        <a:pt x="2" y="50"/>
                      </a:cubicBezTo>
                      <a:cubicBezTo>
                        <a:pt x="3" y="40"/>
                        <a:pt x="9" y="32"/>
                        <a:pt x="19" y="31"/>
                      </a:cubicBezTo>
                      <a:cubicBezTo>
                        <a:pt x="41" y="28"/>
                        <a:pt x="60" y="17"/>
                        <a:pt x="80" y="9"/>
                      </a:cubicBezTo>
                      <a:cubicBezTo>
                        <a:pt x="101" y="0"/>
                        <a:pt x="120" y="2"/>
                        <a:pt x="132" y="16"/>
                      </a:cubicBezTo>
                      <a:cubicBezTo>
                        <a:pt x="146" y="30"/>
                        <a:pt x="146" y="52"/>
                        <a:pt x="136" y="71"/>
                      </a:cubicBezTo>
                      <a:cubicBezTo>
                        <a:pt x="119" y="103"/>
                        <a:pt x="90" y="118"/>
                        <a:pt x="61" y="135"/>
                      </a:cubicBezTo>
                      <a:cubicBezTo>
                        <a:pt x="57" y="138"/>
                        <a:pt x="51" y="140"/>
                        <a:pt x="47" y="137"/>
                      </a:cubicBezTo>
                      <a:cubicBezTo>
                        <a:pt x="42" y="133"/>
                        <a:pt x="44" y="126"/>
                        <a:pt x="46" y="121"/>
                      </a:cubicBezTo>
                      <a:cubicBezTo>
                        <a:pt x="47" y="116"/>
                        <a:pt x="50" y="110"/>
                        <a:pt x="51" y="104"/>
                      </a:cubicBezTo>
                      <a:cubicBezTo>
                        <a:pt x="55" y="92"/>
                        <a:pt x="55" y="92"/>
                        <a:pt x="42" y="92"/>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5" name="Freeform 10"/>
                <p:cNvSpPr/>
                <p:nvPr userDrawn="1"/>
              </p:nvSpPr>
              <p:spPr bwMode="auto">
                <a:xfrm>
                  <a:off x="-1562100" y="-3394075"/>
                  <a:ext cx="488950" cy="339725"/>
                </a:xfrm>
                <a:custGeom>
                  <a:avLst/>
                  <a:gdLst>
                    <a:gd name="T0" fmla="*/ 117 w 130"/>
                    <a:gd name="T1" fmla="*/ 0 h 90"/>
                    <a:gd name="T2" fmla="*/ 129 w 130"/>
                    <a:gd name="T3" fmla="*/ 16 h 90"/>
                    <a:gd name="T4" fmla="*/ 60 w 130"/>
                    <a:gd name="T5" fmla="*/ 89 h 90"/>
                    <a:gd name="T6" fmla="*/ 31 w 130"/>
                    <a:gd name="T7" fmla="*/ 80 h 90"/>
                    <a:gd name="T8" fmla="*/ 10 w 130"/>
                    <a:gd name="T9" fmla="*/ 58 h 90"/>
                    <a:gd name="T10" fmla="*/ 17 w 130"/>
                    <a:gd name="T11" fmla="*/ 28 h 90"/>
                    <a:gd name="T12" fmla="*/ 27 w 130"/>
                    <a:gd name="T13" fmla="*/ 25 h 90"/>
                    <a:gd name="T14" fmla="*/ 98 w 130"/>
                    <a:gd name="T15" fmla="*/ 4 h 90"/>
                    <a:gd name="T16" fmla="*/ 117 w 13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0">
                      <a:moveTo>
                        <a:pt x="117" y="0"/>
                      </a:moveTo>
                      <a:cubicBezTo>
                        <a:pt x="127" y="0"/>
                        <a:pt x="130" y="5"/>
                        <a:pt x="129" y="16"/>
                      </a:cubicBezTo>
                      <a:cubicBezTo>
                        <a:pt x="125" y="43"/>
                        <a:pt x="87" y="85"/>
                        <a:pt x="60" y="89"/>
                      </a:cubicBezTo>
                      <a:cubicBezTo>
                        <a:pt x="49" y="90"/>
                        <a:pt x="39" y="87"/>
                        <a:pt x="31" y="80"/>
                      </a:cubicBezTo>
                      <a:cubicBezTo>
                        <a:pt x="24" y="73"/>
                        <a:pt x="16" y="66"/>
                        <a:pt x="10" y="58"/>
                      </a:cubicBezTo>
                      <a:cubicBezTo>
                        <a:pt x="0" y="47"/>
                        <a:pt x="4" y="34"/>
                        <a:pt x="17" y="28"/>
                      </a:cubicBezTo>
                      <a:cubicBezTo>
                        <a:pt x="20" y="27"/>
                        <a:pt x="24" y="25"/>
                        <a:pt x="27" y="25"/>
                      </a:cubicBezTo>
                      <a:cubicBezTo>
                        <a:pt x="53" y="27"/>
                        <a:pt x="75" y="14"/>
                        <a:pt x="98" y="4"/>
                      </a:cubicBezTo>
                      <a:cubicBezTo>
                        <a:pt x="104" y="2"/>
                        <a:pt x="109" y="0"/>
                        <a:pt x="117" y="0"/>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6" name="Freeform 11"/>
                <p:cNvSpPr/>
                <p:nvPr userDrawn="1"/>
              </p:nvSpPr>
              <p:spPr bwMode="auto">
                <a:xfrm>
                  <a:off x="155575" y="-3100388"/>
                  <a:ext cx="379413" cy="373062"/>
                </a:xfrm>
                <a:custGeom>
                  <a:avLst/>
                  <a:gdLst>
                    <a:gd name="T0" fmla="*/ 40 w 101"/>
                    <a:gd name="T1" fmla="*/ 2 h 99"/>
                    <a:gd name="T2" fmla="*/ 99 w 101"/>
                    <a:gd name="T3" fmla="*/ 55 h 99"/>
                    <a:gd name="T4" fmla="*/ 92 w 101"/>
                    <a:gd name="T5" fmla="*/ 77 h 99"/>
                    <a:gd name="T6" fmla="*/ 36 w 101"/>
                    <a:gd name="T7" fmla="*/ 97 h 99"/>
                    <a:gd name="T8" fmla="*/ 21 w 101"/>
                    <a:gd name="T9" fmla="*/ 80 h 99"/>
                    <a:gd name="T10" fmla="*/ 13 w 101"/>
                    <a:gd name="T11" fmla="*/ 46 h 99"/>
                    <a:gd name="T12" fmla="*/ 40 w 101"/>
                    <a:gd name="T13" fmla="*/ 2 h 99"/>
                  </a:gdLst>
                  <a:ahLst/>
                  <a:cxnLst>
                    <a:cxn ang="0">
                      <a:pos x="T0" y="T1"/>
                    </a:cxn>
                    <a:cxn ang="0">
                      <a:pos x="T2" y="T3"/>
                    </a:cxn>
                    <a:cxn ang="0">
                      <a:pos x="T4" y="T5"/>
                    </a:cxn>
                    <a:cxn ang="0">
                      <a:pos x="T6" y="T7"/>
                    </a:cxn>
                    <a:cxn ang="0">
                      <a:pos x="T8" y="T9"/>
                    </a:cxn>
                    <a:cxn ang="0">
                      <a:pos x="T10" y="T11"/>
                    </a:cxn>
                    <a:cxn ang="0">
                      <a:pos x="T12" y="T13"/>
                    </a:cxn>
                  </a:cxnLst>
                  <a:rect l="0" t="0" r="r" b="b"/>
                  <a:pathLst>
                    <a:path w="101" h="99">
                      <a:moveTo>
                        <a:pt x="40" y="2"/>
                      </a:moveTo>
                      <a:cubicBezTo>
                        <a:pt x="77" y="0"/>
                        <a:pt x="93" y="28"/>
                        <a:pt x="99" y="55"/>
                      </a:cubicBezTo>
                      <a:cubicBezTo>
                        <a:pt x="101" y="63"/>
                        <a:pt x="97" y="70"/>
                        <a:pt x="92" y="77"/>
                      </a:cubicBezTo>
                      <a:cubicBezTo>
                        <a:pt x="77" y="93"/>
                        <a:pt x="58" y="99"/>
                        <a:pt x="36" y="97"/>
                      </a:cubicBezTo>
                      <a:cubicBezTo>
                        <a:pt x="26" y="96"/>
                        <a:pt x="20" y="90"/>
                        <a:pt x="21" y="80"/>
                      </a:cubicBezTo>
                      <a:cubicBezTo>
                        <a:pt x="23" y="67"/>
                        <a:pt x="18" y="56"/>
                        <a:pt x="13" y="46"/>
                      </a:cubicBezTo>
                      <a:cubicBezTo>
                        <a:pt x="0" y="20"/>
                        <a:pt x="12" y="2"/>
                        <a:pt x="40" y="2"/>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7" name="Freeform 12"/>
                <p:cNvSpPr/>
                <p:nvPr userDrawn="1"/>
              </p:nvSpPr>
              <p:spPr bwMode="auto">
                <a:xfrm>
                  <a:off x="-2095500" y="-4089400"/>
                  <a:ext cx="315913" cy="393700"/>
                </a:xfrm>
                <a:custGeom>
                  <a:avLst/>
                  <a:gdLst>
                    <a:gd name="T0" fmla="*/ 84 w 84"/>
                    <a:gd name="T1" fmla="*/ 59 h 104"/>
                    <a:gd name="T2" fmla="*/ 75 w 84"/>
                    <a:gd name="T3" fmla="*/ 77 h 104"/>
                    <a:gd name="T4" fmla="*/ 23 w 84"/>
                    <a:gd name="T5" fmla="*/ 102 h 104"/>
                    <a:gd name="T6" fmla="*/ 10 w 84"/>
                    <a:gd name="T7" fmla="*/ 90 h 104"/>
                    <a:gd name="T8" fmla="*/ 7 w 84"/>
                    <a:gd name="T9" fmla="*/ 68 h 104"/>
                    <a:gd name="T10" fmla="*/ 6 w 84"/>
                    <a:gd name="T11" fmla="*/ 22 h 104"/>
                    <a:gd name="T12" fmla="*/ 39 w 84"/>
                    <a:gd name="T13" fmla="*/ 8 h 104"/>
                    <a:gd name="T14" fmla="*/ 74 w 84"/>
                    <a:gd name="T15" fmla="*/ 35 h 104"/>
                    <a:gd name="T16" fmla="*/ 84 w 84"/>
                    <a:gd name="T17" fmla="*/ 5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4">
                      <a:moveTo>
                        <a:pt x="84" y="59"/>
                      </a:moveTo>
                      <a:cubicBezTo>
                        <a:pt x="84" y="67"/>
                        <a:pt x="81" y="72"/>
                        <a:pt x="75" y="77"/>
                      </a:cubicBezTo>
                      <a:cubicBezTo>
                        <a:pt x="60" y="91"/>
                        <a:pt x="43" y="98"/>
                        <a:pt x="23" y="102"/>
                      </a:cubicBezTo>
                      <a:cubicBezTo>
                        <a:pt x="13" y="104"/>
                        <a:pt x="7" y="101"/>
                        <a:pt x="10" y="90"/>
                      </a:cubicBezTo>
                      <a:cubicBezTo>
                        <a:pt x="12" y="82"/>
                        <a:pt x="10" y="75"/>
                        <a:pt x="7" y="68"/>
                      </a:cubicBezTo>
                      <a:cubicBezTo>
                        <a:pt x="0" y="53"/>
                        <a:pt x="3" y="37"/>
                        <a:pt x="6" y="22"/>
                      </a:cubicBezTo>
                      <a:cubicBezTo>
                        <a:pt x="10" y="5"/>
                        <a:pt x="23" y="0"/>
                        <a:pt x="39" y="8"/>
                      </a:cubicBezTo>
                      <a:cubicBezTo>
                        <a:pt x="52" y="15"/>
                        <a:pt x="64" y="24"/>
                        <a:pt x="74" y="35"/>
                      </a:cubicBezTo>
                      <a:cubicBezTo>
                        <a:pt x="80" y="42"/>
                        <a:pt x="84" y="50"/>
                        <a:pt x="84" y="59"/>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8" name="Freeform 13"/>
                <p:cNvSpPr/>
                <p:nvPr userDrawn="1"/>
              </p:nvSpPr>
              <p:spPr bwMode="auto">
                <a:xfrm>
                  <a:off x="-2241550" y="-3651250"/>
                  <a:ext cx="314325" cy="415925"/>
                </a:xfrm>
                <a:custGeom>
                  <a:avLst/>
                  <a:gdLst>
                    <a:gd name="T0" fmla="*/ 0 w 84"/>
                    <a:gd name="T1" fmla="*/ 37 h 110"/>
                    <a:gd name="T2" fmla="*/ 47 w 84"/>
                    <a:gd name="T3" fmla="*/ 11 h 110"/>
                    <a:gd name="T4" fmla="*/ 77 w 84"/>
                    <a:gd name="T5" fmla="*/ 46 h 110"/>
                    <a:gd name="T6" fmla="*/ 54 w 84"/>
                    <a:gd name="T7" fmla="*/ 92 h 110"/>
                    <a:gd name="T8" fmla="*/ 4 w 84"/>
                    <a:gd name="T9" fmla="*/ 69 h 110"/>
                    <a:gd name="T10" fmla="*/ 0 w 84"/>
                    <a:gd name="T11" fmla="*/ 37 h 110"/>
                  </a:gdLst>
                  <a:ahLst/>
                  <a:cxnLst>
                    <a:cxn ang="0">
                      <a:pos x="T0" y="T1"/>
                    </a:cxn>
                    <a:cxn ang="0">
                      <a:pos x="T2" y="T3"/>
                    </a:cxn>
                    <a:cxn ang="0">
                      <a:pos x="T4" y="T5"/>
                    </a:cxn>
                    <a:cxn ang="0">
                      <a:pos x="T6" y="T7"/>
                    </a:cxn>
                    <a:cxn ang="0">
                      <a:pos x="T8" y="T9"/>
                    </a:cxn>
                    <a:cxn ang="0">
                      <a:pos x="T10" y="T11"/>
                    </a:cxn>
                  </a:cxnLst>
                  <a:rect l="0" t="0" r="r" b="b"/>
                  <a:pathLst>
                    <a:path w="84" h="110">
                      <a:moveTo>
                        <a:pt x="0" y="37"/>
                      </a:moveTo>
                      <a:cubicBezTo>
                        <a:pt x="0" y="13"/>
                        <a:pt x="25" y="0"/>
                        <a:pt x="47" y="11"/>
                      </a:cubicBezTo>
                      <a:cubicBezTo>
                        <a:pt x="62" y="18"/>
                        <a:pt x="72" y="31"/>
                        <a:pt x="77" y="46"/>
                      </a:cubicBezTo>
                      <a:cubicBezTo>
                        <a:pt x="84" y="62"/>
                        <a:pt x="73" y="80"/>
                        <a:pt x="54" y="92"/>
                      </a:cubicBezTo>
                      <a:cubicBezTo>
                        <a:pt x="23" y="110"/>
                        <a:pt x="10" y="104"/>
                        <a:pt x="4" y="69"/>
                      </a:cubicBezTo>
                      <a:cubicBezTo>
                        <a:pt x="2" y="58"/>
                        <a:pt x="1" y="47"/>
                        <a:pt x="0" y="37"/>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69" name="Freeform 14"/>
                <p:cNvSpPr/>
                <p:nvPr userDrawn="1"/>
              </p:nvSpPr>
              <p:spPr bwMode="auto">
                <a:xfrm>
                  <a:off x="-4176713" y="-4062413"/>
                  <a:ext cx="300038" cy="414337"/>
                </a:xfrm>
                <a:custGeom>
                  <a:avLst/>
                  <a:gdLst>
                    <a:gd name="T0" fmla="*/ 80 w 80"/>
                    <a:gd name="T1" fmla="*/ 68 h 110"/>
                    <a:gd name="T2" fmla="*/ 63 w 80"/>
                    <a:gd name="T3" fmla="*/ 93 h 110"/>
                    <a:gd name="T4" fmla="*/ 26 w 80"/>
                    <a:gd name="T5" fmla="*/ 107 h 110"/>
                    <a:gd name="T6" fmla="*/ 13 w 80"/>
                    <a:gd name="T7" fmla="*/ 93 h 110"/>
                    <a:gd name="T8" fmla="*/ 10 w 80"/>
                    <a:gd name="T9" fmla="*/ 73 h 110"/>
                    <a:gd name="T10" fmla="*/ 20 w 80"/>
                    <a:gd name="T11" fmla="*/ 10 h 110"/>
                    <a:gd name="T12" fmla="*/ 43 w 80"/>
                    <a:gd name="T13" fmla="*/ 14 h 110"/>
                    <a:gd name="T14" fmla="*/ 61 w 80"/>
                    <a:gd name="T15" fmla="*/ 37 h 110"/>
                    <a:gd name="T16" fmla="*/ 80 w 80"/>
                    <a:gd name="T17" fmla="*/ 6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0">
                      <a:moveTo>
                        <a:pt x="80" y="68"/>
                      </a:moveTo>
                      <a:cubicBezTo>
                        <a:pt x="79" y="80"/>
                        <a:pt x="72" y="88"/>
                        <a:pt x="63" y="93"/>
                      </a:cubicBezTo>
                      <a:cubicBezTo>
                        <a:pt x="51" y="99"/>
                        <a:pt x="39" y="103"/>
                        <a:pt x="26" y="107"/>
                      </a:cubicBezTo>
                      <a:cubicBezTo>
                        <a:pt x="15" y="110"/>
                        <a:pt x="10" y="104"/>
                        <a:pt x="13" y="93"/>
                      </a:cubicBezTo>
                      <a:cubicBezTo>
                        <a:pt x="15" y="86"/>
                        <a:pt x="12" y="80"/>
                        <a:pt x="10" y="73"/>
                      </a:cubicBezTo>
                      <a:cubicBezTo>
                        <a:pt x="0" y="48"/>
                        <a:pt x="3" y="25"/>
                        <a:pt x="20" y="10"/>
                      </a:cubicBezTo>
                      <a:cubicBezTo>
                        <a:pt x="30" y="0"/>
                        <a:pt x="37" y="1"/>
                        <a:pt x="43" y="14"/>
                      </a:cubicBezTo>
                      <a:cubicBezTo>
                        <a:pt x="46" y="24"/>
                        <a:pt x="53" y="31"/>
                        <a:pt x="61" y="37"/>
                      </a:cubicBezTo>
                      <a:cubicBezTo>
                        <a:pt x="70" y="46"/>
                        <a:pt x="78" y="55"/>
                        <a:pt x="80" y="68"/>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70" name="Freeform 15"/>
                <p:cNvSpPr/>
                <p:nvPr userDrawn="1"/>
              </p:nvSpPr>
              <p:spPr bwMode="auto">
                <a:xfrm>
                  <a:off x="-4244975" y="-3662363"/>
                  <a:ext cx="282575" cy="407987"/>
                </a:xfrm>
                <a:custGeom>
                  <a:avLst/>
                  <a:gdLst>
                    <a:gd name="T0" fmla="*/ 8 w 75"/>
                    <a:gd name="T1" fmla="*/ 94 h 108"/>
                    <a:gd name="T2" fmla="*/ 3 w 75"/>
                    <a:gd name="T3" fmla="*/ 50 h 108"/>
                    <a:gd name="T4" fmla="*/ 9 w 75"/>
                    <a:gd name="T5" fmla="*/ 11 h 108"/>
                    <a:gd name="T6" fmla="*/ 29 w 75"/>
                    <a:gd name="T7" fmla="*/ 7 h 108"/>
                    <a:gd name="T8" fmla="*/ 67 w 75"/>
                    <a:gd name="T9" fmla="*/ 49 h 108"/>
                    <a:gd name="T10" fmla="*/ 61 w 75"/>
                    <a:gd name="T11" fmla="*/ 81 h 108"/>
                    <a:gd name="T12" fmla="*/ 20 w 75"/>
                    <a:gd name="T13" fmla="*/ 105 h 108"/>
                    <a:gd name="T14" fmla="*/ 8 w 75"/>
                    <a:gd name="T15" fmla="*/ 9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8" y="94"/>
                      </a:moveTo>
                      <a:cubicBezTo>
                        <a:pt x="15" y="79"/>
                        <a:pt x="7" y="65"/>
                        <a:pt x="3" y="50"/>
                      </a:cubicBezTo>
                      <a:cubicBezTo>
                        <a:pt x="0" y="36"/>
                        <a:pt x="2" y="23"/>
                        <a:pt x="9" y="11"/>
                      </a:cubicBezTo>
                      <a:cubicBezTo>
                        <a:pt x="14" y="3"/>
                        <a:pt x="21" y="0"/>
                        <a:pt x="29" y="7"/>
                      </a:cubicBezTo>
                      <a:cubicBezTo>
                        <a:pt x="44" y="18"/>
                        <a:pt x="57" y="33"/>
                        <a:pt x="67" y="49"/>
                      </a:cubicBezTo>
                      <a:cubicBezTo>
                        <a:pt x="75" y="60"/>
                        <a:pt x="70" y="72"/>
                        <a:pt x="61" y="81"/>
                      </a:cubicBezTo>
                      <a:cubicBezTo>
                        <a:pt x="49" y="93"/>
                        <a:pt x="35" y="100"/>
                        <a:pt x="20" y="105"/>
                      </a:cubicBezTo>
                      <a:cubicBezTo>
                        <a:pt x="12" y="108"/>
                        <a:pt x="8" y="104"/>
                        <a:pt x="8" y="94"/>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sp>
              <p:nvSpPr>
                <p:cNvPr id="271" name="Freeform 16"/>
                <p:cNvSpPr/>
                <p:nvPr userDrawn="1"/>
              </p:nvSpPr>
              <p:spPr bwMode="auto">
                <a:xfrm>
                  <a:off x="914400" y="-3514725"/>
                  <a:ext cx="217488" cy="315912"/>
                </a:xfrm>
                <a:custGeom>
                  <a:avLst/>
                  <a:gdLst>
                    <a:gd name="T0" fmla="*/ 0 w 58"/>
                    <a:gd name="T1" fmla="*/ 40 h 84"/>
                    <a:gd name="T2" fmla="*/ 2 w 58"/>
                    <a:gd name="T3" fmla="*/ 24 h 84"/>
                    <a:gd name="T4" fmla="*/ 32 w 58"/>
                    <a:gd name="T5" fmla="*/ 10 h 84"/>
                    <a:gd name="T6" fmla="*/ 53 w 58"/>
                    <a:gd name="T7" fmla="*/ 61 h 84"/>
                    <a:gd name="T8" fmla="*/ 27 w 58"/>
                    <a:gd name="T9" fmla="*/ 82 h 84"/>
                    <a:gd name="T10" fmla="*/ 5 w 58"/>
                    <a:gd name="T11" fmla="*/ 65 h 84"/>
                    <a:gd name="T12" fmla="*/ 0 w 58"/>
                    <a:gd name="T13" fmla="*/ 40 h 84"/>
                  </a:gdLst>
                  <a:ahLst/>
                  <a:cxnLst>
                    <a:cxn ang="0">
                      <a:pos x="T0" y="T1"/>
                    </a:cxn>
                    <a:cxn ang="0">
                      <a:pos x="T2" y="T3"/>
                    </a:cxn>
                    <a:cxn ang="0">
                      <a:pos x="T4" y="T5"/>
                    </a:cxn>
                    <a:cxn ang="0">
                      <a:pos x="T6" y="T7"/>
                    </a:cxn>
                    <a:cxn ang="0">
                      <a:pos x="T8" y="T9"/>
                    </a:cxn>
                    <a:cxn ang="0">
                      <a:pos x="T10" y="T11"/>
                    </a:cxn>
                    <a:cxn ang="0">
                      <a:pos x="T12" y="T13"/>
                    </a:cxn>
                  </a:cxnLst>
                  <a:rect l="0" t="0" r="r" b="b"/>
                  <a:pathLst>
                    <a:path w="58" h="84">
                      <a:moveTo>
                        <a:pt x="0" y="40"/>
                      </a:moveTo>
                      <a:cubicBezTo>
                        <a:pt x="1" y="34"/>
                        <a:pt x="1" y="29"/>
                        <a:pt x="2" y="24"/>
                      </a:cubicBezTo>
                      <a:cubicBezTo>
                        <a:pt x="4" y="5"/>
                        <a:pt x="16" y="0"/>
                        <a:pt x="32" y="10"/>
                      </a:cubicBezTo>
                      <a:cubicBezTo>
                        <a:pt x="51" y="22"/>
                        <a:pt x="58" y="40"/>
                        <a:pt x="53" y="61"/>
                      </a:cubicBezTo>
                      <a:cubicBezTo>
                        <a:pt x="49" y="75"/>
                        <a:pt x="40" y="81"/>
                        <a:pt x="27" y="82"/>
                      </a:cubicBezTo>
                      <a:cubicBezTo>
                        <a:pt x="15" y="84"/>
                        <a:pt x="10" y="74"/>
                        <a:pt x="5" y="65"/>
                      </a:cubicBezTo>
                      <a:cubicBezTo>
                        <a:pt x="1" y="57"/>
                        <a:pt x="0" y="48"/>
                        <a:pt x="0" y="40"/>
                      </a:cubicBezTo>
                      <a:close/>
                    </a:path>
                  </a:pathLst>
                </a:custGeom>
                <a:grpFill/>
                <a:ln>
                  <a:noFill/>
                </a:ln>
              </p:spPr>
              <p:txBody>
                <a:bodyPr vert="horz" wrap="square" lIns="91440" tIns="45720" rIns="91440" bIns="45720" numCol="1" anchor="t" anchorCtr="0" compatLnSpc="1"/>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a:p>
              </p:txBody>
            </p:sp>
          </p:grpSp>
          <p:sp>
            <p:nvSpPr>
              <p:cNvPr id="191" name="文本框 16"/>
              <p:cNvSpPr txBox="1"/>
              <p:nvPr userDrawn="1"/>
            </p:nvSpPr>
            <p:spPr>
              <a:xfrm>
                <a:off x="16930224" y="11380776"/>
                <a:ext cx="1327816" cy="620501"/>
              </a:xfrm>
              <a:custGeom>
                <a:avLst/>
                <a:gdLst/>
                <a:ahLst/>
                <a:cxnLst/>
                <a:rect l="l" t="t" r="r" b="b"/>
                <a:pathLst>
                  <a:path w="1327816" h="620501">
                    <a:moveTo>
                      <a:pt x="671736" y="0"/>
                    </a:moveTo>
                    <a:cubicBezTo>
                      <a:pt x="709686" y="57875"/>
                      <a:pt x="754280" y="132829"/>
                      <a:pt x="805512" y="224860"/>
                    </a:cubicBezTo>
                    <a:lnTo>
                      <a:pt x="707314" y="270402"/>
                    </a:lnTo>
                    <a:lnTo>
                      <a:pt x="881652" y="270402"/>
                    </a:lnTo>
                    <a:cubicBezTo>
                      <a:pt x="946644" y="176947"/>
                      <a:pt x="1001436" y="95827"/>
                      <a:pt x="1046028" y="27040"/>
                    </a:cubicBezTo>
                    <a:lnTo>
                      <a:pt x="1238156" y="132355"/>
                    </a:lnTo>
                    <a:lnTo>
                      <a:pt x="1122880" y="270402"/>
                    </a:lnTo>
                    <a:lnTo>
                      <a:pt x="1327816" y="270402"/>
                    </a:lnTo>
                    <a:lnTo>
                      <a:pt x="1327816" y="620501"/>
                    </a:lnTo>
                    <a:lnTo>
                      <a:pt x="1128572" y="620501"/>
                    </a:lnTo>
                    <a:lnTo>
                      <a:pt x="1128572" y="444029"/>
                    </a:lnTo>
                    <a:lnTo>
                      <a:pt x="199244" y="444029"/>
                    </a:lnTo>
                    <a:lnTo>
                      <a:pt x="199244" y="620501"/>
                    </a:lnTo>
                    <a:lnTo>
                      <a:pt x="0" y="620501"/>
                    </a:lnTo>
                    <a:lnTo>
                      <a:pt x="0" y="270402"/>
                    </a:lnTo>
                    <a:lnTo>
                      <a:pt x="232688" y="270402"/>
                    </a:lnTo>
                    <a:cubicBezTo>
                      <a:pt x="190940" y="213001"/>
                      <a:pt x="150380" y="160343"/>
                      <a:pt x="111006" y="112430"/>
                    </a:cubicBezTo>
                    <a:lnTo>
                      <a:pt x="260440" y="11385"/>
                    </a:lnTo>
                    <a:cubicBezTo>
                      <a:pt x="317366" y="75902"/>
                      <a:pt x="375242" y="148009"/>
                      <a:pt x="434066" y="227707"/>
                    </a:cubicBezTo>
                    <a:lnTo>
                      <a:pt x="370736" y="270402"/>
                    </a:lnTo>
                    <a:lnTo>
                      <a:pt x="608404" y="270402"/>
                    </a:lnTo>
                    <a:cubicBezTo>
                      <a:pt x="568556" y="194025"/>
                      <a:pt x="531790" y="129508"/>
                      <a:pt x="498108" y="76851"/>
                    </a:cubicBezTo>
                    <a:lnTo>
                      <a:pt x="671736"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2" name="文本框 17"/>
              <p:cNvSpPr txBox="1"/>
              <p:nvPr userDrawn="1"/>
            </p:nvSpPr>
            <p:spPr>
              <a:xfrm>
                <a:off x="12512708" y="11397853"/>
                <a:ext cx="1344895" cy="619078"/>
              </a:xfrm>
              <a:custGeom>
                <a:avLst/>
                <a:gdLst/>
                <a:ahLst/>
                <a:cxnLst/>
                <a:rect l="l" t="t" r="r" b="b"/>
                <a:pathLst>
                  <a:path w="1344895" h="619078">
                    <a:moveTo>
                      <a:pt x="273249" y="0"/>
                    </a:moveTo>
                    <a:lnTo>
                      <a:pt x="490993" y="0"/>
                    </a:lnTo>
                    <a:cubicBezTo>
                      <a:pt x="475339" y="39849"/>
                      <a:pt x="457786" y="79697"/>
                      <a:pt x="438336" y="119546"/>
                    </a:cubicBezTo>
                    <a:lnTo>
                      <a:pt x="1344895" y="119546"/>
                    </a:lnTo>
                    <a:lnTo>
                      <a:pt x="1344895" y="287480"/>
                    </a:lnTo>
                    <a:lnTo>
                      <a:pt x="347253" y="287480"/>
                    </a:lnTo>
                    <a:cubicBezTo>
                      <a:pt x="280365" y="397538"/>
                      <a:pt x="199718" y="508071"/>
                      <a:pt x="105315" y="619078"/>
                    </a:cubicBezTo>
                    <a:cubicBezTo>
                      <a:pt x="67364" y="535586"/>
                      <a:pt x="32259" y="465376"/>
                      <a:pt x="0" y="408449"/>
                    </a:cubicBezTo>
                    <a:cubicBezTo>
                      <a:pt x="127137" y="266132"/>
                      <a:pt x="218219" y="129983"/>
                      <a:pt x="27324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3" name="文本框 19"/>
              <p:cNvSpPr txBox="1"/>
              <p:nvPr userDrawn="1"/>
            </p:nvSpPr>
            <p:spPr>
              <a:xfrm>
                <a:off x="18855772" y="11402122"/>
                <a:ext cx="845360" cy="415566"/>
              </a:xfrm>
              <a:custGeom>
                <a:avLst/>
                <a:gdLst/>
                <a:ahLst/>
                <a:cxnLst/>
                <a:rect l="l" t="t" r="r" b="b"/>
                <a:pathLst>
                  <a:path w="845360" h="415566">
                    <a:moveTo>
                      <a:pt x="479608" y="0"/>
                    </a:moveTo>
                    <a:cubicBezTo>
                      <a:pt x="493840" y="48388"/>
                      <a:pt x="506648" y="97250"/>
                      <a:pt x="518032" y="146587"/>
                    </a:cubicBezTo>
                    <a:lnTo>
                      <a:pt x="845360" y="146587"/>
                    </a:lnTo>
                    <a:lnTo>
                      <a:pt x="845360" y="415566"/>
                    </a:lnTo>
                    <a:lnTo>
                      <a:pt x="677428" y="415566"/>
                    </a:lnTo>
                    <a:lnTo>
                      <a:pt x="677428" y="314521"/>
                    </a:lnTo>
                    <a:lnTo>
                      <a:pt x="165086" y="314521"/>
                    </a:lnTo>
                    <a:lnTo>
                      <a:pt x="165086" y="415566"/>
                    </a:lnTo>
                    <a:lnTo>
                      <a:pt x="0" y="415566"/>
                    </a:lnTo>
                    <a:lnTo>
                      <a:pt x="0" y="146587"/>
                    </a:lnTo>
                    <a:lnTo>
                      <a:pt x="315942" y="146587"/>
                    </a:lnTo>
                    <a:cubicBezTo>
                      <a:pt x="305506" y="112431"/>
                      <a:pt x="294120" y="72582"/>
                      <a:pt x="281786" y="27041"/>
                    </a:cubicBezTo>
                    <a:lnTo>
                      <a:pt x="479608"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4" name="文本框 20"/>
              <p:cNvSpPr txBox="1"/>
              <p:nvPr userDrawn="1"/>
            </p:nvSpPr>
            <p:spPr>
              <a:xfrm>
                <a:off x="11123695" y="11403545"/>
                <a:ext cx="1347741" cy="1357704"/>
              </a:xfrm>
              <a:custGeom>
                <a:avLst/>
                <a:gdLst/>
                <a:ahLst/>
                <a:cxnLst/>
                <a:rect l="l" t="t" r="r" b="b"/>
                <a:pathLst>
                  <a:path w="1347741" h="1357704">
                    <a:moveTo>
                      <a:pt x="483878" y="0"/>
                    </a:moveTo>
                    <a:lnTo>
                      <a:pt x="690237" y="0"/>
                    </a:lnTo>
                    <a:lnTo>
                      <a:pt x="690237" y="175050"/>
                    </a:lnTo>
                    <a:lnTo>
                      <a:pt x="1179807" y="175050"/>
                    </a:lnTo>
                    <a:lnTo>
                      <a:pt x="1179807" y="948543"/>
                    </a:lnTo>
                    <a:cubicBezTo>
                      <a:pt x="1225823" y="967993"/>
                      <a:pt x="1281801" y="986731"/>
                      <a:pt x="1347741" y="1004758"/>
                    </a:cubicBezTo>
                    <a:cubicBezTo>
                      <a:pt x="1322124" y="1171743"/>
                      <a:pt x="1286308" y="1272313"/>
                      <a:pt x="1240292" y="1306470"/>
                    </a:cubicBezTo>
                    <a:cubicBezTo>
                      <a:pt x="1194276" y="1340626"/>
                      <a:pt x="1133317" y="1357704"/>
                      <a:pt x="1057415" y="1357704"/>
                    </a:cubicBezTo>
                    <a:lnTo>
                      <a:pt x="715854" y="1357704"/>
                    </a:lnTo>
                    <a:cubicBezTo>
                      <a:pt x="561203" y="1357704"/>
                      <a:pt x="483878" y="1287494"/>
                      <a:pt x="483878" y="1147075"/>
                    </a:cubicBezTo>
                    <a:lnTo>
                      <a:pt x="483878" y="1004758"/>
                    </a:lnTo>
                    <a:lnTo>
                      <a:pt x="204937" y="1004758"/>
                    </a:lnTo>
                    <a:lnTo>
                      <a:pt x="204937" y="1115765"/>
                    </a:lnTo>
                    <a:lnTo>
                      <a:pt x="0" y="1115765"/>
                    </a:lnTo>
                    <a:lnTo>
                      <a:pt x="0" y="175050"/>
                    </a:lnTo>
                    <a:lnTo>
                      <a:pt x="483878" y="175050"/>
                    </a:lnTo>
                    <a:lnTo>
                      <a:pt x="483878" y="0"/>
                    </a:lnTo>
                    <a:close/>
                    <a:moveTo>
                      <a:pt x="204937" y="354370"/>
                    </a:moveTo>
                    <a:lnTo>
                      <a:pt x="204937" y="499533"/>
                    </a:lnTo>
                    <a:lnTo>
                      <a:pt x="483878" y="499533"/>
                    </a:lnTo>
                    <a:lnTo>
                      <a:pt x="483878" y="354370"/>
                    </a:lnTo>
                    <a:lnTo>
                      <a:pt x="204937" y="354370"/>
                    </a:lnTo>
                    <a:close/>
                    <a:moveTo>
                      <a:pt x="690237" y="354370"/>
                    </a:moveTo>
                    <a:lnTo>
                      <a:pt x="690237" y="499533"/>
                    </a:lnTo>
                    <a:lnTo>
                      <a:pt x="974871" y="499533"/>
                    </a:lnTo>
                    <a:lnTo>
                      <a:pt x="974871" y="354370"/>
                    </a:lnTo>
                    <a:lnTo>
                      <a:pt x="690237" y="354370"/>
                    </a:lnTo>
                    <a:close/>
                    <a:moveTo>
                      <a:pt x="204937" y="678852"/>
                    </a:moveTo>
                    <a:lnTo>
                      <a:pt x="204937" y="825439"/>
                    </a:lnTo>
                    <a:lnTo>
                      <a:pt x="483878" y="825439"/>
                    </a:lnTo>
                    <a:lnTo>
                      <a:pt x="483878" y="678852"/>
                    </a:lnTo>
                    <a:lnTo>
                      <a:pt x="204937" y="678852"/>
                    </a:lnTo>
                    <a:close/>
                    <a:moveTo>
                      <a:pt x="690237" y="678852"/>
                    </a:moveTo>
                    <a:lnTo>
                      <a:pt x="690237" y="825439"/>
                    </a:lnTo>
                    <a:lnTo>
                      <a:pt x="974871" y="825439"/>
                    </a:lnTo>
                    <a:lnTo>
                      <a:pt x="974871" y="678852"/>
                    </a:lnTo>
                    <a:lnTo>
                      <a:pt x="690237" y="678852"/>
                    </a:lnTo>
                    <a:close/>
                    <a:moveTo>
                      <a:pt x="690237" y="1004758"/>
                    </a:moveTo>
                    <a:lnTo>
                      <a:pt x="690237" y="1105803"/>
                    </a:lnTo>
                    <a:cubicBezTo>
                      <a:pt x="690237" y="1156088"/>
                      <a:pt x="719175" y="1181231"/>
                      <a:pt x="777051" y="1181231"/>
                    </a:cubicBezTo>
                    <a:lnTo>
                      <a:pt x="990526" y="1181231"/>
                    </a:lnTo>
                    <a:cubicBezTo>
                      <a:pt x="1025631" y="1181231"/>
                      <a:pt x="1053383" y="1175182"/>
                      <a:pt x="1073781" y="1163085"/>
                    </a:cubicBezTo>
                    <a:cubicBezTo>
                      <a:pt x="1094180" y="1150988"/>
                      <a:pt x="1107344" y="1134385"/>
                      <a:pt x="1113274" y="1113274"/>
                    </a:cubicBezTo>
                    <a:cubicBezTo>
                      <a:pt x="1119204" y="1092164"/>
                      <a:pt x="1126439" y="1055992"/>
                      <a:pt x="1134978" y="1004758"/>
                    </a:cubicBezTo>
                    <a:lnTo>
                      <a:pt x="690237" y="1004758"/>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5" name="文本框 21"/>
              <p:cNvSpPr txBox="1"/>
              <p:nvPr userDrawn="1"/>
            </p:nvSpPr>
            <p:spPr>
              <a:xfrm>
                <a:off x="15428780" y="11430587"/>
                <a:ext cx="604848" cy="1374781"/>
              </a:xfrm>
              <a:custGeom>
                <a:avLst/>
                <a:gdLst/>
                <a:ahLst/>
                <a:cxnLst/>
                <a:rect l="l" t="t" r="r" b="b"/>
                <a:pathLst>
                  <a:path w="604848" h="1374781">
                    <a:moveTo>
                      <a:pt x="509495" y="0"/>
                    </a:moveTo>
                    <a:lnTo>
                      <a:pt x="553614" y="177896"/>
                    </a:lnTo>
                    <a:cubicBezTo>
                      <a:pt x="495738" y="188332"/>
                      <a:pt x="437862" y="197583"/>
                      <a:pt x="379986" y="205648"/>
                    </a:cubicBezTo>
                    <a:lnTo>
                      <a:pt x="379986" y="384255"/>
                    </a:lnTo>
                    <a:lnTo>
                      <a:pt x="542228" y="384255"/>
                    </a:lnTo>
                    <a:lnTo>
                      <a:pt x="542228" y="553612"/>
                    </a:lnTo>
                    <a:lnTo>
                      <a:pt x="379986" y="553612"/>
                    </a:lnTo>
                    <a:lnTo>
                      <a:pt x="379986" y="710161"/>
                    </a:lnTo>
                    <a:lnTo>
                      <a:pt x="419836" y="670312"/>
                    </a:lnTo>
                    <a:cubicBezTo>
                      <a:pt x="467274" y="710161"/>
                      <a:pt x="528945" y="766139"/>
                      <a:pt x="604848" y="838246"/>
                    </a:cubicBezTo>
                    <a:lnTo>
                      <a:pt x="478186" y="960639"/>
                    </a:lnTo>
                    <a:cubicBezTo>
                      <a:pt x="444504" y="918892"/>
                      <a:pt x="411770" y="879992"/>
                      <a:pt x="379986" y="843939"/>
                    </a:cubicBezTo>
                    <a:lnTo>
                      <a:pt x="379986" y="1374781"/>
                    </a:lnTo>
                    <a:lnTo>
                      <a:pt x="197821" y="1374781"/>
                    </a:lnTo>
                    <a:lnTo>
                      <a:pt x="197821" y="826149"/>
                    </a:lnTo>
                    <a:cubicBezTo>
                      <a:pt x="162716" y="932887"/>
                      <a:pt x="119546" y="1034644"/>
                      <a:pt x="68312" y="1131419"/>
                    </a:cubicBezTo>
                    <a:cubicBezTo>
                      <a:pt x="50286" y="1049824"/>
                      <a:pt x="27515" y="970126"/>
                      <a:pt x="0" y="892327"/>
                    </a:cubicBezTo>
                    <a:cubicBezTo>
                      <a:pt x="62620" y="805513"/>
                      <a:pt x="119546" y="692609"/>
                      <a:pt x="170780" y="553612"/>
                    </a:cubicBezTo>
                    <a:lnTo>
                      <a:pt x="8540" y="553612"/>
                    </a:lnTo>
                    <a:lnTo>
                      <a:pt x="8540" y="384255"/>
                    </a:lnTo>
                    <a:lnTo>
                      <a:pt x="197821" y="384255"/>
                    </a:lnTo>
                    <a:lnTo>
                      <a:pt x="197821" y="227707"/>
                    </a:lnTo>
                    <a:cubicBezTo>
                      <a:pt x="141368" y="233399"/>
                      <a:pt x="84916" y="238143"/>
                      <a:pt x="28464" y="241938"/>
                    </a:cubicBezTo>
                    <a:cubicBezTo>
                      <a:pt x="21822" y="169831"/>
                      <a:pt x="13284" y="109109"/>
                      <a:pt x="2847" y="59773"/>
                    </a:cubicBezTo>
                    <a:cubicBezTo>
                      <a:pt x="152754" y="52183"/>
                      <a:pt x="321636" y="32258"/>
                      <a:pt x="509495"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6" name="文本框 22"/>
              <p:cNvSpPr txBox="1"/>
              <p:nvPr userDrawn="1"/>
            </p:nvSpPr>
            <p:spPr>
              <a:xfrm>
                <a:off x="16020820" y="11454780"/>
                <a:ext cx="741471" cy="478184"/>
              </a:xfrm>
              <a:custGeom>
                <a:avLst/>
                <a:gdLst/>
                <a:ahLst/>
                <a:cxnLst/>
                <a:rect l="l" t="t" r="r" b="b"/>
                <a:pathLst>
                  <a:path w="741471" h="478184">
                    <a:moveTo>
                      <a:pt x="0" y="0"/>
                    </a:moveTo>
                    <a:lnTo>
                      <a:pt x="741471" y="0"/>
                    </a:lnTo>
                    <a:lnTo>
                      <a:pt x="741471" y="478184"/>
                    </a:lnTo>
                    <a:lnTo>
                      <a:pt x="0" y="478184"/>
                    </a:lnTo>
                    <a:lnTo>
                      <a:pt x="0" y="0"/>
                    </a:lnTo>
                    <a:close/>
                    <a:moveTo>
                      <a:pt x="189281" y="165087"/>
                    </a:moveTo>
                    <a:lnTo>
                      <a:pt x="189281" y="313097"/>
                    </a:lnTo>
                    <a:lnTo>
                      <a:pt x="552189" y="313097"/>
                    </a:lnTo>
                    <a:lnTo>
                      <a:pt x="552189" y="165087"/>
                    </a:lnTo>
                    <a:lnTo>
                      <a:pt x="189281" y="165087"/>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7" name="文本框 23"/>
              <p:cNvSpPr txBox="1"/>
              <p:nvPr userDrawn="1"/>
            </p:nvSpPr>
            <p:spPr>
              <a:xfrm>
                <a:off x="18401780" y="11469011"/>
                <a:ext cx="445452" cy="1332086"/>
              </a:xfrm>
              <a:custGeom>
                <a:avLst/>
                <a:gdLst/>
                <a:ahLst/>
                <a:cxnLst/>
                <a:rect l="l" t="t" r="r" b="b"/>
                <a:pathLst>
                  <a:path w="445452" h="1332086">
                    <a:moveTo>
                      <a:pt x="0" y="0"/>
                    </a:moveTo>
                    <a:lnTo>
                      <a:pt x="445452" y="0"/>
                    </a:lnTo>
                    <a:lnTo>
                      <a:pt x="445452" y="140894"/>
                    </a:lnTo>
                    <a:cubicBezTo>
                      <a:pt x="411296" y="266133"/>
                      <a:pt x="374768" y="394693"/>
                      <a:pt x="335868" y="526573"/>
                    </a:cubicBezTo>
                    <a:cubicBezTo>
                      <a:pt x="406078" y="617656"/>
                      <a:pt x="441182" y="734830"/>
                      <a:pt x="441182" y="878095"/>
                    </a:cubicBezTo>
                    <a:cubicBezTo>
                      <a:pt x="441182" y="953998"/>
                      <a:pt x="423630" y="1009501"/>
                      <a:pt x="388524" y="1044606"/>
                    </a:cubicBezTo>
                    <a:cubicBezTo>
                      <a:pt x="352472" y="1080660"/>
                      <a:pt x="290326" y="1098687"/>
                      <a:pt x="202090" y="1098687"/>
                    </a:cubicBezTo>
                    <a:cubicBezTo>
                      <a:pt x="195448" y="1034170"/>
                      <a:pt x="184538" y="968229"/>
                      <a:pt x="169356" y="900866"/>
                    </a:cubicBezTo>
                    <a:cubicBezTo>
                      <a:pt x="190230" y="905610"/>
                      <a:pt x="206834" y="907982"/>
                      <a:pt x="219168" y="907982"/>
                    </a:cubicBezTo>
                    <a:cubicBezTo>
                      <a:pt x="259016" y="907982"/>
                      <a:pt x="278940" y="877621"/>
                      <a:pt x="278940" y="816899"/>
                    </a:cubicBezTo>
                    <a:cubicBezTo>
                      <a:pt x="278940" y="718226"/>
                      <a:pt x="243362" y="623823"/>
                      <a:pt x="172204" y="533689"/>
                    </a:cubicBezTo>
                    <a:cubicBezTo>
                      <a:pt x="206360" y="401808"/>
                      <a:pt x="238618" y="277993"/>
                      <a:pt x="268980" y="162241"/>
                    </a:cubicBezTo>
                    <a:lnTo>
                      <a:pt x="163664" y="162241"/>
                    </a:lnTo>
                    <a:lnTo>
                      <a:pt x="163664" y="1332086"/>
                    </a:lnTo>
                    <a:lnTo>
                      <a:pt x="0" y="1332086"/>
                    </a:lnTo>
                    <a:lnTo>
                      <a:pt x="0"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8" name="文本框 24"/>
              <p:cNvSpPr txBox="1"/>
              <p:nvPr userDrawn="1"/>
            </p:nvSpPr>
            <p:spPr>
              <a:xfrm>
                <a:off x="13988513" y="11503647"/>
                <a:ext cx="1384742" cy="1219656"/>
              </a:xfrm>
              <a:custGeom>
                <a:avLst/>
                <a:gdLst/>
                <a:ahLst/>
                <a:cxnLst/>
                <a:rect l="l" t="t" r="r" b="b"/>
                <a:pathLst>
                  <a:path w="1384743" h="1219656">
                    <a:moveTo>
                      <a:pt x="76850" y="0"/>
                    </a:moveTo>
                    <a:lnTo>
                      <a:pt x="1312161" y="0"/>
                    </a:lnTo>
                    <a:lnTo>
                      <a:pt x="1312161" y="202090"/>
                    </a:lnTo>
                    <a:lnTo>
                      <a:pt x="805513" y="202090"/>
                    </a:lnTo>
                    <a:lnTo>
                      <a:pt x="805513" y="1017566"/>
                    </a:lnTo>
                    <a:lnTo>
                      <a:pt x="1384743" y="1017566"/>
                    </a:lnTo>
                    <a:lnTo>
                      <a:pt x="1384743" y="1219656"/>
                    </a:lnTo>
                    <a:lnTo>
                      <a:pt x="0" y="1219656"/>
                    </a:lnTo>
                    <a:lnTo>
                      <a:pt x="0" y="1017566"/>
                    </a:lnTo>
                    <a:lnTo>
                      <a:pt x="572113" y="1017566"/>
                    </a:lnTo>
                    <a:lnTo>
                      <a:pt x="572113" y="202090"/>
                    </a:lnTo>
                    <a:lnTo>
                      <a:pt x="76850" y="202090"/>
                    </a:lnTo>
                    <a:lnTo>
                      <a:pt x="76850"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199" name="文本框 25"/>
              <p:cNvSpPr txBox="1"/>
              <p:nvPr userDrawn="1"/>
            </p:nvSpPr>
            <p:spPr>
              <a:xfrm>
                <a:off x="12815843" y="11770724"/>
                <a:ext cx="947831" cy="162241"/>
              </a:xfrm>
              <a:custGeom>
                <a:avLst/>
                <a:gdLst/>
                <a:ahLst/>
                <a:cxnLst/>
                <a:rect l="l" t="t" r="r" b="b"/>
                <a:pathLst>
                  <a:path w="947831" h="162241">
                    <a:moveTo>
                      <a:pt x="0" y="0"/>
                    </a:moveTo>
                    <a:lnTo>
                      <a:pt x="947831" y="0"/>
                    </a:lnTo>
                    <a:lnTo>
                      <a:pt x="947831" y="162241"/>
                    </a:lnTo>
                    <a:lnTo>
                      <a:pt x="0" y="162241"/>
                    </a:lnTo>
                    <a:lnTo>
                      <a:pt x="0"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200" name="文本框 26"/>
              <p:cNvSpPr txBox="1"/>
              <p:nvPr userDrawn="1"/>
            </p:nvSpPr>
            <p:spPr>
              <a:xfrm>
                <a:off x="18925506" y="11853268"/>
                <a:ext cx="707314" cy="159395"/>
              </a:xfrm>
              <a:custGeom>
                <a:avLst/>
                <a:gdLst/>
                <a:ahLst/>
                <a:cxnLst/>
                <a:rect l="l" t="t" r="r" b="b"/>
                <a:pathLst>
                  <a:path w="707314" h="159395">
                    <a:moveTo>
                      <a:pt x="0" y="0"/>
                    </a:moveTo>
                    <a:lnTo>
                      <a:pt x="707314" y="0"/>
                    </a:lnTo>
                    <a:lnTo>
                      <a:pt x="707314" y="159395"/>
                    </a:lnTo>
                    <a:lnTo>
                      <a:pt x="0" y="159395"/>
                    </a:lnTo>
                    <a:lnTo>
                      <a:pt x="0"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201" name="文本框 27"/>
              <p:cNvSpPr txBox="1"/>
              <p:nvPr userDrawn="1"/>
            </p:nvSpPr>
            <p:spPr>
              <a:xfrm>
                <a:off x="16906030" y="11925849"/>
                <a:ext cx="1379050" cy="865287"/>
              </a:xfrm>
              <a:custGeom>
                <a:avLst/>
                <a:gdLst/>
                <a:ahLst/>
                <a:cxnLst/>
                <a:rect l="l" t="t" r="r" b="b"/>
                <a:pathLst>
                  <a:path w="1379050" h="865287">
                    <a:moveTo>
                      <a:pt x="291750" y="0"/>
                    </a:moveTo>
                    <a:lnTo>
                      <a:pt x="1092994" y="0"/>
                    </a:lnTo>
                    <a:lnTo>
                      <a:pt x="1092994" y="172204"/>
                    </a:lnTo>
                    <a:lnTo>
                      <a:pt x="848208" y="334445"/>
                    </a:lnTo>
                    <a:lnTo>
                      <a:pt x="1379050" y="334445"/>
                    </a:lnTo>
                    <a:lnTo>
                      <a:pt x="1379050" y="510918"/>
                    </a:lnTo>
                    <a:lnTo>
                      <a:pt x="826860" y="510918"/>
                    </a:lnTo>
                    <a:lnTo>
                      <a:pt x="826860" y="656081"/>
                    </a:lnTo>
                    <a:cubicBezTo>
                      <a:pt x="826860" y="721547"/>
                      <a:pt x="808596" y="772544"/>
                      <a:pt x="772068" y="809072"/>
                    </a:cubicBezTo>
                    <a:cubicBezTo>
                      <a:pt x="735540" y="845600"/>
                      <a:pt x="679682" y="864101"/>
                      <a:pt x="604490" y="864576"/>
                    </a:cubicBezTo>
                    <a:cubicBezTo>
                      <a:pt x="529300" y="865050"/>
                      <a:pt x="452094" y="865287"/>
                      <a:pt x="372870" y="865287"/>
                    </a:cubicBezTo>
                    <a:cubicBezTo>
                      <a:pt x="359586" y="799822"/>
                      <a:pt x="343458" y="737202"/>
                      <a:pt x="324482" y="677429"/>
                    </a:cubicBezTo>
                    <a:cubicBezTo>
                      <a:pt x="396590" y="681224"/>
                      <a:pt x="462530" y="683122"/>
                      <a:pt x="522302" y="683122"/>
                    </a:cubicBezTo>
                    <a:cubicBezTo>
                      <a:pt x="588718" y="683122"/>
                      <a:pt x="621924" y="654184"/>
                      <a:pt x="621924" y="596308"/>
                    </a:cubicBezTo>
                    <a:lnTo>
                      <a:pt x="621924" y="510918"/>
                    </a:lnTo>
                    <a:lnTo>
                      <a:pt x="0" y="510918"/>
                    </a:lnTo>
                    <a:lnTo>
                      <a:pt x="0" y="334445"/>
                    </a:lnTo>
                    <a:lnTo>
                      <a:pt x="621924" y="334445"/>
                    </a:lnTo>
                    <a:lnTo>
                      <a:pt x="621924" y="297443"/>
                    </a:lnTo>
                    <a:lnTo>
                      <a:pt x="812630" y="173627"/>
                    </a:lnTo>
                    <a:lnTo>
                      <a:pt x="291750" y="173627"/>
                    </a:lnTo>
                    <a:lnTo>
                      <a:pt x="291750"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202" name="文本框 28"/>
              <p:cNvSpPr txBox="1"/>
              <p:nvPr userDrawn="1"/>
            </p:nvSpPr>
            <p:spPr>
              <a:xfrm>
                <a:off x="12662140" y="12021202"/>
                <a:ext cx="1270890" cy="778473"/>
              </a:xfrm>
              <a:custGeom>
                <a:avLst/>
                <a:gdLst/>
                <a:ahLst/>
                <a:cxnLst/>
                <a:rect l="l" t="t" r="r" b="b"/>
                <a:pathLst>
                  <a:path w="1270890" h="778473">
                    <a:moveTo>
                      <a:pt x="0" y="0"/>
                    </a:moveTo>
                    <a:lnTo>
                      <a:pt x="1001911" y="0"/>
                    </a:lnTo>
                    <a:lnTo>
                      <a:pt x="1001911" y="237669"/>
                    </a:lnTo>
                    <a:cubicBezTo>
                      <a:pt x="1001911" y="452093"/>
                      <a:pt x="1027528" y="559305"/>
                      <a:pt x="1078762" y="559305"/>
                    </a:cubicBezTo>
                    <a:cubicBezTo>
                      <a:pt x="1115764" y="559305"/>
                      <a:pt x="1138535" y="481980"/>
                      <a:pt x="1147074" y="327329"/>
                    </a:cubicBezTo>
                    <a:cubicBezTo>
                      <a:pt x="1190718" y="359587"/>
                      <a:pt x="1231990" y="383781"/>
                      <a:pt x="1270890" y="399910"/>
                    </a:cubicBezTo>
                    <a:cubicBezTo>
                      <a:pt x="1259979" y="531791"/>
                      <a:pt x="1240054" y="627855"/>
                      <a:pt x="1211117" y="688102"/>
                    </a:cubicBezTo>
                    <a:cubicBezTo>
                      <a:pt x="1182179" y="748349"/>
                      <a:pt x="1139958" y="778473"/>
                      <a:pt x="1084455" y="778473"/>
                    </a:cubicBezTo>
                    <a:cubicBezTo>
                      <a:pt x="991949" y="778473"/>
                      <a:pt x="923281" y="736845"/>
                      <a:pt x="878451" y="653590"/>
                    </a:cubicBezTo>
                    <a:cubicBezTo>
                      <a:pt x="833621" y="570335"/>
                      <a:pt x="811206" y="437861"/>
                      <a:pt x="811206" y="256170"/>
                    </a:cubicBezTo>
                    <a:lnTo>
                      <a:pt x="811206" y="167934"/>
                    </a:lnTo>
                    <a:lnTo>
                      <a:pt x="0" y="167934"/>
                    </a:lnTo>
                    <a:lnTo>
                      <a:pt x="0"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203" name="文本框 29"/>
              <p:cNvSpPr txBox="1"/>
              <p:nvPr userDrawn="1"/>
            </p:nvSpPr>
            <p:spPr>
              <a:xfrm>
                <a:off x="15918352" y="12031163"/>
                <a:ext cx="925059" cy="730086"/>
              </a:xfrm>
              <a:custGeom>
                <a:avLst/>
                <a:gdLst/>
                <a:ahLst/>
                <a:cxnLst/>
                <a:rect l="l" t="t" r="r" b="b"/>
                <a:pathLst>
                  <a:path w="925059" h="730086">
                    <a:moveTo>
                      <a:pt x="71157" y="0"/>
                    </a:moveTo>
                    <a:lnTo>
                      <a:pt x="890903" y="0"/>
                    </a:lnTo>
                    <a:lnTo>
                      <a:pt x="890903" y="165088"/>
                    </a:lnTo>
                    <a:lnTo>
                      <a:pt x="570690" y="165088"/>
                    </a:lnTo>
                    <a:lnTo>
                      <a:pt x="570690" y="283211"/>
                    </a:lnTo>
                    <a:lnTo>
                      <a:pt x="852477" y="283211"/>
                    </a:lnTo>
                    <a:lnTo>
                      <a:pt x="852477" y="442606"/>
                    </a:lnTo>
                    <a:lnTo>
                      <a:pt x="570690" y="442606"/>
                    </a:lnTo>
                    <a:lnTo>
                      <a:pt x="570690" y="564998"/>
                    </a:lnTo>
                    <a:lnTo>
                      <a:pt x="925059" y="564998"/>
                    </a:lnTo>
                    <a:lnTo>
                      <a:pt x="925059" y="730086"/>
                    </a:lnTo>
                    <a:lnTo>
                      <a:pt x="0" y="730086"/>
                    </a:lnTo>
                    <a:lnTo>
                      <a:pt x="0" y="564998"/>
                    </a:lnTo>
                    <a:lnTo>
                      <a:pt x="375717" y="564998"/>
                    </a:lnTo>
                    <a:lnTo>
                      <a:pt x="375717" y="442606"/>
                    </a:lnTo>
                    <a:lnTo>
                      <a:pt x="96775" y="442606"/>
                    </a:lnTo>
                    <a:lnTo>
                      <a:pt x="96775" y="283211"/>
                    </a:lnTo>
                    <a:lnTo>
                      <a:pt x="375717" y="283211"/>
                    </a:lnTo>
                    <a:lnTo>
                      <a:pt x="375717" y="165088"/>
                    </a:lnTo>
                    <a:lnTo>
                      <a:pt x="71157" y="165088"/>
                    </a:lnTo>
                    <a:lnTo>
                      <a:pt x="71157"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204" name="文本框 30"/>
              <p:cNvSpPr txBox="1"/>
              <p:nvPr userDrawn="1"/>
            </p:nvSpPr>
            <p:spPr>
              <a:xfrm>
                <a:off x="18727686" y="12122247"/>
                <a:ext cx="1043182" cy="693083"/>
              </a:xfrm>
              <a:custGeom>
                <a:avLst/>
                <a:gdLst/>
                <a:ahLst/>
                <a:cxnLst/>
                <a:rect l="l" t="t" r="r" b="b"/>
                <a:pathLst>
                  <a:path w="1043182" h="693083">
                    <a:moveTo>
                      <a:pt x="132354" y="0"/>
                    </a:moveTo>
                    <a:lnTo>
                      <a:pt x="987678" y="0"/>
                    </a:lnTo>
                    <a:lnTo>
                      <a:pt x="987678" y="165087"/>
                    </a:lnTo>
                    <a:lnTo>
                      <a:pt x="764242" y="165087"/>
                    </a:lnTo>
                    <a:lnTo>
                      <a:pt x="764242" y="431220"/>
                    </a:lnTo>
                    <a:cubicBezTo>
                      <a:pt x="764242" y="472966"/>
                      <a:pt x="777524" y="493840"/>
                      <a:pt x="804090" y="493840"/>
                    </a:cubicBezTo>
                    <a:lnTo>
                      <a:pt x="833978" y="493840"/>
                    </a:lnTo>
                    <a:cubicBezTo>
                      <a:pt x="855798" y="493840"/>
                      <a:pt x="869556" y="478185"/>
                      <a:pt x="875250" y="446875"/>
                    </a:cubicBezTo>
                    <a:cubicBezTo>
                      <a:pt x="879994" y="426002"/>
                      <a:pt x="885210" y="370498"/>
                      <a:pt x="890904" y="280364"/>
                    </a:cubicBezTo>
                    <a:cubicBezTo>
                      <a:pt x="942138" y="298391"/>
                      <a:pt x="992898" y="314994"/>
                      <a:pt x="1043182" y="330175"/>
                    </a:cubicBezTo>
                    <a:cubicBezTo>
                      <a:pt x="1030848" y="423155"/>
                      <a:pt x="1019462" y="489096"/>
                      <a:pt x="1009026" y="527996"/>
                    </a:cubicBezTo>
                    <a:cubicBezTo>
                      <a:pt x="985306" y="621925"/>
                      <a:pt x="926958" y="668889"/>
                      <a:pt x="833978" y="668889"/>
                    </a:cubicBezTo>
                    <a:lnTo>
                      <a:pt x="759972" y="668889"/>
                    </a:lnTo>
                    <a:cubicBezTo>
                      <a:pt x="647066" y="668889"/>
                      <a:pt x="590614" y="608642"/>
                      <a:pt x="590614" y="488147"/>
                    </a:cubicBezTo>
                    <a:lnTo>
                      <a:pt x="590614" y="165087"/>
                    </a:lnTo>
                    <a:lnTo>
                      <a:pt x="493840" y="165087"/>
                    </a:lnTo>
                    <a:cubicBezTo>
                      <a:pt x="480556" y="340612"/>
                      <a:pt x="432642" y="468697"/>
                      <a:pt x="350100" y="549343"/>
                    </a:cubicBezTo>
                    <a:cubicBezTo>
                      <a:pt x="296018" y="603424"/>
                      <a:pt x="219168" y="651337"/>
                      <a:pt x="119546" y="693083"/>
                    </a:cubicBezTo>
                    <a:cubicBezTo>
                      <a:pt x="78748" y="632361"/>
                      <a:pt x="38900" y="579704"/>
                      <a:pt x="0" y="535111"/>
                    </a:cubicBezTo>
                    <a:cubicBezTo>
                      <a:pt x="102468" y="490519"/>
                      <a:pt x="176472" y="445926"/>
                      <a:pt x="222014" y="401334"/>
                    </a:cubicBezTo>
                    <a:cubicBezTo>
                      <a:pt x="274198" y="350099"/>
                      <a:pt x="306456" y="271351"/>
                      <a:pt x="318790" y="165087"/>
                    </a:cubicBezTo>
                    <a:lnTo>
                      <a:pt x="132354" y="165087"/>
                    </a:lnTo>
                    <a:lnTo>
                      <a:pt x="132354" y="0"/>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11500" b="1" dirty="0">
                  <a:solidFill>
                    <a:srgbClr val="C0504D"/>
                  </a:solidFill>
                  <a:latin typeface="微软雅黑" panose="020B0503020204020204" pitchFamily="34" charset="-122"/>
                  <a:ea typeface="微软雅黑" panose="020B0503020204020204" pitchFamily="34" charset="-122"/>
                </a:endParaRPr>
              </a:p>
            </p:txBody>
          </p:sp>
          <p:sp>
            <p:nvSpPr>
              <p:cNvPr id="205" name="文本框 31"/>
              <p:cNvSpPr txBox="1"/>
              <p:nvPr userDrawn="1"/>
            </p:nvSpPr>
            <p:spPr>
              <a:xfrm>
                <a:off x="6263067" y="13397782"/>
                <a:ext cx="235088" cy="542748"/>
              </a:xfrm>
              <a:custGeom>
                <a:avLst/>
                <a:gdLst/>
                <a:ahLst/>
                <a:cxnLst/>
                <a:rect l="l" t="t" r="r" b="b"/>
                <a:pathLst>
                  <a:path w="235088" h="542748">
                    <a:moveTo>
                      <a:pt x="173325" y="0"/>
                    </a:moveTo>
                    <a:cubicBezTo>
                      <a:pt x="182332" y="0"/>
                      <a:pt x="191082" y="836"/>
                      <a:pt x="199574" y="2509"/>
                    </a:cubicBezTo>
                    <a:cubicBezTo>
                      <a:pt x="208066" y="4182"/>
                      <a:pt x="214629" y="5983"/>
                      <a:pt x="219261" y="7913"/>
                    </a:cubicBezTo>
                    <a:cubicBezTo>
                      <a:pt x="223893" y="9843"/>
                      <a:pt x="226982" y="11581"/>
                      <a:pt x="228526" y="13125"/>
                    </a:cubicBezTo>
                    <a:cubicBezTo>
                      <a:pt x="230070" y="14669"/>
                      <a:pt x="231357" y="16663"/>
                      <a:pt x="232386" y="19108"/>
                    </a:cubicBezTo>
                    <a:cubicBezTo>
                      <a:pt x="233415" y="21553"/>
                      <a:pt x="234123" y="24512"/>
                      <a:pt x="234509" y="27987"/>
                    </a:cubicBezTo>
                    <a:cubicBezTo>
                      <a:pt x="234895" y="31461"/>
                      <a:pt x="235088" y="35643"/>
                      <a:pt x="235088" y="40532"/>
                    </a:cubicBezTo>
                    <a:cubicBezTo>
                      <a:pt x="235088" y="45422"/>
                      <a:pt x="234831" y="49346"/>
                      <a:pt x="234316" y="52306"/>
                    </a:cubicBezTo>
                    <a:cubicBezTo>
                      <a:pt x="233801" y="55265"/>
                      <a:pt x="233222" y="57646"/>
                      <a:pt x="232579" y="59447"/>
                    </a:cubicBezTo>
                    <a:cubicBezTo>
                      <a:pt x="231936" y="61249"/>
                      <a:pt x="231099" y="62471"/>
                      <a:pt x="230070" y="63115"/>
                    </a:cubicBezTo>
                    <a:cubicBezTo>
                      <a:pt x="229041" y="63758"/>
                      <a:pt x="227754" y="64080"/>
                      <a:pt x="226209" y="64080"/>
                    </a:cubicBezTo>
                    <a:cubicBezTo>
                      <a:pt x="224408" y="64080"/>
                      <a:pt x="222156" y="63501"/>
                      <a:pt x="219454" y="62343"/>
                    </a:cubicBezTo>
                    <a:cubicBezTo>
                      <a:pt x="216752" y="61184"/>
                      <a:pt x="213470" y="59898"/>
                      <a:pt x="209610" y="58482"/>
                    </a:cubicBezTo>
                    <a:cubicBezTo>
                      <a:pt x="205750" y="57067"/>
                      <a:pt x="201183" y="55780"/>
                      <a:pt x="195907" y="54622"/>
                    </a:cubicBezTo>
                    <a:cubicBezTo>
                      <a:pt x="190631" y="53464"/>
                      <a:pt x="184519" y="52885"/>
                      <a:pt x="177571" y="52885"/>
                    </a:cubicBezTo>
                    <a:cubicBezTo>
                      <a:pt x="168049" y="52885"/>
                      <a:pt x="159943" y="54429"/>
                      <a:pt x="153251" y="57517"/>
                    </a:cubicBezTo>
                    <a:cubicBezTo>
                      <a:pt x="146560" y="60605"/>
                      <a:pt x="141156" y="65431"/>
                      <a:pt x="137038" y="71993"/>
                    </a:cubicBezTo>
                    <a:cubicBezTo>
                      <a:pt x="132921" y="78556"/>
                      <a:pt x="129961" y="87048"/>
                      <a:pt x="128160" y="97471"/>
                    </a:cubicBezTo>
                    <a:cubicBezTo>
                      <a:pt x="126359" y="107893"/>
                      <a:pt x="125458" y="120568"/>
                      <a:pt x="125458" y="135494"/>
                    </a:cubicBezTo>
                    <a:lnTo>
                      <a:pt x="125458" y="173324"/>
                    </a:lnTo>
                    <a:lnTo>
                      <a:pt x="203048" y="173324"/>
                    </a:lnTo>
                    <a:cubicBezTo>
                      <a:pt x="205107" y="173324"/>
                      <a:pt x="206844" y="173775"/>
                      <a:pt x="208259" y="174675"/>
                    </a:cubicBezTo>
                    <a:cubicBezTo>
                      <a:pt x="209675" y="175576"/>
                      <a:pt x="210962" y="177120"/>
                      <a:pt x="212120" y="179308"/>
                    </a:cubicBezTo>
                    <a:cubicBezTo>
                      <a:pt x="213278" y="181495"/>
                      <a:pt x="214179" y="184261"/>
                      <a:pt x="214822" y="187607"/>
                    </a:cubicBezTo>
                    <a:cubicBezTo>
                      <a:pt x="215465" y="190953"/>
                      <a:pt x="215787" y="195070"/>
                      <a:pt x="215787" y="199960"/>
                    </a:cubicBezTo>
                    <a:cubicBezTo>
                      <a:pt x="215787" y="209224"/>
                      <a:pt x="214629" y="215915"/>
                      <a:pt x="212313" y="220033"/>
                    </a:cubicBezTo>
                    <a:cubicBezTo>
                      <a:pt x="209997" y="224151"/>
                      <a:pt x="206908" y="226209"/>
                      <a:pt x="203048" y="226209"/>
                    </a:cubicBezTo>
                    <a:lnTo>
                      <a:pt x="125458" y="226209"/>
                    </a:lnTo>
                    <a:lnTo>
                      <a:pt x="125458" y="530781"/>
                    </a:lnTo>
                    <a:cubicBezTo>
                      <a:pt x="125458" y="532840"/>
                      <a:pt x="124943" y="534577"/>
                      <a:pt x="123914" y="535993"/>
                    </a:cubicBezTo>
                    <a:cubicBezTo>
                      <a:pt x="122884" y="537408"/>
                      <a:pt x="121147" y="538631"/>
                      <a:pt x="118702" y="539660"/>
                    </a:cubicBezTo>
                    <a:cubicBezTo>
                      <a:pt x="116257" y="540689"/>
                      <a:pt x="112976" y="541461"/>
                      <a:pt x="108859" y="541976"/>
                    </a:cubicBezTo>
                    <a:cubicBezTo>
                      <a:pt x="104741" y="542491"/>
                      <a:pt x="99594" y="542748"/>
                      <a:pt x="93418" y="542748"/>
                    </a:cubicBezTo>
                    <a:cubicBezTo>
                      <a:pt x="87242" y="542748"/>
                      <a:pt x="82094" y="542491"/>
                      <a:pt x="77977" y="541976"/>
                    </a:cubicBezTo>
                    <a:cubicBezTo>
                      <a:pt x="73859" y="541461"/>
                      <a:pt x="70578" y="540689"/>
                      <a:pt x="68133" y="539660"/>
                    </a:cubicBezTo>
                    <a:cubicBezTo>
                      <a:pt x="65688" y="538631"/>
                      <a:pt x="63951" y="537408"/>
                      <a:pt x="62922" y="535993"/>
                    </a:cubicBezTo>
                    <a:cubicBezTo>
                      <a:pt x="61893" y="534577"/>
                      <a:pt x="61378" y="532840"/>
                      <a:pt x="61378" y="530781"/>
                    </a:cubicBezTo>
                    <a:lnTo>
                      <a:pt x="61378" y="226209"/>
                    </a:lnTo>
                    <a:lnTo>
                      <a:pt x="12353" y="226209"/>
                    </a:lnTo>
                    <a:cubicBezTo>
                      <a:pt x="8236" y="226209"/>
                      <a:pt x="5147" y="224151"/>
                      <a:pt x="3089" y="220033"/>
                    </a:cubicBezTo>
                    <a:cubicBezTo>
                      <a:pt x="1030" y="215915"/>
                      <a:pt x="0" y="209224"/>
                      <a:pt x="0" y="199960"/>
                    </a:cubicBezTo>
                    <a:cubicBezTo>
                      <a:pt x="0" y="195070"/>
                      <a:pt x="258" y="190953"/>
                      <a:pt x="772" y="187607"/>
                    </a:cubicBezTo>
                    <a:cubicBezTo>
                      <a:pt x="1287" y="184261"/>
                      <a:pt x="2059" y="181495"/>
                      <a:pt x="3089" y="179308"/>
                    </a:cubicBezTo>
                    <a:cubicBezTo>
                      <a:pt x="4118" y="177120"/>
                      <a:pt x="5404" y="175576"/>
                      <a:pt x="6949" y="174675"/>
                    </a:cubicBezTo>
                    <a:cubicBezTo>
                      <a:pt x="8493" y="173775"/>
                      <a:pt x="10294" y="173324"/>
                      <a:pt x="12353" y="173324"/>
                    </a:cubicBezTo>
                    <a:lnTo>
                      <a:pt x="61378" y="173324"/>
                    </a:lnTo>
                    <a:lnTo>
                      <a:pt x="61378" y="137424"/>
                    </a:lnTo>
                    <a:cubicBezTo>
                      <a:pt x="61378" y="113233"/>
                      <a:pt x="63630" y="92452"/>
                      <a:pt x="68133" y="75081"/>
                    </a:cubicBezTo>
                    <a:cubicBezTo>
                      <a:pt x="72637" y="57710"/>
                      <a:pt x="79521" y="43492"/>
                      <a:pt x="88786" y="32426"/>
                    </a:cubicBezTo>
                    <a:cubicBezTo>
                      <a:pt x="98050" y="21360"/>
                      <a:pt x="109695" y="13189"/>
                      <a:pt x="123721" y="7913"/>
                    </a:cubicBezTo>
                    <a:cubicBezTo>
                      <a:pt x="137746" y="2638"/>
                      <a:pt x="154281" y="0"/>
                      <a:pt x="173325"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06" name="文本框 32"/>
              <p:cNvSpPr txBox="1"/>
              <p:nvPr userDrawn="1"/>
            </p:nvSpPr>
            <p:spPr>
              <a:xfrm>
                <a:off x="4202821" y="13400484"/>
                <a:ext cx="63694" cy="540046"/>
              </a:xfrm>
              <a:custGeom>
                <a:avLst/>
                <a:gdLst/>
                <a:ahLst/>
                <a:cxnLst/>
                <a:rect l="l" t="t" r="r" b="b"/>
                <a:pathLst>
                  <a:path w="63694" h="540046">
                    <a:moveTo>
                      <a:pt x="31654" y="0"/>
                    </a:moveTo>
                    <a:cubicBezTo>
                      <a:pt x="38088" y="0"/>
                      <a:pt x="43363" y="257"/>
                      <a:pt x="47481" y="772"/>
                    </a:cubicBezTo>
                    <a:cubicBezTo>
                      <a:pt x="51598" y="1287"/>
                      <a:pt x="54815" y="2059"/>
                      <a:pt x="57131" y="3088"/>
                    </a:cubicBezTo>
                    <a:cubicBezTo>
                      <a:pt x="59447" y="4118"/>
                      <a:pt x="61120" y="5404"/>
                      <a:pt x="62150" y="6948"/>
                    </a:cubicBezTo>
                    <a:cubicBezTo>
                      <a:pt x="63179" y="8493"/>
                      <a:pt x="63694" y="10294"/>
                      <a:pt x="63694" y="12353"/>
                    </a:cubicBezTo>
                    <a:lnTo>
                      <a:pt x="63694" y="528079"/>
                    </a:lnTo>
                    <a:cubicBezTo>
                      <a:pt x="63694" y="530138"/>
                      <a:pt x="63179" y="531875"/>
                      <a:pt x="62150" y="533291"/>
                    </a:cubicBezTo>
                    <a:cubicBezTo>
                      <a:pt x="61120" y="534706"/>
                      <a:pt x="59447" y="535929"/>
                      <a:pt x="57131" y="536958"/>
                    </a:cubicBezTo>
                    <a:cubicBezTo>
                      <a:pt x="54815" y="537987"/>
                      <a:pt x="51598" y="538759"/>
                      <a:pt x="47481" y="539274"/>
                    </a:cubicBezTo>
                    <a:cubicBezTo>
                      <a:pt x="43363" y="539789"/>
                      <a:pt x="38088" y="540046"/>
                      <a:pt x="31654" y="540046"/>
                    </a:cubicBezTo>
                    <a:cubicBezTo>
                      <a:pt x="25478" y="540046"/>
                      <a:pt x="20331" y="539789"/>
                      <a:pt x="16213" y="539274"/>
                    </a:cubicBezTo>
                    <a:cubicBezTo>
                      <a:pt x="12095" y="538759"/>
                      <a:pt x="8814" y="537987"/>
                      <a:pt x="6369" y="536958"/>
                    </a:cubicBezTo>
                    <a:cubicBezTo>
                      <a:pt x="3925" y="535929"/>
                      <a:pt x="2252" y="534706"/>
                      <a:pt x="1351" y="533291"/>
                    </a:cubicBezTo>
                    <a:cubicBezTo>
                      <a:pt x="450" y="531875"/>
                      <a:pt x="0" y="530138"/>
                      <a:pt x="0" y="528079"/>
                    </a:cubicBezTo>
                    <a:lnTo>
                      <a:pt x="0" y="12353"/>
                    </a:lnTo>
                    <a:cubicBezTo>
                      <a:pt x="0" y="10294"/>
                      <a:pt x="450" y="8493"/>
                      <a:pt x="1351" y="6948"/>
                    </a:cubicBezTo>
                    <a:cubicBezTo>
                      <a:pt x="2252" y="5404"/>
                      <a:pt x="3925" y="4118"/>
                      <a:pt x="6369" y="3088"/>
                    </a:cubicBezTo>
                    <a:cubicBezTo>
                      <a:pt x="8814" y="2059"/>
                      <a:pt x="12095" y="1287"/>
                      <a:pt x="16213" y="772"/>
                    </a:cubicBezTo>
                    <a:cubicBezTo>
                      <a:pt x="20331"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07" name="文本框 33"/>
              <p:cNvSpPr txBox="1"/>
              <p:nvPr userDrawn="1"/>
            </p:nvSpPr>
            <p:spPr>
              <a:xfrm>
                <a:off x="4383796" y="13400484"/>
                <a:ext cx="63694" cy="540046"/>
              </a:xfrm>
              <a:custGeom>
                <a:avLst/>
                <a:gdLst/>
                <a:ahLst/>
                <a:cxnLst/>
                <a:rect l="l" t="t" r="r" b="b"/>
                <a:pathLst>
                  <a:path w="63694" h="540046">
                    <a:moveTo>
                      <a:pt x="31654" y="0"/>
                    </a:moveTo>
                    <a:cubicBezTo>
                      <a:pt x="38088" y="0"/>
                      <a:pt x="43363" y="257"/>
                      <a:pt x="47481" y="772"/>
                    </a:cubicBezTo>
                    <a:cubicBezTo>
                      <a:pt x="51598" y="1287"/>
                      <a:pt x="54815" y="2059"/>
                      <a:pt x="57131" y="3088"/>
                    </a:cubicBezTo>
                    <a:cubicBezTo>
                      <a:pt x="59447" y="4118"/>
                      <a:pt x="61120" y="5404"/>
                      <a:pt x="62150" y="6948"/>
                    </a:cubicBezTo>
                    <a:cubicBezTo>
                      <a:pt x="63179" y="8493"/>
                      <a:pt x="63694" y="10294"/>
                      <a:pt x="63694" y="12353"/>
                    </a:cubicBezTo>
                    <a:lnTo>
                      <a:pt x="63694" y="528079"/>
                    </a:lnTo>
                    <a:cubicBezTo>
                      <a:pt x="63694" y="530138"/>
                      <a:pt x="63179" y="531875"/>
                      <a:pt x="62150" y="533291"/>
                    </a:cubicBezTo>
                    <a:cubicBezTo>
                      <a:pt x="61120" y="534706"/>
                      <a:pt x="59447" y="535929"/>
                      <a:pt x="57131" y="536958"/>
                    </a:cubicBezTo>
                    <a:cubicBezTo>
                      <a:pt x="54815" y="537987"/>
                      <a:pt x="51598" y="538759"/>
                      <a:pt x="47481" y="539274"/>
                    </a:cubicBezTo>
                    <a:cubicBezTo>
                      <a:pt x="43363" y="539789"/>
                      <a:pt x="38088" y="540046"/>
                      <a:pt x="31654" y="540046"/>
                    </a:cubicBezTo>
                    <a:cubicBezTo>
                      <a:pt x="25478" y="540046"/>
                      <a:pt x="20330" y="539789"/>
                      <a:pt x="16213" y="539274"/>
                    </a:cubicBezTo>
                    <a:cubicBezTo>
                      <a:pt x="12095" y="538759"/>
                      <a:pt x="8814" y="537987"/>
                      <a:pt x="6369" y="536958"/>
                    </a:cubicBezTo>
                    <a:cubicBezTo>
                      <a:pt x="3924" y="535929"/>
                      <a:pt x="2252" y="534706"/>
                      <a:pt x="1351" y="533291"/>
                    </a:cubicBezTo>
                    <a:cubicBezTo>
                      <a:pt x="450" y="531875"/>
                      <a:pt x="0" y="530138"/>
                      <a:pt x="0" y="528079"/>
                    </a:cubicBezTo>
                    <a:lnTo>
                      <a:pt x="0" y="12353"/>
                    </a:lnTo>
                    <a:cubicBezTo>
                      <a:pt x="0" y="10294"/>
                      <a:pt x="450" y="8493"/>
                      <a:pt x="1351" y="6948"/>
                    </a:cubicBezTo>
                    <a:cubicBezTo>
                      <a:pt x="2252" y="5404"/>
                      <a:pt x="3924" y="4118"/>
                      <a:pt x="6369" y="3088"/>
                    </a:cubicBezTo>
                    <a:cubicBezTo>
                      <a:pt x="8814" y="2059"/>
                      <a:pt x="12095" y="1287"/>
                      <a:pt x="16213" y="772"/>
                    </a:cubicBezTo>
                    <a:cubicBezTo>
                      <a:pt x="20330"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08" name="文本框 34"/>
              <p:cNvSpPr txBox="1"/>
              <p:nvPr userDrawn="1"/>
            </p:nvSpPr>
            <p:spPr>
              <a:xfrm>
                <a:off x="7107946" y="13400484"/>
                <a:ext cx="63694" cy="540046"/>
              </a:xfrm>
              <a:custGeom>
                <a:avLst/>
                <a:gdLst/>
                <a:ahLst/>
                <a:cxnLst/>
                <a:rect l="l" t="t" r="r" b="b"/>
                <a:pathLst>
                  <a:path w="63694" h="540046">
                    <a:moveTo>
                      <a:pt x="31654" y="0"/>
                    </a:moveTo>
                    <a:cubicBezTo>
                      <a:pt x="38087" y="0"/>
                      <a:pt x="43363" y="257"/>
                      <a:pt x="47481" y="772"/>
                    </a:cubicBezTo>
                    <a:cubicBezTo>
                      <a:pt x="51598" y="1287"/>
                      <a:pt x="54815" y="2059"/>
                      <a:pt x="57131" y="3088"/>
                    </a:cubicBezTo>
                    <a:cubicBezTo>
                      <a:pt x="59448" y="4118"/>
                      <a:pt x="61120" y="5404"/>
                      <a:pt x="62150" y="6948"/>
                    </a:cubicBezTo>
                    <a:cubicBezTo>
                      <a:pt x="63179" y="8493"/>
                      <a:pt x="63694" y="10294"/>
                      <a:pt x="63694" y="12353"/>
                    </a:cubicBezTo>
                    <a:lnTo>
                      <a:pt x="63694" y="528079"/>
                    </a:lnTo>
                    <a:cubicBezTo>
                      <a:pt x="63694" y="530138"/>
                      <a:pt x="63179" y="531875"/>
                      <a:pt x="62150" y="533291"/>
                    </a:cubicBezTo>
                    <a:cubicBezTo>
                      <a:pt x="61120" y="534706"/>
                      <a:pt x="59448" y="535929"/>
                      <a:pt x="57131" y="536958"/>
                    </a:cubicBezTo>
                    <a:cubicBezTo>
                      <a:pt x="54815" y="537987"/>
                      <a:pt x="51598" y="538759"/>
                      <a:pt x="47481" y="539274"/>
                    </a:cubicBezTo>
                    <a:cubicBezTo>
                      <a:pt x="43363" y="539789"/>
                      <a:pt x="38087" y="540046"/>
                      <a:pt x="31654" y="540046"/>
                    </a:cubicBezTo>
                    <a:cubicBezTo>
                      <a:pt x="25477" y="540046"/>
                      <a:pt x="20330" y="539789"/>
                      <a:pt x="16213" y="539274"/>
                    </a:cubicBezTo>
                    <a:cubicBezTo>
                      <a:pt x="12095" y="538759"/>
                      <a:pt x="8814" y="537987"/>
                      <a:pt x="6369" y="536958"/>
                    </a:cubicBezTo>
                    <a:cubicBezTo>
                      <a:pt x="3924" y="535929"/>
                      <a:pt x="2252" y="534706"/>
                      <a:pt x="1351" y="533291"/>
                    </a:cubicBezTo>
                    <a:cubicBezTo>
                      <a:pt x="450" y="531875"/>
                      <a:pt x="0" y="530138"/>
                      <a:pt x="0" y="528079"/>
                    </a:cubicBezTo>
                    <a:lnTo>
                      <a:pt x="0" y="12353"/>
                    </a:lnTo>
                    <a:cubicBezTo>
                      <a:pt x="0" y="10294"/>
                      <a:pt x="450" y="8493"/>
                      <a:pt x="1351" y="6948"/>
                    </a:cubicBezTo>
                    <a:cubicBezTo>
                      <a:pt x="2252" y="5404"/>
                      <a:pt x="3924" y="4118"/>
                      <a:pt x="6369" y="3088"/>
                    </a:cubicBezTo>
                    <a:cubicBezTo>
                      <a:pt x="8814" y="2059"/>
                      <a:pt x="12095" y="1287"/>
                      <a:pt x="16213" y="772"/>
                    </a:cubicBezTo>
                    <a:cubicBezTo>
                      <a:pt x="20330" y="257"/>
                      <a:pt x="25477"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09" name="文本框 35"/>
              <p:cNvSpPr txBox="1"/>
              <p:nvPr userDrawn="1"/>
            </p:nvSpPr>
            <p:spPr>
              <a:xfrm>
                <a:off x="9441570" y="13400484"/>
                <a:ext cx="63694" cy="540046"/>
              </a:xfrm>
              <a:custGeom>
                <a:avLst/>
                <a:gdLst/>
                <a:ahLst/>
                <a:cxnLst/>
                <a:rect l="l" t="t" r="r" b="b"/>
                <a:pathLst>
                  <a:path w="63694" h="540046">
                    <a:moveTo>
                      <a:pt x="31654" y="0"/>
                    </a:moveTo>
                    <a:cubicBezTo>
                      <a:pt x="38088" y="0"/>
                      <a:pt x="43364" y="257"/>
                      <a:pt x="47482" y="772"/>
                    </a:cubicBezTo>
                    <a:cubicBezTo>
                      <a:pt x="51598" y="1287"/>
                      <a:pt x="54816" y="2059"/>
                      <a:pt x="57132" y="3088"/>
                    </a:cubicBezTo>
                    <a:cubicBezTo>
                      <a:pt x="59448" y="4118"/>
                      <a:pt x="61120" y="5404"/>
                      <a:pt x="62150" y="6948"/>
                    </a:cubicBezTo>
                    <a:cubicBezTo>
                      <a:pt x="63180" y="8493"/>
                      <a:pt x="63694" y="10294"/>
                      <a:pt x="63694" y="12353"/>
                    </a:cubicBezTo>
                    <a:lnTo>
                      <a:pt x="63694" y="528079"/>
                    </a:lnTo>
                    <a:cubicBezTo>
                      <a:pt x="63694" y="530138"/>
                      <a:pt x="63180" y="531875"/>
                      <a:pt x="62150" y="533291"/>
                    </a:cubicBezTo>
                    <a:cubicBezTo>
                      <a:pt x="61120" y="534706"/>
                      <a:pt x="59448" y="535929"/>
                      <a:pt x="57132" y="536958"/>
                    </a:cubicBezTo>
                    <a:cubicBezTo>
                      <a:pt x="54816" y="537987"/>
                      <a:pt x="51598" y="538759"/>
                      <a:pt x="47482" y="539274"/>
                    </a:cubicBezTo>
                    <a:cubicBezTo>
                      <a:pt x="43364" y="539789"/>
                      <a:pt x="38088" y="540046"/>
                      <a:pt x="31654" y="540046"/>
                    </a:cubicBezTo>
                    <a:cubicBezTo>
                      <a:pt x="25478" y="540046"/>
                      <a:pt x="20331" y="539789"/>
                      <a:pt x="16213" y="539274"/>
                    </a:cubicBezTo>
                    <a:cubicBezTo>
                      <a:pt x="12096" y="538759"/>
                      <a:pt x="8814" y="537987"/>
                      <a:pt x="6370" y="536958"/>
                    </a:cubicBezTo>
                    <a:cubicBezTo>
                      <a:pt x="3925" y="535929"/>
                      <a:pt x="2252" y="534706"/>
                      <a:pt x="1352" y="533291"/>
                    </a:cubicBezTo>
                    <a:cubicBezTo>
                      <a:pt x="451" y="531875"/>
                      <a:pt x="0" y="530138"/>
                      <a:pt x="0" y="528079"/>
                    </a:cubicBezTo>
                    <a:lnTo>
                      <a:pt x="0" y="12353"/>
                    </a:lnTo>
                    <a:cubicBezTo>
                      <a:pt x="0" y="10294"/>
                      <a:pt x="451" y="8493"/>
                      <a:pt x="1352" y="6948"/>
                    </a:cubicBezTo>
                    <a:cubicBezTo>
                      <a:pt x="2252" y="5404"/>
                      <a:pt x="3925" y="4118"/>
                      <a:pt x="6370" y="3088"/>
                    </a:cubicBezTo>
                    <a:cubicBezTo>
                      <a:pt x="8814" y="2059"/>
                      <a:pt x="12096" y="1287"/>
                      <a:pt x="16213" y="772"/>
                    </a:cubicBezTo>
                    <a:cubicBezTo>
                      <a:pt x="20331"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0" name="文本框 36"/>
              <p:cNvSpPr txBox="1"/>
              <p:nvPr userDrawn="1"/>
            </p:nvSpPr>
            <p:spPr>
              <a:xfrm>
                <a:off x="14127870" y="13400484"/>
                <a:ext cx="299168" cy="540046"/>
              </a:xfrm>
              <a:custGeom>
                <a:avLst/>
                <a:gdLst/>
                <a:ahLst/>
                <a:cxnLst/>
                <a:rect l="l" t="t" r="r" b="b"/>
                <a:pathLst>
                  <a:path w="299168" h="540046">
                    <a:moveTo>
                      <a:pt x="31654" y="0"/>
                    </a:moveTo>
                    <a:cubicBezTo>
                      <a:pt x="38087" y="0"/>
                      <a:pt x="43363" y="257"/>
                      <a:pt x="47481" y="772"/>
                    </a:cubicBezTo>
                    <a:cubicBezTo>
                      <a:pt x="51598" y="1287"/>
                      <a:pt x="54816" y="2059"/>
                      <a:pt x="57132" y="3088"/>
                    </a:cubicBezTo>
                    <a:cubicBezTo>
                      <a:pt x="59448" y="4118"/>
                      <a:pt x="61120" y="5404"/>
                      <a:pt x="62150" y="6948"/>
                    </a:cubicBezTo>
                    <a:cubicBezTo>
                      <a:pt x="63179" y="8493"/>
                      <a:pt x="63694" y="10294"/>
                      <a:pt x="63694" y="12353"/>
                    </a:cubicBezTo>
                    <a:lnTo>
                      <a:pt x="63694" y="220419"/>
                    </a:lnTo>
                    <a:cubicBezTo>
                      <a:pt x="81965" y="201118"/>
                      <a:pt x="100366" y="186771"/>
                      <a:pt x="118895" y="177378"/>
                    </a:cubicBezTo>
                    <a:cubicBezTo>
                      <a:pt x="137424" y="167984"/>
                      <a:pt x="156081" y="163288"/>
                      <a:pt x="174869" y="163288"/>
                    </a:cubicBezTo>
                    <a:cubicBezTo>
                      <a:pt x="198030" y="163288"/>
                      <a:pt x="217524" y="167212"/>
                      <a:pt x="233351" y="175061"/>
                    </a:cubicBezTo>
                    <a:cubicBezTo>
                      <a:pt x="249178" y="182911"/>
                      <a:pt x="261981" y="193398"/>
                      <a:pt x="271760" y="206522"/>
                    </a:cubicBezTo>
                    <a:cubicBezTo>
                      <a:pt x="281539" y="219647"/>
                      <a:pt x="288552" y="235024"/>
                      <a:pt x="292799" y="252652"/>
                    </a:cubicBezTo>
                    <a:cubicBezTo>
                      <a:pt x="297045" y="270280"/>
                      <a:pt x="299168" y="291576"/>
                      <a:pt x="299168" y="316539"/>
                    </a:cubicBezTo>
                    <a:lnTo>
                      <a:pt x="299168" y="528079"/>
                    </a:lnTo>
                    <a:cubicBezTo>
                      <a:pt x="299168" y="530138"/>
                      <a:pt x="298653" y="531875"/>
                      <a:pt x="297624" y="533291"/>
                    </a:cubicBezTo>
                    <a:cubicBezTo>
                      <a:pt x="296594" y="534706"/>
                      <a:pt x="294922" y="535929"/>
                      <a:pt x="292606" y="536958"/>
                    </a:cubicBezTo>
                    <a:cubicBezTo>
                      <a:pt x="290290" y="537987"/>
                      <a:pt x="287072" y="538759"/>
                      <a:pt x="282955" y="539274"/>
                    </a:cubicBezTo>
                    <a:cubicBezTo>
                      <a:pt x="278837" y="539789"/>
                      <a:pt x="273691" y="540046"/>
                      <a:pt x="267514" y="540046"/>
                    </a:cubicBezTo>
                    <a:cubicBezTo>
                      <a:pt x="261080" y="540046"/>
                      <a:pt x="255804" y="539789"/>
                      <a:pt x="251687" y="539274"/>
                    </a:cubicBezTo>
                    <a:cubicBezTo>
                      <a:pt x="247569" y="538759"/>
                      <a:pt x="244353" y="537987"/>
                      <a:pt x="242037" y="536958"/>
                    </a:cubicBezTo>
                    <a:cubicBezTo>
                      <a:pt x="239721" y="535929"/>
                      <a:pt x="238047" y="534706"/>
                      <a:pt x="237018" y="533291"/>
                    </a:cubicBezTo>
                    <a:cubicBezTo>
                      <a:pt x="235988" y="531875"/>
                      <a:pt x="235474" y="530138"/>
                      <a:pt x="235474" y="528079"/>
                    </a:cubicBezTo>
                    <a:lnTo>
                      <a:pt x="235474" y="324645"/>
                    </a:lnTo>
                    <a:cubicBezTo>
                      <a:pt x="235474" y="304830"/>
                      <a:pt x="233930" y="288874"/>
                      <a:pt x="230842" y="276778"/>
                    </a:cubicBezTo>
                    <a:cubicBezTo>
                      <a:pt x="227754" y="264683"/>
                      <a:pt x="223249" y="254261"/>
                      <a:pt x="217331" y="245511"/>
                    </a:cubicBezTo>
                    <a:cubicBezTo>
                      <a:pt x="211412" y="236761"/>
                      <a:pt x="203755" y="230070"/>
                      <a:pt x="194363" y="225437"/>
                    </a:cubicBezTo>
                    <a:cubicBezTo>
                      <a:pt x="184969" y="220805"/>
                      <a:pt x="174097" y="218489"/>
                      <a:pt x="161744" y="218489"/>
                    </a:cubicBezTo>
                    <a:cubicBezTo>
                      <a:pt x="145788" y="218489"/>
                      <a:pt x="129832" y="224151"/>
                      <a:pt x="113877" y="235474"/>
                    </a:cubicBezTo>
                    <a:cubicBezTo>
                      <a:pt x="97921" y="246797"/>
                      <a:pt x="81193" y="263396"/>
                      <a:pt x="63694" y="285271"/>
                    </a:cubicBezTo>
                    <a:lnTo>
                      <a:pt x="63694" y="528079"/>
                    </a:lnTo>
                    <a:cubicBezTo>
                      <a:pt x="63694" y="530138"/>
                      <a:pt x="63179" y="531875"/>
                      <a:pt x="62150" y="533291"/>
                    </a:cubicBezTo>
                    <a:cubicBezTo>
                      <a:pt x="61120" y="534706"/>
                      <a:pt x="59448" y="535929"/>
                      <a:pt x="57132" y="536958"/>
                    </a:cubicBezTo>
                    <a:cubicBezTo>
                      <a:pt x="54816" y="537987"/>
                      <a:pt x="51598" y="538759"/>
                      <a:pt x="47481" y="539274"/>
                    </a:cubicBezTo>
                    <a:cubicBezTo>
                      <a:pt x="43363" y="539789"/>
                      <a:pt x="38087" y="540046"/>
                      <a:pt x="31654" y="540046"/>
                    </a:cubicBezTo>
                    <a:cubicBezTo>
                      <a:pt x="25478" y="540046"/>
                      <a:pt x="20330" y="539789"/>
                      <a:pt x="16213" y="539274"/>
                    </a:cubicBezTo>
                    <a:cubicBezTo>
                      <a:pt x="12095" y="538759"/>
                      <a:pt x="8814" y="537987"/>
                      <a:pt x="6370" y="536958"/>
                    </a:cubicBezTo>
                    <a:cubicBezTo>
                      <a:pt x="3924" y="535929"/>
                      <a:pt x="2251" y="534706"/>
                      <a:pt x="1351" y="533291"/>
                    </a:cubicBezTo>
                    <a:cubicBezTo>
                      <a:pt x="450" y="531875"/>
                      <a:pt x="0" y="530138"/>
                      <a:pt x="0" y="528079"/>
                    </a:cubicBezTo>
                    <a:lnTo>
                      <a:pt x="0" y="12353"/>
                    </a:lnTo>
                    <a:cubicBezTo>
                      <a:pt x="0" y="10294"/>
                      <a:pt x="450" y="8493"/>
                      <a:pt x="1351" y="6948"/>
                    </a:cubicBezTo>
                    <a:cubicBezTo>
                      <a:pt x="2251" y="5404"/>
                      <a:pt x="3924" y="4118"/>
                      <a:pt x="6370" y="3088"/>
                    </a:cubicBezTo>
                    <a:cubicBezTo>
                      <a:pt x="8814" y="2059"/>
                      <a:pt x="12095" y="1287"/>
                      <a:pt x="16213" y="772"/>
                    </a:cubicBezTo>
                    <a:cubicBezTo>
                      <a:pt x="20330"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1" name="文本框 37"/>
              <p:cNvSpPr txBox="1"/>
              <p:nvPr userDrawn="1"/>
            </p:nvSpPr>
            <p:spPr>
              <a:xfrm>
                <a:off x="8548026" y="13425962"/>
                <a:ext cx="78748" cy="76432"/>
              </a:xfrm>
              <a:custGeom>
                <a:avLst/>
                <a:gdLst/>
                <a:ahLst/>
                <a:cxnLst/>
                <a:rect l="l" t="t" r="r" b="b"/>
                <a:pathLst>
                  <a:path w="78748" h="76432">
                    <a:moveTo>
                      <a:pt x="39759" y="0"/>
                    </a:moveTo>
                    <a:cubicBezTo>
                      <a:pt x="54686" y="0"/>
                      <a:pt x="64915" y="2637"/>
                      <a:pt x="70448" y="7913"/>
                    </a:cubicBezTo>
                    <a:cubicBezTo>
                      <a:pt x="75982" y="13189"/>
                      <a:pt x="78748" y="23161"/>
                      <a:pt x="78748" y="37830"/>
                    </a:cubicBezTo>
                    <a:cubicBezTo>
                      <a:pt x="78748" y="52756"/>
                      <a:pt x="75918" y="62921"/>
                      <a:pt x="70256" y="68326"/>
                    </a:cubicBezTo>
                    <a:cubicBezTo>
                      <a:pt x="64593" y="73730"/>
                      <a:pt x="54170" y="76432"/>
                      <a:pt x="38987" y="76432"/>
                    </a:cubicBezTo>
                    <a:cubicBezTo>
                      <a:pt x="24060" y="76432"/>
                      <a:pt x="13831" y="73794"/>
                      <a:pt x="8298" y="68519"/>
                    </a:cubicBezTo>
                    <a:cubicBezTo>
                      <a:pt x="2766" y="63243"/>
                      <a:pt x="0" y="53271"/>
                      <a:pt x="0" y="38602"/>
                    </a:cubicBezTo>
                    <a:cubicBezTo>
                      <a:pt x="0" y="23676"/>
                      <a:pt x="2830" y="13510"/>
                      <a:pt x="8492" y="8106"/>
                    </a:cubicBezTo>
                    <a:cubicBezTo>
                      <a:pt x="14154" y="2702"/>
                      <a:pt x="24576" y="0"/>
                      <a:pt x="3975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2" name="文本框 38"/>
              <p:cNvSpPr txBox="1"/>
              <p:nvPr userDrawn="1"/>
            </p:nvSpPr>
            <p:spPr>
              <a:xfrm>
                <a:off x="10967376" y="13425962"/>
                <a:ext cx="78748" cy="76432"/>
              </a:xfrm>
              <a:custGeom>
                <a:avLst/>
                <a:gdLst/>
                <a:ahLst/>
                <a:cxnLst/>
                <a:rect l="l" t="t" r="r" b="b"/>
                <a:pathLst>
                  <a:path w="78748" h="76432">
                    <a:moveTo>
                      <a:pt x="39759" y="0"/>
                    </a:moveTo>
                    <a:cubicBezTo>
                      <a:pt x="54686" y="0"/>
                      <a:pt x="64915" y="2637"/>
                      <a:pt x="70448" y="7913"/>
                    </a:cubicBezTo>
                    <a:cubicBezTo>
                      <a:pt x="75982" y="13189"/>
                      <a:pt x="78748" y="23161"/>
                      <a:pt x="78748" y="37830"/>
                    </a:cubicBezTo>
                    <a:cubicBezTo>
                      <a:pt x="78748" y="52756"/>
                      <a:pt x="75918" y="62921"/>
                      <a:pt x="70256" y="68326"/>
                    </a:cubicBezTo>
                    <a:cubicBezTo>
                      <a:pt x="64594" y="73730"/>
                      <a:pt x="54171" y="76432"/>
                      <a:pt x="38987" y="76432"/>
                    </a:cubicBezTo>
                    <a:cubicBezTo>
                      <a:pt x="24062" y="76432"/>
                      <a:pt x="13832" y="73794"/>
                      <a:pt x="8298" y="68519"/>
                    </a:cubicBezTo>
                    <a:cubicBezTo>
                      <a:pt x="2766" y="63243"/>
                      <a:pt x="0" y="53271"/>
                      <a:pt x="0" y="38602"/>
                    </a:cubicBezTo>
                    <a:cubicBezTo>
                      <a:pt x="0" y="23676"/>
                      <a:pt x="2830" y="13510"/>
                      <a:pt x="8492" y="8106"/>
                    </a:cubicBezTo>
                    <a:cubicBezTo>
                      <a:pt x="14154" y="2702"/>
                      <a:pt x="24576" y="0"/>
                      <a:pt x="3975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3" name="文本框 39"/>
              <p:cNvSpPr txBox="1"/>
              <p:nvPr userDrawn="1"/>
            </p:nvSpPr>
            <p:spPr>
              <a:xfrm>
                <a:off x="12624726" y="13425962"/>
                <a:ext cx="78749" cy="76432"/>
              </a:xfrm>
              <a:custGeom>
                <a:avLst/>
                <a:gdLst/>
                <a:ahLst/>
                <a:cxnLst/>
                <a:rect l="l" t="t" r="r" b="b"/>
                <a:pathLst>
                  <a:path w="78749" h="76432">
                    <a:moveTo>
                      <a:pt x="39760" y="0"/>
                    </a:moveTo>
                    <a:cubicBezTo>
                      <a:pt x="54687" y="0"/>
                      <a:pt x="64916" y="2637"/>
                      <a:pt x="70449" y="7913"/>
                    </a:cubicBezTo>
                    <a:cubicBezTo>
                      <a:pt x="75982" y="13189"/>
                      <a:pt x="78749" y="23161"/>
                      <a:pt x="78749" y="37830"/>
                    </a:cubicBezTo>
                    <a:cubicBezTo>
                      <a:pt x="78749" y="52756"/>
                      <a:pt x="75918" y="62921"/>
                      <a:pt x="70256" y="68326"/>
                    </a:cubicBezTo>
                    <a:cubicBezTo>
                      <a:pt x="64594" y="73730"/>
                      <a:pt x="54172" y="76432"/>
                      <a:pt x="38988" y="76432"/>
                    </a:cubicBezTo>
                    <a:cubicBezTo>
                      <a:pt x="24062" y="76432"/>
                      <a:pt x="13832" y="73794"/>
                      <a:pt x="8299" y="68519"/>
                    </a:cubicBezTo>
                    <a:cubicBezTo>
                      <a:pt x="2767" y="63243"/>
                      <a:pt x="0" y="53271"/>
                      <a:pt x="0" y="38602"/>
                    </a:cubicBezTo>
                    <a:cubicBezTo>
                      <a:pt x="0" y="23676"/>
                      <a:pt x="2830" y="13510"/>
                      <a:pt x="8492" y="8106"/>
                    </a:cubicBezTo>
                    <a:cubicBezTo>
                      <a:pt x="14154" y="2702"/>
                      <a:pt x="24577" y="0"/>
                      <a:pt x="39760"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4" name="文本框 40"/>
              <p:cNvSpPr txBox="1"/>
              <p:nvPr userDrawn="1"/>
            </p:nvSpPr>
            <p:spPr>
              <a:xfrm>
                <a:off x="14937496" y="13425962"/>
                <a:ext cx="78363" cy="76432"/>
              </a:xfrm>
              <a:custGeom>
                <a:avLst/>
                <a:gdLst/>
                <a:ahLst/>
                <a:cxnLst/>
                <a:rect l="l" t="t" r="r" b="b"/>
                <a:pathLst>
                  <a:path w="78363" h="76432">
                    <a:moveTo>
                      <a:pt x="39375" y="0"/>
                    </a:moveTo>
                    <a:cubicBezTo>
                      <a:pt x="54557" y="0"/>
                      <a:pt x="64852" y="2637"/>
                      <a:pt x="70256" y="7913"/>
                    </a:cubicBezTo>
                    <a:cubicBezTo>
                      <a:pt x="75661" y="13189"/>
                      <a:pt x="78363" y="23161"/>
                      <a:pt x="78363" y="37830"/>
                    </a:cubicBezTo>
                    <a:cubicBezTo>
                      <a:pt x="78363" y="52756"/>
                      <a:pt x="75532" y="62921"/>
                      <a:pt x="69870" y="68326"/>
                    </a:cubicBezTo>
                    <a:cubicBezTo>
                      <a:pt x="64208" y="73730"/>
                      <a:pt x="53785" y="76432"/>
                      <a:pt x="38603" y="76432"/>
                    </a:cubicBezTo>
                    <a:cubicBezTo>
                      <a:pt x="23676" y="76432"/>
                      <a:pt x="13511" y="73794"/>
                      <a:pt x="8107" y="68519"/>
                    </a:cubicBezTo>
                    <a:cubicBezTo>
                      <a:pt x="2702" y="63243"/>
                      <a:pt x="0" y="53271"/>
                      <a:pt x="0" y="38602"/>
                    </a:cubicBezTo>
                    <a:cubicBezTo>
                      <a:pt x="0" y="23676"/>
                      <a:pt x="2766" y="13510"/>
                      <a:pt x="8300" y="8106"/>
                    </a:cubicBezTo>
                    <a:cubicBezTo>
                      <a:pt x="13832" y="2702"/>
                      <a:pt x="24191" y="0"/>
                      <a:pt x="39375"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5" name="文本框 41"/>
              <p:cNvSpPr txBox="1"/>
              <p:nvPr userDrawn="1"/>
            </p:nvSpPr>
            <p:spPr>
              <a:xfrm>
                <a:off x="15120276" y="13425962"/>
                <a:ext cx="78749" cy="76432"/>
              </a:xfrm>
              <a:custGeom>
                <a:avLst/>
                <a:gdLst/>
                <a:ahLst/>
                <a:cxnLst/>
                <a:rect l="l" t="t" r="r" b="b"/>
                <a:pathLst>
                  <a:path w="78749" h="76432">
                    <a:moveTo>
                      <a:pt x="39760" y="0"/>
                    </a:moveTo>
                    <a:cubicBezTo>
                      <a:pt x="54686" y="0"/>
                      <a:pt x="64916" y="2637"/>
                      <a:pt x="70449" y="7913"/>
                    </a:cubicBezTo>
                    <a:cubicBezTo>
                      <a:pt x="75982" y="13189"/>
                      <a:pt x="78749" y="23161"/>
                      <a:pt x="78749" y="37830"/>
                    </a:cubicBezTo>
                    <a:cubicBezTo>
                      <a:pt x="78749" y="52756"/>
                      <a:pt x="75917" y="62921"/>
                      <a:pt x="70256" y="68326"/>
                    </a:cubicBezTo>
                    <a:cubicBezTo>
                      <a:pt x="64595" y="73730"/>
                      <a:pt x="54172" y="76432"/>
                      <a:pt x="38988" y="76432"/>
                    </a:cubicBezTo>
                    <a:cubicBezTo>
                      <a:pt x="24062" y="76432"/>
                      <a:pt x="13833" y="73794"/>
                      <a:pt x="8299" y="68519"/>
                    </a:cubicBezTo>
                    <a:cubicBezTo>
                      <a:pt x="2766" y="63243"/>
                      <a:pt x="0" y="53271"/>
                      <a:pt x="0" y="38602"/>
                    </a:cubicBezTo>
                    <a:cubicBezTo>
                      <a:pt x="0" y="23676"/>
                      <a:pt x="2831" y="13510"/>
                      <a:pt x="8492" y="8106"/>
                    </a:cubicBezTo>
                    <a:cubicBezTo>
                      <a:pt x="14154" y="2702"/>
                      <a:pt x="24576" y="0"/>
                      <a:pt x="39760"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6" name="文本框 42"/>
              <p:cNvSpPr txBox="1"/>
              <p:nvPr userDrawn="1"/>
            </p:nvSpPr>
            <p:spPr>
              <a:xfrm>
                <a:off x="17558676" y="13425962"/>
                <a:ext cx="78748" cy="76432"/>
              </a:xfrm>
              <a:custGeom>
                <a:avLst/>
                <a:gdLst/>
                <a:ahLst/>
                <a:cxnLst/>
                <a:rect l="l" t="t" r="r" b="b"/>
                <a:pathLst>
                  <a:path w="78748" h="76432">
                    <a:moveTo>
                      <a:pt x="39760" y="0"/>
                    </a:moveTo>
                    <a:cubicBezTo>
                      <a:pt x="54684" y="0"/>
                      <a:pt x="64916" y="2637"/>
                      <a:pt x="70448" y="7913"/>
                    </a:cubicBezTo>
                    <a:cubicBezTo>
                      <a:pt x="75980" y="13189"/>
                      <a:pt x="78748" y="23161"/>
                      <a:pt x="78748" y="37830"/>
                    </a:cubicBezTo>
                    <a:cubicBezTo>
                      <a:pt x="78748" y="52756"/>
                      <a:pt x="75916" y="62921"/>
                      <a:pt x="70256" y="68326"/>
                    </a:cubicBezTo>
                    <a:cubicBezTo>
                      <a:pt x="64592" y="73730"/>
                      <a:pt x="54170" y="76432"/>
                      <a:pt x="38988" y="76432"/>
                    </a:cubicBezTo>
                    <a:cubicBezTo>
                      <a:pt x="24060" y="76432"/>
                      <a:pt x="13832" y="73794"/>
                      <a:pt x="8298" y="68519"/>
                    </a:cubicBezTo>
                    <a:cubicBezTo>
                      <a:pt x="2764" y="63243"/>
                      <a:pt x="0" y="53271"/>
                      <a:pt x="0" y="38602"/>
                    </a:cubicBezTo>
                    <a:cubicBezTo>
                      <a:pt x="0" y="23676"/>
                      <a:pt x="2828" y="13510"/>
                      <a:pt x="8492" y="8106"/>
                    </a:cubicBezTo>
                    <a:cubicBezTo>
                      <a:pt x="14152" y="2702"/>
                      <a:pt x="24576" y="0"/>
                      <a:pt x="39760"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7" name="文本框 43"/>
              <p:cNvSpPr txBox="1"/>
              <p:nvPr userDrawn="1"/>
            </p:nvSpPr>
            <p:spPr>
              <a:xfrm>
                <a:off x="19044576" y="13425962"/>
                <a:ext cx="78748" cy="76432"/>
              </a:xfrm>
              <a:custGeom>
                <a:avLst/>
                <a:gdLst/>
                <a:ahLst/>
                <a:cxnLst/>
                <a:rect l="l" t="t" r="r" b="b"/>
                <a:pathLst>
                  <a:path w="78748" h="76432">
                    <a:moveTo>
                      <a:pt x="39760" y="0"/>
                    </a:moveTo>
                    <a:cubicBezTo>
                      <a:pt x="54684" y="0"/>
                      <a:pt x="64916" y="2637"/>
                      <a:pt x="70448" y="7913"/>
                    </a:cubicBezTo>
                    <a:cubicBezTo>
                      <a:pt x="75980" y="13189"/>
                      <a:pt x="78748" y="23161"/>
                      <a:pt x="78748" y="37830"/>
                    </a:cubicBezTo>
                    <a:cubicBezTo>
                      <a:pt x="78748" y="52756"/>
                      <a:pt x="75916" y="62921"/>
                      <a:pt x="70256" y="68326"/>
                    </a:cubicBezTo>
                    <a:cubicBezTo>
                      <a:pt x="64594" y="73730"/>
                      <a:pt x="54172" y="76432"/>
                      <a:pt x="38988" y="76432"/>
                    </a:cubicBezTo>
                    <a:cubicBezTo>
                      <a:pt x="24060" y="76432"/>
                      <a:pt x="13832" y="73794"/>
                      <a:pt x="8300" y="68519"/>
                    </a:cubicBezTo>
                    <a:cubicBezTo>
                      <a:pt x="2764" y="63243"/>
                      <a:pt x="0" y="53271"/>
                      <a:pt x="0" y="38602"/>
                    </a:cubicBezTo>
                    <a:cubicBezTo>
                      <a:pt x="0" y="23676"/>
                      <a:pt x="2830" y="13510"/>
                      <a:pt x="8492" y="8106"/>
                    </a:cubicBezTo>
                    <a:cubicBezTo>
                      <a:pt x="14152" y="2702"/>
                      <a:pt x="24576" y="0"/>
                      <a:pt x="39760"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8" name="文本框 44"/>
              <p:cNvSpPr txBox="1"/>
              <p:nvPr userDrawn="1"/>
            </p:nvSpPr>
            <p:spPr>
              <a:xfrm>
                <a:off x="3343005" y="13432524"/>
                <a:ext cx="362475" cy="511866"/>
              </a:xfrm>
              <a:custGeom>
                <a:avLst/>
                <a:gdLst/>
                <a:ahLst/>
                <a:cxnLst/>
                <a:rect l="l" t="t" r="r" b="b"/>
                <a:pathLst>
                  <a:path w="362475" h="511866">
                    <a:moveTo>
                      <a:pt x="219647" y="0"/>
                    </a:moveTo>
                    <a:cubicBezTo>
                      <a:pt x="234058" y="0"/>
                      <a:pt x="248084" y="1351"/>
                      <a:pt x="261723" y="4053"/>
                    </a:cubicBezTo>
                    <a:cubicBezTo>
                      <a:pt x="275363" y="6755"/>
                      <a:pt x="287973" y="10165"/>
                      <a:pt x="299553" y="14283"/>
                    </a:cubicBezTo>
                    <a:cubicBezTo>
                      <a:pt x="311134" y="18400"/>
                      <a:pt x="321428" y="23161"/>
                      <a:pt x="330435" y="28566"/>
                    </a:cubicBezTo>
                    <a:cubicBezTo>
                      <a:pt x="339442" y="33970"/>
                      <a:pt x="345683" y="38409"/>
                      <a:pt x="349157" y="41883"/>
                    </a:cubicBezTo>
                    <a:cubicBezTo>
                      <a:pt x="352632" y="45358"/>
                      <a:pt x="354883" y="47995"/>
                      <a:pt x="355913" y="49797"/>
                    </a:cubicBezTo>
                    <a:cubicBezTo>
                      <a:pt x="356942" y="51598"/>
                      <a:pt x="357779" y="53721"/>
                      <a:pt x="358422" y="56166"/>
                    </a:cubicBezTo>
                    <a:cubicBezTo>
                      <a:pt x="359065" y="58611"/>
                      <a:pt x="359580" y="61506"/>
                      <a:pt x="359966" y="64852"/>
                    </a:cubicBezTo>
                    <a:cubicBezTo>
                      <a:pt x="360352" y="68197"/>
                      <a:pt x="360545" y="72186"/>
                      <a:pt x="360545" y="76818"/>
                    </a:cubicBezTo>
                    <a:cubicBezTo>
                      <a:pt x="360545" y="81966"/>
                      <a:pt x="360287" y="86340"/>
                      <a:pt x="359770" y="89943"/>
                    </a:cubicBezTo>
                    <a:cubicBezTo>
                      <a:pt x="359253" y="93546"/>
                      <a:pt x="358477" y="96570"/>
                      <a:pt x="357442" y="99015"/>
                    </a:cubicBezTo>
                    <a:cubicBezTo>
                      <a:pt x="356406" y="101460"/>
                      <a:pt x="355177" y="103261"/>
                      <a:pt x="353754" y="104419"/>
                    </a:cubicBezTo>
                    <a:cubicBezTo>
                      <a:pt x="352330" y="105577"/>
                      <a:pt x="350583" y="106156"/>
                      <a:pt x="348512" y="106156"/>
                    </a:cubicBezTo>
                    <a:cubicBezTo>
                      <a:pt x="344893" y="106156"/>
                      <a:pt x="339849" y="103647"/>
                      <a:pt x="333379" y="98629"/>
                    </a:cubicBezTo>
                    <a:cubicBezTo>
                      <a:pt x="326909" y="93610"/>
                      <a:pt x="318564" y="88077"/>
                      <a:pt x="308344" y="82030"/>
                    </a:cubicBezTo>
                    <a:cubicBezTo>
                      <a:pt x="298125" y="75982"/>
                      <a:pt x="285707" y="70449"/>
                      <a:pt x="271090" y="65431"/>
                    </a:cubicBezTo>
                    <a:cubicBezTo>
                      <a:pt x="256474" y="60413"/>
                      <a:pt x="238946" y="57903"/>
                      <a:pt x="218507" y="57903"/>
                    </a:cubicBezTo>
                    <a:cubicBezTo>
                      <a:pt x="196254" y="57903"/>
                      <a:pt x="176008" y="62343"/>
                      <a:pt x="157768" y="71221"/>
                    </a:cubicBezTo>
                    <a:cubicBezTo>
                      <a:pt x="139529" y="80100"/>
                      <a:pt x="123941" y="93160"/>
                      <a:pt x="111005" y="110402"/>
                    </a:cubicBezTo>
                    <a:cubicBezTo>
                      <a:pt x="98070" y="127645"/>
                      <a:pt x="88044" y="148683"/>
                      <a:pt x="80929" y="173517"/>
                    </a:cubicBezTo>
                    <a:cubicBezTo>
                      <a:pt x="73813" y="198351"/>
                      <a:pt x="70256" y="226724"/>
                      <a:pt x="70256" y="258635"/>
                    </a:cubicBezTo>
                    <a:cubicBezTo>
                      <a:pt x="70256" y="290289"/>
                      <a:pt x="73684" y="318276"/>
                      <a:pt x="80540" y="342595"/>
                    </a:cubicBezTo>
                    <a:cubicBezTo>
                      <a:pt x="87396" y="366915"/>
                      <a:pt x="97227" y="387245"/>
                      <a:pt x="110034" y="403587"/>
                    </a:cubicBezTo>
                    <a:cubicBezTo>
                      <a:pt x="122841" y="419929"/>
                      <a:pt x="138559" y="432281"/>
                      <a:pt x="157186" y="440645"/>
                    </a:cubicBezTo>
                    <a:cubicBezTo>
                      <a:pt x="175814" y="449009"/>
                      <a:pt x="196899" y="453191"/>
                      <a:pt x="220443" y="453191"/>
                    </a:cubicBezTo>
                    <a:cubicBezTo>
                      <a:pt x="240363" y="453191"/>
                      <a:pt x="257761" y="450746"/>
                      <a:pt x="272637" y="445856"/>
                    </a:cubicBezTo>
                    <a:cubicBezTo>
                      <a:pt x="287513" y="440967"/>
                      <a:pt x="300190" y="435498"/>
                      <a:pt x="310667" y="429450"/>
                    </a:cubicBezTo>
                    <a:cubicBezTo>
                      <a:pt x="321144" y="423403"/>
                      <a:pt x="329746" y="417934"/>
                      <a:pt x="336473" y="413044"/>
                    </a:cubicBezTo>
                    <a:cubicBezTo>
                      <a:pt x="343200" y="408155"/>
                      <a:pt x="348504" y="405710"/>
                      <a:pt x="352384" y="405710"/>
                    </a:cubicBezTo>
                    <a:cubicBezTo>
                      <a:pt x="354198" y="405710"/>
                      <a:pt x="355751" y="406096"/>
                      <a:pt x="357044" y="406868"/>
                    </a:cubicBezTo>
                    <a:cubicBezTo>
                      <a:pt x="358336" y="407640"/>
                      <a:pt x="359371" y="409120"/>
                      <a:pt x="360147" y="411307"/>
                    </a:cubicBezTo>
                    <a:cubicBezTo>
                      <a:pt x="360923" y="413495"/>
                      <a:pt x="361505" y="416519"/>
                      <a:pt x="361893" y="420379"/>
                    </a:cubicBezTo>
                    <a:cubicBezTo>
                      <a:pt x="362281" y="424239"/>
                      <a:pt x="362475" y="429129"/>
                      <a:pt x="362475" y="435048"/>
                    </a:cubicBezTo>
                    <a:cubicBezTo>
                      <a:pt x="362475" y="439165"/>
                      <a:pt x="362346" y="442768"/>
                      <a:pt x="362089" y="445856"/>
                    </a:cubicBezTo>
                    <a:cubicBezTo>
                      <a:pt x="361832" y="448945"/>
                      <a:pt x="361381" y="451647"/>
                      <a:pt x="360738" y="453963"/>
                    </a:cubicBezTo>
                    <a:cubicBezTo>
                      <a:pt x="360095" y="456279"/>
                      <a:pt x="359258" y="458338"/>
                      <a:pt x="358229" y="460139"/>
                    </a:cubicBezTo>
                    <a:cubicBezTo>
                      <a:pt x="357200" y="461941"/>
                      <a:pt x="355398" y="464128"/>
                      <a:pt x="352825" y="466702"/>
                    </a:cubicBezTo>
                    <a:cubicBezTo>
                      <a:pt x="350251" y="469275"/>
                      <a:pt x="344847" y="473200"/>
                      <a:pt x="336612" y="478475"/>
                    </a:cubicBezTo>
                    <a:cubicBezTo>
                      <a:pt x="328377" y="483751"/>
                      <a:pt x="318147" y="488898"/>
                      <a:pt x="305923" y="493916"/>
                    </a:cubicBezTo>
                    <a:cubicBezTo>
                      <a:pt x="293699" y="498935"/>
                      <a:pt x="279673" y="503181"/>
                      <a:pt x="263846" y="506655"/>
                    </a:cubicBezTo>
                    <a:cubicBezTo>
                      <a:pt x="248019" y="510129"/>
                      <a:pt x="230713" y="511866"/>
                      <a:pt x="211926" y="511866"/>
                    </a:cubicBezTo>
                    <a:cubicBezTo>
                      <a:pt x="179500" y="511866"/>
                      <a:pt x="150227" y="506462"/>
                      <a:pt x="124106" y="495653"/>
                    </a:cubicBezTo>
                    <a:cubicBezTo>
                      <a:pt x="97985" y="484845"/>
                      <a:pt x="75725" y="468889"/>
                      <a:pt x="57324" y="447787"/>
                    </a:cubicBezTo>
                    <a:cubicBezTo>
                      <a:pt x="38924" y="426684"/>
                      <a:pt x="24769" y="400627"/>
                      <a:pt x="14862" y="369617"/>
                    </a:cubicBezTo>
                    <a:cubicBezTo>
                      <a:pt x="4954" y="338606"/>
                      <a:pt x="0" y="302899"/>
                      <a:pt x="0" y="262496"/>
                    </a:cubicBezTo>
                    <a:cubicBezTo>
                      <a:pt x="0" y="221062"/>
                      <a:pt x="5339" y="184133"/>
                      <a:pt x="16020" y="151707"/>
                    </a:cubicBezTo>
                    <a:cubicBezTo>
                      <a:pt x="26700" y="119281"/>
                      <a:pt x="41690" y="91809"/>
                      <a:pt x="60991" y="69291"/>
                    </a:cubicBezTo>
                    <a:cubicBezTo>
                      <a:pt x="80292" y="46773"/>
                      <a:pt x="103389" y="29595"/>
                      <a:pt x="130282" y="17757"/>
                    </a:cubicBezTo>
                    <a:cubicBezTo>
                      <a:pt x="157175" y="5919"/>
                      <a:pt x="186963" y="0"/>
                      <a:pt x="219647"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19" name="文本框 45"/>
              <p:cNvSpPr txBox="1"/>
              <p:nvPr userDrawn="1"/>
            </p:nvSpPr>
            <p:spPr>
              <a:xfrm>
                <a:off x="16649034" y="13436384"/>
                <a:ext cx="376371" cy="509164"/>
              </a:xfrm>
              <a:custGeom>
                <a:avLst/>
                <a:gdLst/>
                <a:ahLst/>
                <a:cxnLst/>
                <a:rect l="l" t="t" r="r" b="b"/>
                <a:pathLst>
                  <a:path w="376371" h="509164">
                    <a:moveTo>
                      <a:pt x="33198" y="0"/>
                    </a:moveTo>
                    <a:cubicBezTo>
                      <a:pt x="39374" y="0"/>
                      <a:pt x="44649" y="322"/>
                      <a:pt x="49025" y="965"/>
                    </a:cubicBezTo>
                    <a:cubicBezTo>
                      <a:pt x="53400" y="1609"/>
                      <a:pt x="56809" y="2381"/>
                      <a:pt x="59254" y="3281"/>
                    </a:cubicBezTo>
                    <a:cubicBezTo>
                      <a:pt x="61699" y="4182"/>
                      <a:pt x="63436" y="5404"/>
                      <a:pt x="64466" y="6949"/>
                    </a:cubicBezTo>
                    <a:cubicBezTo>
                      <a:pt x="65495" y="8493"/>
                      <a:pt x="66010" y="10294"/>
                      <a:pt x="66010" y="12353"/>
                    </a:cubicBezTo>
                    <a:lnTo>
                      <a:pt x="66010" y="314223"/>
                    </a:lnTo>
                    <a:cubicBezTo>
                      <a:pt x="66010" y="337384"/>
                      <a:pt x="68841" y="357586"/>
                      <a:pt x="74502" y="374828"/>
                    </a:cubicBezTo>
                    <a:cubicBezTo>
                      <a:pt x="80163" y="392071"/>
                      <a:pt x="88335" y="406418"/>
                      <a:pt x="99015" y="417870"/>
                    </a:cubicBezTo>
                    <a:cubicBezTo>
                      <a:pt x="109694" y="429322"/>
                      <a:pt x="122562" y="437943"/>
                      <a:pt x="137617" y="443734"/>
                    </a:cubicBezTo>
                    <a:cubicBezTo>
                      <a:pt x="152671" y="449524"/>
                      <a:pt x="169593" y="452419"/>
                      <a:pt x="188379" y="452419"/>
                    </a:cubicBezTo>
                    <a:cubicBezTo>
                      <a:pt x="207679" y="452419"/>
                      <a:pt x="224859" y="449588"/>
                      <a:pt x="239913" y="443927"/>
                    </a:cubicBezTo>
                    <a:cubicBezTo>
                      <a:pt x="254967" y="438265"/>
                      <a:pt x="267707" y="429772"/>
                      <a:pt x="278129" y="418449"/>
                    </a:cubicBezTo>
                    <a:cubicBezTo>
                      <a:pt x="288551" y="407126"/>
                      <a:pt x="296529" y="393100"/>
                      <a:pt x="302063" y="376373"/>
                    </a:cubicBezTo>
                    <a:cubicBezTo>
                      <a:pt x="307595" y="359645"/>
                      <a:pt x="310363" y="340086"/>
                      <a:pt x="310363" y="317697"/>
                    </a:cubicBezTo>
                    <a:lnTo>
                      <a:pt x="310363" y="12353"/>
                    </a:lnTo>
                    <a:cubicBezTo>
                      <a:pt x="310363" y="10294"/>
                      <a:pt x="310877" y="8493"/>
                      <a:pt x="311907" y="6949"/>
                    </a:cubicBezTo>
                    <a:cubicBezTo>
                      <a:pt x="312935" y="5404"/>
                      <a:pt x="314737" y="4182"/>
                      <a:pt x="317311" y="3281"/>
                    </a:cubicBezTo>
                    <a:cubicBezTo>
                      <a:pt x="319883" y="2381"/>
                      <a:pt x="323295" y="1609"/>
                      <a:pt x="327539" y="965"/>
                    </a:cubicBezTo>
                    <a:cubicBezTo>
                      <a:pt x="331787" y="322"/>
                      <a:pt x="337127" y="0"/>
                      <a:pt x="343559" y="0"/>
                    </a:cubicBezTo>
                    <a:cubicBezTo>
                      <a:pt x="349735" y="0"/>
                      <a:pt x="354947" y="322"/>
                      <a:pt x="359195" y="965"/>
                    </a:cubicBezTo>
                    <a:cubicBezTo>
                      <a:pt x="363439" y="1609"/>
                      <a:pt x="366785" y="2381"/>
                      <a:pt x="369231" y="3281"/>
                    </a:cubicBezTo>
                    <a:cubicBezTo>
                      <a:pt x="371675" y="4182"/>
                      <a:pt x="373477" y="5404"/>
                      <a:pt x="374635" y="6949"/>
                    </a:cubicBezTo>
                    <a:cubicBezTo>
                      <a:pt x="375793" y="8493"/>
                      <a:pt x="376371" y="10294"/>
                      <a:pt x="376371" y="12353"/>
                    </a:cubicBezTo>
                    <a:lnTo>
                      <a:pt x="376371" y="317311"/>
                    </a:lnTo>
                    <a:cubicBezTo>
                      <a:pt x="376371" y="347678"/>
                      <a:pt x="371933" y="374764"/>
                      <a:pt x="363055" y="398569"/>
                    </a:cubicBezTo>
                    <a:cubicBezTo>
                      <a:pt x="354175" y="422374"/>
                      <a:pt x="341501" y="442511"/>
                      <a:pt x="325031" y="458982"/>
                    </a:cubicBezTo>
                    <a:cubicBezTo>
                      <a:pt x="308561" y="475452"/>
                      <a:pt x="288487" y="487933"/>
                      <a:pt x="264811" y="496426"/>
                    </a:cubicBezTo>
                    <a:cubicBezTo>
                      <a:pt x="241135" y="504918"/>
                      <a:pt x="214243" y="509164"/>
                      <a:pt x="184133" y="509164"/>
                    </a:cubicBezTo>
                    <a:cubicBezTo>
                      <a:pt x="156595" y="509164"/>
                      <a:pt x="131503" y="505176"/>
                      <a:pt x="108858" y="497198"/>
                    </a:cubicBezTo>
                    <a:cubicBezTo>
                      <a:pt x="86212" y="489220"/>
                      <a:pt x="66782" y="477446"/>
                      <a:pt x="50569" y="461877"/>
                    </a:cubicBezTo>
                    <a:cubicBezTo>
                      <a:pt x="34356" y="446307"/>
                      <a:pt x="21874" y="426813"/>
                      <a:pt x="13124" y="403394"/>
                    </a:cubicBezTo>
                    <a:cubicBezTo>
                      <a:pt x="4375" y="379975"/>
                      <a:pt x="0" y="352954"/>
                      <a:pt x="0" y="322329"/>
                    </a:cubicBezTo>
                    <a:lnTo>
                      <a:pt x="0" y="12353"/>
                    </a:lnTo>
                    <a:cubicBezTo>
                      <a:pt x="0" y="10294"/>
                      <a:pt x="515" y="8493"/>
                      <a:pt x="1544" y="6949"/>
                    </a:cubicBezTo>
                    <a:cubicBezTo>
                      <a:pt x="2573" y="5404"/>
                      <a:pt x="4375" y="4182"/>
                      <a:pt x="6948" y="3281"/>
                    </a:cubicBezTo>
                    <a:cubicBezTo>
                      <a:pt x="9521" y="2381"/>
                      <a:pt x="12867" y="1609"/>
                      <a:pt x="16985" y="965"/>
                    </a:cubicBezTo>
                    <a:cubicBezTo>
                      <a:pt x="21102" y="322"/>
                      <a:pt x="26506" y="0"/>
                      <a:pt x="33198"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0" name="文本框 46"/>
              <p:cNvSpPr txBox="1"/>
              <p:nvPr userDrawn="1"/>
            </p:nvSpPr>
            <p:spPr>
              <a:xfrm>
                <a:off x="6724756" y="13438700"/>
                <a:ext cx="277937" cy="499514"/>
              </a:xfrm>
              <a:custGeom>
                <a:avLst/>
                <a:gdLst/>
                <a:ahLst/>
                <a:cxnLst/>
                <a:rect l="l" t="t" r="r" b="b"/>
                <a:pathLst>
                  <a:path w="277937" h="499514">
                    <a:moveTo>
                      <a:pt x="24706" y="0"/>
                    </a:moveTo>
                    <a:lnTo>
                      <a:pt x="261724" y="0"/>
                    </a:lnTo>
                    <a:cubicBezTo>
                      <a:pt x="263783" y="0"/>
                      <a:pt x="265649" y="515"/>
                      <a:pt x="267321" y="1544"/>
                    </a:cubicBezTo>
                    <a:cubicBezTo>
                      <a:pt x="268994" y="2574"/>
                      <a:pt x="270345" y="4247"/>
                      <a:pt x="271375" y="6563"/>
                    </a:cubicBezTo>
                    <a:cubicBezTo>
                      <a:pt x="272404" y="8879"/>
                      <a:pt x="273240" y="11774"/>
                      <a:pt x="273884" y="15248"/>
                    </a:cubicBezTo>
                    <a:cubicBezTo>
                      <a:pt x="274527" y="18722"/>
                      <a:pt x="274849" y="23033"/>
                      <a:pt x="274849" y="28180"/>
                    </a:cubicBezTo>
                    <a:cubicBezTo>
                      <a:pt x="274849" y="32812"/>
                      <a:pt x="274527" y="36866"/>
                      <a:pt x="273884" y="40340"/>
                    </a:cubicBezTo>
                    <a:cubicBezTo>
                      <a:pt x="273240" y="43814"/>
                      <a:pt x="272404" y="46645"/>
                      <a:pt x="271375" y="48832"/>
                    </a:cubicBezTo>
                    <a:cubicBezTo>
                      <a:pt x="270345" y="51020"/>
                      <a:pt x="268994" y="52628"/>
                      <a:pt x="267321" y="53658"/>
                    </a:cubicBezTo>
                    <a:cubicBezTo>
                      <a:pt x="265649" y="54687"/>
                      <a:pt x="263783" y="55202"/>
                      <a:pt x="261724" y="55202"/>
                    </a:cubicBezTo>
                    <a:lnTo>
                      <a:pt x="66396" y="55202"/>
                    </a:lnTo>
                    <a:lnTo>
                      <a:pt x="66396" y="211927"/>
                    </a:lnTo>
                    <a:lnTo>
                      <a:pt x="233930" y="211927"/>
                    </a:lnTo>
                    <a:cubicBezTo>
                      <a:pt x="235989" y="211927"/>
                      <a:pt x="237855" y="212506"/>
                      <a:pt x="239528" y="213664"/>
                    </a:cubicBezTo>
                    <a:cubicBezTo>
                      <a:pt x="241200" y="214822"/>
                      <a:pt x="242616" y="216431"/>
                      <a:pt x="243774" y="218489"/>
                    </a:cubicBezTo>
                    <a:cubicBezTo>
                      <a:pt x="244932" y="220548"/>
                      <a:pt x="245769" y="223379"/>
                      <a:pt x="246283" y="226982"/>
                    </a:cubicBezTo>
                    <a:cubicBezTo>
                      <a:pt x="246797" y="230585"/>
                      <a:pt x="247055" y="234831"/>
                      <a:pt x="247055" y="239721"/>
                    </a:cubicBezTo>
                    <a:cubicBezTo>
                      <a:pt x="247055" y="244353"/>
                      <a:pt x="246797" y="248342"/>
                      <a:pt x="246283" y="251687"/>
                    </a:cubicBezTo>
                    <a:cubicBezTo>
                      <a:pt x="245769" y="255033"/>
                      <a:pt x="244932" y="257735"/>
                      <a:pt x="243774" y="259794"/>
                    </a:cubicBezTo>
                    <a:cubicBezTo>
                      <a:pt x="242616" y="261853"/>
                      <a:pt x="241200" y="263332"/>
                      <a:pt x="239528" y="264233"/>
                    </a:cubicBezTo>
                    <a:cubicBezTo>
                      <a:pt x="237855" y="265134"/>
                      <a:pt x="235989" y="265584"/>
                      <a:pt x="233930" y="265584"/>
                    </a:cubicBezTo>
                    <a:lnTo>
                      <a:pt x="66396" y="265584"/>
                    </a:lnTo>
                    <a:lnTo>
                      <a:pt x="66396" y="444313"/>
                    </a:lnTo>
                    <a:lnTo>
                      <a:pt x="264426" y="444313"/>
                    </a:lnTo>
                    <a:cubicBezTo>
                      <a:pt x="266484" y="444313"/>
                      <a:pt x="268351" y="444827"/>
                      <a:pt x="270023" y="445857"/>
                    </a:cubicBezTo>
                    <a:cubicBezTo>
                      <a:pt x="271696" y="446886"/>
                      <a:pt x="273176" y="448495"/>
                      <a:pt x="274463" y="450682"/>
                    </a:cubicBezTo>
                    <a:cubicBezTo>
                      <a:pt x="275749" y="452870"/>
                      <a:pt x="276650" y="455700"/>
                      <a:pt x="277165" y="459175"/>
                    </a:cubicBezTo>
                    <a:cubicBezTo>
                      <a:pt x="277679" y="462649"/>
                      <a:pt x="277937" y="466959"/>
                      <a:pt x="277937" y="472106"/>
                    </a:cubicBezTo>
                    <a:cubicBezTo>
                      <a:pt x="277937" y="476739"/>
                      <a:pt x="277679" y="480792"/>
                      <a:pt x="277165" y="484266"/>
                    </a:cubicBezTo>
                    <a:cubicBezTo>
                      <a:pt x="276650" y="487740"/>
                      <a:pt x="275749" y="490636"/>
                      <a:pt x="274463" y="492952"/>
                    </a:cubicBezTo>
                    <a:cubicBezTo>
                      <a:pt x="273176" y="495268"/>
                      <a:pt x="271696" y="496940"/>
                      <a:pt x="270023" y="497970"/>
                    </a:cubicBezTo>
                    <a:cubicBezTo>
                      <a:pt x="268351" y="498999"/>
                      <a:pt x="266484" y="499514"/>
                      <a:pt x="264426" y="499514"/>
                    </a:cubicBezTo>
                    <a:lnTo>
                      <a:pt x="24706" y="499514"/>
                    </a:lnTo>
                    <a:cubicBezTo>
                      <a:pt x="18787" y="499514"/>
                      <a:pt x="13190" y="497520"/>
                      <a:pt x="7914" y="493531"/>
                    </a:cubicBezTo>
                    <a:cubicBezTo>
                      <a:pt x="2638" y="489542"/>
                      <a:pt x="0" y="482529"/>
                      <a:pt x="0" y="472492"/>
                    </a:cubicBezTo>
                    <a:lnTo>
                      <a:pt x="0" y="27022"/>
                    </a:lnTo>
                    <a:cubicBezTo>
                      <a:pt x="0" y="16985"/>
                      <a:pt x="2638" y="9973"/>
                      <a:pt x="7914" y="5984"/>
                    </a:cubicBezTo>
                    <a:cubicBezTo>
                      <a:pt x="13190" y="1995"/>
                      <a:pt x="18787" y="0"/>
                      <a:pt x="24706"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1" name="文本框 47"/>
              <p:cNvSpPr txBox="1"/>
              <p:nvPr userDrawn="1"/>
            </p:nvSpPr>
            <p:spPr>
              <a:xfrm>
                <a:off x="9801330" y="13438700"/>
                <a:ext cx="277936" cy="499514"/>
              </a:xfrm>
              <a:custGeom>
                <a:avLst/>
                <a:gdLst/>
                <a:ahLst/>
                <a:cxnLst/>
                <a:rect l="l" t="t" r="r" b="b"/>
                <a:pathLst>
                  <a:path w="277936" h="499514">
                    <a:moveTo>
                      <a:pt x="24706" y="0"/>
                    </a:moveTo>
                    <a:lnTo>
                      <a:pt x="261724" y="0"/>
                    </a:lnTo>
                    <a:cubicBezTo>
                      <a:pt x="263782" y="0"/>
                      <a:pt x="265648" y="515"/>
                      <a:pt x="267320" y="1544"/>
                    </a:cubicBezTo>
                    <a:cubicBezTo>
                      <a:pt x="268994" y="2574"/>
                      <a:pt x="270346" y="4247"/>
                      <a:pt x="271374" y="6563"/>
                    </a:cubicBezTo>
                    <a:cubicBezTo>
                      <a:pt x="272403" y="8879"/>
                      <a:pt x="273240" y="11774"/>
                      <a:pt x="273884" y="15248"/>
                    </a:cubicBezTo>
                    <a:cubicBezTo>
                      <a:pt x="274526" y="18722"/>
                      <a:pt x="274848" y="23033"/>
                      <a:pt x="274848" y="28180"/>
                    </a:cubicBezTo>
                    <a:cubicBezTo>
                      <a:pt x="274848" y="32812"/>
                      <a:pt x="274526" y="36866"/>
                      <a:pt x="273884" y="40340"/>
                    </a:cubicBezTo>
                    <a:cubicBezTo>
                      <a:pt x="273240" y="43814"/>
                      <a:pt x="272403" y="46645"/>
                      <a:pt x="271374" y="48832"/>
                    </a:cubicBezTo>
                    <a:cubicBezTo>
                      <a:pt x="270346" y="51020"/>
                      <a:pt x="268994" y="52628"/>
                      <a:pt x="267320" y="53658"/>
                    </a:cubicBezTo>
                    <a:cubicBezTo>
                      <a:pt x="265648" y="54687"/>
                      <a:pt x="263782" y="55202"/>
                      <a:pt x="261724" y="55202"/>
                    </a:cubicBezTo>
                    <a:lnTo>
                      <a:pt x="66396" y="55202"/>
                    </a:lnTo>
                    <a:lnTo>
                      <a:pt x="66396" y="211927"/>
                    </a:lnTo>
                    <a:lnTo>
                      <a:pt x="233930" y="211927"/>
                    </a:lnTo>
                    <a:cubicBezTo>
                      <a:pt x="235989" y="211927"/>
                      <a:pt x="237854" y="212506"/>
                      <a:pt x="239528" y="213664"/>
                    </a:cubicBezTo>
                    <a:cubicBezTo>
                      <a:pt x="241200" y="214822"/>
                      <a:pt x="242615" y="216431"/>
                      <a:pt x="243773" y="218489"/>
                    </a:cubicBezTo>
                    <a:cubicBezTo>
                      <a:pt x="244932" y="220548"/>
                      <a:pt x="245768" y="223379"/>
                      <a:pt x="246282" y="226982"/>
                    </a:cubicBezTo>
                    <a:cubicBezTo>
                      <a:pt x="246798" y="230585"/>
                      <a:pt x="247054" y="234831"/>
                      <a:pt x="247054" y="239721"/>
                    </a:cubicBezTo>
                    <a:cubicBezTo>
                      <a:pt x="247054" y="244353"/>
                      <a:pt x="246798" y="248342"/>
                      <a:pt x="246282" y="251687"/>
                    </a:cubicBezTo>
                    <a:cubicBezTo>
                      <a:pt x="245768" y="255033"/>
                      <a:pt x="244932" y="257735"/>
                      <a:pt x="243773" y="259794"/>
                    </a:cubicBezTo>
                    <a:cubicBezTo>
                      <a:pt x="242615" y="261853"/>
                      <a:pt x="241200" y="263332"/>
                      <a:pt x="239528" y="264233"/>
                    </a:cubicBezTo>
                    <a:cubicBezTo>
                      <a:pt x="237854" y="265134"/>
                      <a:pt x="235989" y="265584"/>
                      <a:pt x="233930" y="265584"/>
                    </a:cubicBezTo>
                    <a:lnTo>
                      <a:pt x="66396" y="265584"/>
                    </a:lnTo>
                    <a:lnTo>
                      <a:pt x="66396" y="444313"/>
                    </a:lnTo>
                    <a:lnTo>
                      <a:pt x="264426" y="444313"/>
                    </a:lnTo>
                    <a:cubicBezTo>
                      <a:pt x="266484" y="444313"/>
                      <a:pt x="268350" y="444827"/>
                      <a:pt x="270023" y="445857"/>
                    </a:cubicBezTo>
                    <a:cubicBezTo>
                      <a:pt x="271696" y="446886"/>
                      <a:pt x="273176" y="448495"/>
                      <a:pt x="274462" y="450682"/>
                    </a:cubicBezTo>
                    <a:cubicBezTo>
                      <a:pt x="275749" y="452870"/>
                      <a:pt x="276650" y="455700"/>
                      <a:pt x="277164" y="459175"/>
                    </a:cubicBezTo>
                    <a:cubicBezTo>
                      <a:pt x="277680" y="462649"/>
                      <a:pt x="277936" y="466959"/>
                      <a:pt x="277936" y="472106"/>
                    </a:cubicBezTo>
                    <a:cubicBezTo>
                      <a:pt x="277936" y="476739"/>
                      <a:pt x="277680" y="480792"/>
                      <a:pt x="277164" y="484266"/>
                    </a:cubicBezTo>
                    <a:cubicBezTo>
                      <a:pt x="276650" y="487740"/>
                      <a:pt x="275749" y="490636"/>
                      <a:pt x="274462" y="492952"/>
                    </a:cubicBezTo>
                    <a:cubicBezTo>
                      <a:pt x="273176" y="495268"/>
                      <a:pt x="271696" y="496940"/>
                      <a:pt x="270023" y="497970"/>
                    </a:cubicBezTo>
                    <a:cubicBezTo>
                      <a:pt x="268350" y="498999"/>
                      <a:pt x="266484" y="499514"/>
                      <a:pt x="264426" y="499514"/>
                    </a:cubicBezTo>
                    <a:lnTo>
                      <a:pt x="24706" y="499514"/>
                    </a:lnTo>
                    <a:cubicBezTo>
                      <a:pt x="18786" y="499514"/>
                      <a:pt x="13188" y="497520"/>
                      <a:pt x="7913" y="493531"/>
                    </a:cubicBezTo>
                    <a:cubicBezTo>
                      <a:pt x="2638" y="489542"/>
                      <a:pt x="0" y="482529"/>
                      <a:pt x="0" y="472492"/>
                    </a:cubicBezTo>
                    <a:lnTo>
                      <a:pt x="0" y="27022"/>
                    </a:lnTo>
                    <a:cubicBezTo>
                      <a:pt x="0" y="16985"/>
                      <a:pt x="2638" y="9973"/>
                      <a:pt x="7913" y="5984"/>
                    </a:cubicBezTo>
                    <a:cubicBezTo>
                      <a:pt x="13188" y="1995"/>
                      <a:pt x="18786" y="0"/>
                      <a:pt x="24706"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2" name="文本框 48"/>
              <p:cNvSpPr txBox="1"/>
              <p:nvPr userDrawn="1"/>
            </p:nvSpPr>
            <p:spPr>
              <a:xfrm>
                <a:off x="13720109" y="13438700"/>
                <a:ext cx="330822" cy="499514"/>
              </a:xfrm>
              <a:custGeom>
                <a:avLst/>
                <a:gdLst/>
                <a:ahLst/>
                <a:cxnLst/>
                <a:rect l="l" t="t" r="r" b="b"/>
                <a:pathLst>
                  <a:path w="330822" h="499514">
                    <a:moveTo>
                      <a:pt x="19687" y="0"/>
                    </a:moveTo>
                    <a:lnTo>
                      <a:pt x="297624" y="0"/>
                    </a:lnTo>
                    <a:cubicBezTo>
                      <a:pt x="304572" y="0"/>
                      <a:pt x="310042" y="1995"/>
                      <a:pt x="314030" y="5984"/>
                    </a:cubicBezTo>
                    <a:cubicBezTo>
                      <a:pt x="318019" y="9973"/>
                      <a:pt x="320013" y="16085"/>
                      <a:pt x="320013" y="24320"/>
                    </a:cubicBezTo>
                    <a:lnTo>
                      <a:pt x="320013" y="39375"/>
                    </a:lnTo>
                    <a:cubicBezTo>
                      <a:pt x="320013" y="43492"/>
                      <a:pt x="319756" y="47159"/>
                      <a:pt x="319241" y="50376"/>
                    </a:cubicBezTo>
                    <a:cubicBezTo>
                      <a:pt x="318727" y="53593"/>
                      <a:pt x="317826" y="56874"/>
                      <a:pt x="316539" y="60220"/>
                    </a:cubicBezTo>
                    <a:cubicBezTo>
                      <a:pt x="315253" y="63565"/>
                      <a:pt x="313516" y="67168"/>
                      <a:pt x="311328" y="71029"/>
                    </a:cubicBezTo>
                    <a:cubicBezTo>
                      <a:pt x="309141" y="74889"/>
                      <a:pt x="306245" y="79392"/>
                      <a:pt x="302642" y="84539"/>
                    </a:cubicBezTo>
                    <a:lnTo>
                      <a:pt x="73344" y="443541"/>
                    </a:lnTo>
                    <a:lnTo>
                      <a:pt x="317311" y="443541"/>
                    </a:lnTo>
                    <a:cubicBezTo>
                      <a:pt x="321686" y="443541"/>
                      <a:pt x="325031" y="445728"/>
                      <a:pt x="327348" y="450103"/>
                    </a:cubicBezTo>
                    <a:cubicBezTo>
                      <a:pt x="329664" y="454478"/>
                      <a:pt x="330822" y="461684"/>
                      <a:pt x="330822" y="471720"/>
                    </a:cubicBezTo>
                    <a:cubicBezTo>
                      <a:pt x="330822" y="476610"/>
                      <a:pt x="330565" y="480792"/>
                      <a:pt x="330050" y="484266"/>
                    </a:cubicBezTo>
                    <a:cubicBezTo>
                      <a:pt x="329536" y="487740"/>
                      <a:pt x="328699" y="490636"/>
                      <a:pt x="327541" y="492952"/>
                    </a:cubicBezTo>
                    <a:cubicBezTo>
                      <a:pt x="326383" y="495268"/>
                      <a:pt x="324967" y="496940"/>
                      <a:pt x="323294" y="497970"/>
                    </a:cubicBezTo>
                    <a:cubicBezTo>
                      <a:pt x="321622" y="498999"/>
                      <a:pt x="319627" y="499514"/>
                      <a:pt x="317311" y="499514"/>
                    </a:cubicBezTo>
                    <a:lnTo>
                      <a:pt x="22389" y="499514"/>
                    </a:lnTo>
                    <a:cubicBezTo>
                      <a:pt x="15699" y="499514"/>
                      <a:pt x="10295" y="497455"/>
                      <a:pt x="6176" y="493338"/>
                    </a:cubicBezTo>
                    <a:cubicBezTo>
                      <a:pt x="2059" y="489220"/>
                      <a:pt x="0" y="482658"/>
                      <a:pt x="0" y="473650"/>
                    </a:cubicBezTo>
                    <a:lnTo>
                      <a:pt x="0" y="459368"/>
                    </a:lnTo>
                    <a:cubicBezTo>
                      <a:pt x="0" y="456022"/>
                      <a:pt x="193" y="452934"/>
                      <a:pt x="579" y="450103"/>
                    </a:cubicBezTo>
                    <a:cubicBezTo>
                      <a:pt x="965" y="447272"/>
                      <a:pt x="1802" y="444248"/>
                      <a:pt x="3088" y="441032"/>
                    </a:cubicBezTo>
                    <a:cubicBezTo>
                      <a:pt x="4375" y="437815"/>
                      <a:pt x="6176" y="434212"/>
                      <a:pt x="8493" y="430223"/>
                    </a:cubicBezTo>
                    <a:cubicBezTo>
                      <a:pt x="10809" y="426234"/>
                      <a:pt x="13640" y="421537"/>
                      <a:pt x="16985" y="416133"/>
                    </a:cubicBezTo>
                    <a:lnTo>
                      <a:pt x="247441" y="55588"/>
                    </a:lnTo>
                    <a:lnTo>
                      <a:pt x="19687" y="55588"/>
                    </a:lnTo>
                    <a:cubicBezTo>
                      <a:pt x="17114" y="55588"/>
                      <a:pt x="14927" y="55073"/>
                      <a:pt x="13125" y="54044"/>
                    </a:cubicBezTo>
                    <a:cubicBezTo>
                      <a:pt x="11324" y="53014"/>
                      <a:pt x="9844" y="51406"/>
                      <a:pt x="8686" y="49218"/>
                    </a:cubicBezTo>
                    <a:cubicBezTo>
                      <a:pt x="7528" y="47031"/>
                      <a:pt x="6692" y="44200"/>
                      <a:pt x="6176" y="40726"/>
                    </a:cubicBezTo>
                    <a:cubicBezTo>
                      <a:pt x="5663" y="37252"/>
                      <a:pt x="5404" y="33198"/>
                      <a:pt x="5404" y="28566"/>
                    </a:cubicBezTo>
                    <a:cubicBezTo>
                      <a:pt x="5404" y="23419"/>
                      <a:pt x="5663" y="19044"/>
                      <a:pt x="6176" y="15441"/>
                    </a:cubicBezTo>
                    <a:cubicBezTo>
                      <a:pt x="6692" y="11838"/>
                      <a:pt x="7528" y="8879"/>
                      <a:pt x="8686" y="6563"/>
                    </a:cubicBezTo>
                    <a:cubicBezTo>
                      <a:pt x="9844" y="4247"/>
                      <a:pt x="11324" y="2574"/>
                      <a:pt x="13125" y="1544"/>
                    </a:cubicBezTo>
                    <a:cubicBezTo>
                      <a:pt x="14927" y="515"/>
                      <a:pt x="17114" y="0"/>
                      <a:pt x="19687"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3" name="文本框 49"/>
              <p:cNvSpPr txBox="1"/>
              <p:nvPr userDrawn="1"/>
            </p:nvSpPr>
            <p:spPr>
              <a:xfrm>
                <a:off x="7966499" y="13476146"/>
                <a:ext cx="226981" cy="468631"/>
              </a:xfrm>
              <a:custGeom>
                <a:avLst/>
                <a:gdLst/>
                <a:ahLst/>
                <a:cxnLst/>
                <a:rect l="l" t="t" r="r" b="b"/>
                <a:pathLst>
                  <a:path w="226981" h="468631">
                    <a:moveTo>
                      <a:pt x="93032" y="0"/>
                    </a:moveTo>
                    <a:cubicBezTo>
                      <a:pt x="99466" y="0"/>
                      <a:pt x="104741" y="257"/>
                      <a:pt x="108859" y="772"/>
                    </a:cubicBezTo>
                    <a:cubicBezTo>
                      <a:pt x="112977" y="1286"/>
                      <a:pt x="116193" y="2123"/>
                      <a:pt x="118509" y="3281"/>
                    </a:cubicBezTo>
                    <a:cubicBezTo>
                      <a:pt x="120826" y="4439"/>
                      <a:pt x="122498" y="5790"/>
                      <a:pt x="123528" y="7334"/>
                    </a:cubicBezTo>
                    <a:cubicBezTo>
                      <a:pt x="124557" y="8878"/>
                      <a:pt x="125072" y="10551"/>
                      <a:pt x="125072" y="12352"/>
                    </a:cubicBezTo>
                    <a:lnTo>
                      <a:pt x="125072" y="94961"/>
                    </a:lnTo>
                    <a:lnTo>
                      <a:pt x="214243" y="94961"/>
                    </a:lnTo>
                    <a:cubicBezTo>
                      <a:pt x="216301" y="94961"/>
                      <a:pt x="218103" y="95412"/>
                      <a:pt x="219647" y="96312"/>
                    </a:cubicBezTo>
                    <a:cubicBezTo>
                      <a:pt x="221192" y="97213"/>
                      <a:pt x="222542" y="98757"/>
                      <a:pt x="223700" y="100945"/>
                    </a:cubicBezTo>
                    <a:cubicBezTo>
                      <a:pt x="224859" y="103132"/>
                      <a:pt x="225695" y="105898"/>
                      <a:pt x="226209" y="109244"/>
                    </a:cubicBezTo>
                    <a:cubicBezTo>
                      <a:pt x="226724" y="112590"/>
                      <a:pt x="226981" y="116707"/>
                      <a:pt x="226981" y="121597"/>
                    </a:cubicBezTo>
                    <a:cubicBezTo>
                      <a:pt x="226981" y="130861"/>
                      <a:pt x="225823" y="137552"/>
                      <a:pt x="223507" y="141670"/>
                    </a:cubicBezTo>
                    <a:cubicBezTo>
                      <a:pt x="221192" y="145788"/>
                      <a:pt x="218103" y="147846"/>
                      <a:pt x="214243" y="147846"/>
                    </a:cubicBezTo>
                    <a:lnTo>
                      <a:pt x="125072" y="147846"/>
                    </a:lnTo>
                    <a:lnTo>
                      <a:pt x="125072" y="341630"/>
                    </a:lnTo>
                    <a:cubicBezTo>
                      <a:pt x="125072" y="365563"/>
                      <a:pt x="128611" y="383642"/>
                      <a:pt x="135687" y="395866"/>
                    </a:cubicBezTo>
                    <a:cubicBezTo>
                      <a:pt x="142764" y="408090"/>
                      <a:pt x="155439" y="414202"/>
                      <a:pt x="173711" y="414202"/>
                    </a:cubicBezTo>
                    <a:cubicBezTo>
                      <a:pt x="179630" y="414202"/>
                      <a:pt x="184905" y="413623"/>
                      <a:pt x="189538" y="412465"/>
                    </a:cubicBezTo>
                    <a:cubicBezTo>
                      <a:pt x="194170" y="411307"/>
                      <a:pt x="198288" y="410085"/>
                      <a:pt x="201890" y="408798"/>
                    </a:cubicBezTo>
                    <a:cubicBezTo>
                      <a:pt x="205493" y="407511"/>
                      <a:pt x="208581" y="406289"/>
                      <a:pt x="211155" y="405131"/>
                    </a:cubicBezTo>
                    <a:cubicBezTo>
                      <a:pt x="213729" y="403973"/>
                      <a:pt x="216044" y="403394"/>
                      <a:pt x="218103" y="403394"/>
                    </a:cubicBezTo>
                    <a:cubicBezTo>
                      <a:pt x="219389" y="403394"/>
                      <a:pt x="220612" y="403715"/>
                      <a:pt x="221770" y="404359"/>
                    </a:cubicBezTo>
                    <a:cubicBezTo>
                      <a:pt x="222929" y="405002"/>
                      <a:pt x="223829" y="406224"/>
                      <a:pt x="224472" y="408026"/>
                    </a:cubicBezTo>
                    <a:cubicBezTo>
                      <a:pt x="225116" y="409827"/>
                      <a:pt x="225695" y="412272"/>
                      <a:pt x="226209" y="415360"/>
                    </a:cubicBezTo>
                    <a:cubicBezTo>
                      <a:pt x="226724" y="418448"/>
                      <a:pt x="226981" y="422309"/>
                      <a:pt x="226981" y="426941"/>
                    </a:cubicBezTo>
                    <a:cubicBezTo>
                      <a:pt x="226981" y="434404"/>
                      <a:pt x="226467" y="440323"/>
                      <a:pt x="225437" y="444698"/>
                    </a:cubicBezTo>
                    <a:cubicBezTo>
                      <a:pt x="224408" y="449073"/>
                      <a:pt x="222863" y="452290"/>
                      <a:pt x="220805" y="454349"/>
                    </a:cubicBezTo>
                    <a:cubicBezTo>
                      <a:pt x="218746" y="456407"/>
                      <a:pt x="215659" y="458337"/>
                      <a:pt x="211541" y="460139"/>
                    </a:cubicBezTo>
                    <a:cubicBezTo>
                      <a:pt x="207423" y="461940"/>
                      <a:pt x="202727" y="463420"/>
                      <a:pt x="197451" y="464578"/>
                    </a:cubicBezTo>
                    <a:cubicBezTo>
                      <a:pt x="192175" y="465736"/>
                      <a:pt x="186578" y="466701"/>
                      <a:pt x="180659" y="467473"/>
                    </a:cubicBezTo>
                    <a:cubicBezTo>
                      <a:pt x="174740" y="468245"/>
                      <a:pt x="168820" y="468631"/>
                      <a:pt x="162902" y="468631"/>
                    </a:cubicBezTo>
                    <a:cubicBezTo>
                      <a:pt x="144887" y="468631"/>
                      <a:pt x="129446" y="466251"/>
                      <a:pt x="116579" y="461490"/>
                    </a:cubicBezTo>
                    <a:cubicBezTo>
                      <a:pt x="103712" y="456729"/>
                      <a:pt x="93160" y="449523"/>
                      <a:pt x="84925" y="439873"/>
                    </a:cubicBezTo>
                    <a:cubicBezTo>
                      <a:pt x="76690" y="430222"/>
                      <a:pt x="70707" y="417998"/>
                      <a:pt x="66975" y="403201"/>
                    </a:cubicBezTo>
                    <a:cubicBezTo>
                      <a:pt x="63244" y="388403"/>
                      <a:pt x="61378" y="370968"/>
                      <a:pt x="61378" y="350894"/>
                    </a:cubicBezTo>
                    <a:lnTo>
                      <a:pt x="61378" y="147846"/>
                    </a:lnTo>
                    <a:lnTo>
                      <a:pt x="12739" y="147846"/>
                    </a:lnTo>
                    <a:cubicBezTo>
                      <a:pt x="8879" y="147846"/>
                      <a:pt x="5791" y="145788"/>
                      <a:pt x="3475" y="141670"/>
                    </a:cubicBezTo>
                    <a:cubicBezTo>
                      <a:pt x="1158" y="137552"/>
                      <a:pt x="0" y="130861"/>
                      <a:pt x="0" y="121597"/>
                    </a:cubicBezTo>
                    <a:cubicBezTo>
                      <a:pt x="0" y="116707"/>
                      <a:pt x="322" y="112590"/>
                      <a:pt x="965" y="109244"/>
                    </a:cubicBezTo>
                    <a:cubicBezTo>
                      <a:pt x="1609" y="105898"/>
                      <a:pt x="2445" y="103132"/>
                      <a:pt x="3475" y="100945"/>
                    </a:cubicBezTo>
                    <a:cubicBezTo>
                      <a:pt x="4504" y="98757"/>
                      <a:pt x="5855" y="97213"/>
                      <a:pt x="7528" y="96312"/>
                    </a:cubicBezTo>
                    <a:cubicBezTo>
                      <a:pt x="9200" y="95412"/>
                      <a:pt x="11066" y="94961"/>
                      <a:pt x="13125" y="94961"/>
                    </a:cubicBezTo>
                    <a:lnTo>
                      <a:pt x="61378" y="94961"/>
                    </a:lnTo>
                    <a:lnTo>
                      <a:pt x="61378" y="12352"/>
                    </a:lnTo>
                    <a:cubicBezTo>
                      <a:pt x="61378" y="10551"/>
                      <a:pt x="61829" y="8878"/>
                      <a:pt x="62729" y="7334"/>
                    </a:cubicBezTo>
                    <a:cubicBezTo>
                      <a:pt x="63630" y="5790"/>
                      <a:pt x="65303" y="4439"/>
                      <a:pt x="67747" y="3281"/>
                    </a:cubicBezTo>
                    <a:cubicBezTo>
                      <a:pt x="70192" y="2123"/>
                      <a:pt x="73473" y="1286"/>
                      <a:pt x="77591" y="772"/>
                    </a:cubicBezTo>
                    <a:cubicBezTo>
                      <a:pt x="81709" y="257"/>
                      <a:pt x="86856" y="0"/>
                      <a:pt x="93032"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4" name="文本框 50"/>
              <p:cNvSpPr txBox="1"/>
              <p:nvPr userDrawn="1"/>
            </p:nvSpPr>
            <p:spPr>
              <a:xfrm>
                <a:off x="19186948" y="13476146"/>
                <a:ext cx="226980" cy="468631"/>
              </a:xfrm>
              <a:custGeom>
                <a:avLst/>
                <a:gdLst/>
                <a:ahLst/>
                <a:cxnLst/>
                <a:rect l="l" t="t" r="r" b="b"/>
                <a:pathLst>
                  <a:path w="226980" h="468631">
                    <a:moveTo>
                      <a:pt x="93032" y="0"/>
                    </a:moveTo>
                    <a:cubicBezTo>
                      <a:pt x="99464" y="0"/>
                      <a:pt x="104740" y="257"/>
                      <a:pt x="108858" y="772"/>
                    </a:cubicBezTo>
                    <a:cubicBezTo>
                      <a:pt x="112976" y="1286"/>
                      <a:pt x="116192" y="2123"/>
                      <a:pt x="118508" y="3281"/>
                    </a:cubicBezTo>
                    <a:cubicBezTo>
                      <a:pt x="120824" y="4439"/>
                      <a:pt x="122498" y="5790"/>
                      <a:pt x="123528" y="7334"/>
                    </a:cubicBezTo>
                    <a:cubicBezTo>
                      <a:pt x="124556" y="8878"/>
                      <a:pt x="125072" y="10551"/>
                      <a:pt x="125072" y="12352"/>
                    </a:cubicBezTo>
                    <a:lnTo>
                      <a:pt x="125072" y="94961"/>
                    </a:lnTo>
                    <a:lnTo>
                      <a:pt x="214242" y="94961"/>
                    </a:lnTo>
                    <a:cubicBezTo>
                      <a:pt x="216300" y="94961"/>
                      <a:pt x="218102" y="95412"/>
                      <a:pt x="219648" y="96312"/>
                    </a:cubicBezTo>
                    <a:cubicBezTo>
                      <a:pt x="221192" y="97213"/>
                      <a:pt x="222542" y="98757"/>
                      <a:pt x="223700" y="100945"/>
                    </a:cubicBezTo>
                    <a:cubicBezTo>
                      <a:pt x="224858" y="103132"/>
                      <a:pt x="225694" y="105898"/>
                      <a:pt x="226208" y="109244"/>
                    </a:cubicBezTo>
                    <a:cubicBezTo>
                      <a:pt x="226724" y="112590"/>
                      <a:pt x="226980" y="116707"/>
                      <a:pt x="226980" y="121597"/>
                    </a:cubicBezTo>
                    <a:cubicBezTo>
                      <a:pt x="226980" y="130861"/>
                      <a:pt x="225824" y="137552"/>
                      <a:pt x="223508" y="141670"/>
                    </a:cubicBezTo>
                    <a:cubicBezTo>
                      <a:pt x="221192" y="145788"/>
                      <a:pt x="218102" y="147846"/>
                      <a:pt x="214242" y="147846"/>
                    </a:cubicBezTo>
                    <a:lnTo>
                      <a:pt x="125072" y="147846"/>
                    </a:lnTo>
                    <a:lnTo>
                      <a:pt x="125072" y="341630"/>
                    </a:lnTo>
                    <a:cubicBezTo>
                      <a:pt x="125072" y="365563"/>
                      <a:pt x="128608" y="383642"/>
                      <a:pt x="135688" y="395866"/>
                    </a:cubicBezTo>
                    <a:cubicBezTo>
                      <a:pt x="142764" y="408090"/>
                      <a:pt x="155438" y="414202"/>
                      <a:pt x="173710" y="414202"/>
                    </a:cubicBezTo>
                    <a:cubicBezTo>
                      <a:pt x="179628" y="414202"/>
                      <a:pt x="184904" y="413623"/>
                      <a:pt x="189536" y="412465"/>
                    </a:cubicBezTo>
                    <a:cubicBezTo>
                      <a:pt x="194168" y="411307"/>
                      <a:pt x="198286" y="410085"/>
                      <a:pt x="201890" y="408798"/>
                    </a:cubicBezTo>
                    <a:cubicBezTo>
                      <a:pt x="205492" y="407511"/>
                      <a:pt x="208580" y="406289"/>
                      <a:pt x="211154" y="405131"/>
                    </a:cubicBezTo>
                    <a:cubicBezTo>
                      <a:pt x="213728" y="403973"/>
                      <a:pt x="216044" y="403394"/>
                      <a:pt x="218102" y="403394"/>
                    </a:cubicBezTo>
                    <a:cubicBezTo>
                      <a:pt x="219390" y="403394"/>
                      <a:pt x="220612" y="403715"/>
                      <a:pt x="221770" y="404359"/>
                    </a:cubicBezTo>
                    <a:cubicBezTo>
                      <a:pt x="222928" y="405002"/>
                      <a:pt x="223828" y="406224"/>
                      <a:pt x="224472" y="408026"/>
                    </a:cubicBezTo>
                    <a:cubicBezTo>
                      <a:pt x="225116" y="409827"/>
                      <a:pt x="225694" y="412272"/>
                      <a:pt x="226208" y="415360"/>
                    </a:cubicBezTo>
                    <a:cubicBezTo>
                      <a:pt x="226724" y="418448"/>
                      <a:pt x="226980" y="422309"/>
                      <a:pt x="226980" y="426941"/>
                    </a:cubicBezTo>
                    <a:cubicBezTo>
                      <a:pt x="226980" y="434404"/>
                      <a:pt x="226466" y="440323"/>
                      <a:pt x="225436" y="444698"/>
                    </a:cubicBezTo>
                    <a:cubicBezTo>
                      <a:pt x="224408" y="449073"/>
                      <a:pt x="222864" y="452290"/>
                      <a:pt x="220804" y="454349"/>
                    </a:cubicBezTo>
                    <a:cubicBezTo>
                      <a:pt x="218744" y="456407"/>
                      <a:pt x="215656" y="458337"/>
                      <a:pt x="211540" y="460139"/>
                    </a:cubicBezTo>
                    <a:cubicBezTo>
                      <a:pt x="207424" y="461940"/>
                      <a:pt x="202726" y="463420"/>
                      <a:pt x="197450" y="464578"/>
                    </a:cubicBezTo>
                    <a:cubicBezTo>
                      <a:pt x="192176" y="465736"/>
                      <a:pt x="186578" y="466701"/>
                      <a:pt x="180658" y="467473"/>
                    </a:cubicBezTo>
                    <a:cubicBezTo>
                      <a:pt x="174740" y="468245"/>
                      <a:pt x="168820" y="468631"/>
                      <a:pt x="162900" y="468631"/>
                    </a:cubicBezTo>
                    <a:cubicBezTo>
                      <a:pt x="144888" y="468631"/>
                      <a:pt x="129446" y="466251"/>
                      <a:pt x="116578" y="461490"/>
                    </a:cubicBezTo>
                    <a:cubicBezTo>
                      <a:pt x="103712" y="456729"/>
                      <a:pt x="93160" y="449523"/>
                      <a:pt x="84924" y="439873"/>
                    </a:cubicBezTo>
                    <a:cubicBezTo>
                      <a:pt x="76688" y="430222"/>
                      <a:pt x="70706" y="417998"/>
                      <a:pt x="66976" y="403201"/>
                    </a:cubicBezTo>
                    <a:cubicBezTo>
                      <a:pt x="63244" y="388403"/>
                      <a:pt x="61376" y="370968"/>
                      <a:pt x="61376" y="350894"/>
                    </a:cubicBezTo>
                    <a:lnTo>
                      <a:pt x="61376" y="147846"/>
                    </a:lnTo>
                    <a:lnTo>
                      <a:pt x="12738" y="147846"/>
                    </a:lnTo>
                    <a:cubicBezTo>
                      <a:pt x="8878" y="147846"/>
                      <a:pt x="5790" y="145788"/>
                      <a:pt x="3474" y="141670"/>
                    </a:cubicBezTo>
                    <a:cubicBezTo>
                      <a:pt x="1158" y="137552"/>
                      <a:pt x="0" y="130861"/>
                      <a:pt x="0" y="121597"/>
                    </a:cubicBezTo>
                    <a:cubicBezTo>
                      <a:pt x="0" y="116707"/>
                      <a:pt x="322" y="112590"/>
                      <a:pt x="964" y="109244"/>
                    </a:cubicBezTo>
                    <a:cubicBezTo>
                      <a:pt x="1608" y="105898"/>
                      <a:pt x="2444" y="103132"/>
                      <a:pt x="3474" y="100945"/>
                    </a:cubicBezTo>
                    <a:cubicBezTo>
                      <a:pt x="4504" y="98757"/>
                      <a:pt x="5854" y="97213"/>
                      <a:pt x="7528" y="96312"/>
                    </a:cubicBezTo>
                    <a:cubicBezTo>
                      <a:pt x="9200" y="95412"/>
                      <a:pt x="11064" y="94961"/>
                      <a:pt x="13124" y="94961"/>
                    </a:cubicBezTo>
                    <a:lnTo>
                      <a:pt x="61376" y="94961"/>
                    </a:lnTo>
                    <a:lnTo>
                      <a:pt x="61376" y="12352"/>
                    </a:lnTo>
                    <a:cubicBezTo>
                      <a:pt x="61376" y="10551"/>
                      <a:pt x="61828" y="8878"/>
                      <a:pt x="62728" y="7334"/>
                    </a:cubicBezTo>
                    <a:cubicBezTo>
                      <a:pt x="63628" y="5790"/>
                      <a:pt x="65300" y="4439"/>
                      <a:pt x="67748" y="3281"/>
                    </a:cubicBezTo>
                    <a:cubicBezTo>
                      <a:pt x="70192" y="2123"/>
                      <a:pt x="73472" y="1286"/>
                      <a:pt x="77590" y="772"/>
                    </a:cubicBezTo>
                    <a:cubicBezTo>
                      <a:pt x="81708" y="257"/>
                      <a:pt x="86856" y="0"/>
                      <a:pt x="93032"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5" name="文本框 51"/>
              <p:cNvSpPr txBox="1"/>
              <p:nvPr userDrawn="1"/>
            </p:nvSpPr>
            <p:spPr>
              <a:xfrm>
                <a:off x="3759402" y="13563772"/>
                <a:ext cx="347420" cy="381776"/>
              </a:xfrm>
              <a:custGeom>
                <a:avLst/>
                <a:gdLst/>
                <a:ahLst/>
                <a:cxnLst/>
                <a:rect l="l" t="t" r="r" b="b"/>
                <a:pathLst>
                  <a:path w="347420" h="381776">
                    <a:moveTo>
                      <a:pt x="177184" y="0"/>
                    </a:moveTo>
                    <a:cubicBezTo>
                      <a:pt x="205750" y="0"/>
                      <a:pt x="230648" y="4246"/>
                      <a:pt x="251880" y="12738"/>
                    </a:cubicBezTo>
                    <a:cubicBezTo>
                      <a:pt x="273111" y="21231"/>
                      <a:pt x="290803" y="33584"/>
                      <a:pt x="304958" y="49797"/>
                    </a:cubicBezTo>
                    <a:cubicBezTo>
                      <a:pt x="319112" y="66010"/>
                      <a:pt x="329727" y="85697"/>
                      <a:pt x="336805" y="108858"/>
                    </a:cubicBezTo>
                    <a:cubicBezTo>
                      <a:pt x="343881" y="132020"/>
                      <a:pt x="347420" y="158140"/>
                      <a:pt x="347420" y="187221"/>
                    </a:cubicBezTo>
                    <a:cubicBezTo>
                      <a:pt x="347420" y="215529"/>
                      <a:pt x="343689" y="241586"/>
                      <a:pt x="336225" y="265391"/>
                    </a:cubicBezTo>
                    <a:cubicBezTo>
                      <a:pt x="328762" y="289195"/>
                      <a:pt x="317632" y="309719"/>
                      <a:pt x="302834" y="326961"/>
                    </a:cubicBezTo>
                    <a:cubicBezTo>
                      <a:pt x="288037" y="344204"/>
                      <a:pt x="269508" y="357650"/>
                      <a:pt x="247247" y="367301"/>
                    </a:cubicBezTo>
                    <a:cubicBezTo>
                      <a:pt x="224986" y="376951"/>
                      <a:pt x="199187" y="381776"/>
                      <a:pt x="169849" y="381776"/>
                    </a:cubicBezTo>
                    <a:cubicBezTo>
                      <a:pt x="141284" y="381776"/>
                      <a:pt x="116385" y="377530"/>
                      <a:pt x="95154" y="369038"/>
                    </a:cubicBezTo>
                    <a:cubicBezTo>
                      <a:pt x="73923" y="360545"/>
                      <a:pt x="56230" y="348192"/>
                      <a:pt x="42076" y="331980"/>
                    </a:cubicBezTo>
                    <a:cubicBezTo>
                      <a:pt x="27922" y="315767"/>
                      <a:pt x="17370" y="296079"/>
                      <a:pt x="10422" y="272918"/>
                    </a:cubicBezTo>
                    <a:cubicBezTo>
                      <a:pt x="3474" y="249757"/>
                      <a:pt x="0" y="223507"/>
                      <a:pt x="0" y="194169"/>
                    </a:cubicBezTo>
                    <a:cubicBezTo>
                      <a:pt x="0" y="165861"/>
                      <a:pt x="3667" y="139804"/>
                      <a:pt x="11001" y="116000"/>
                    </a:cubicBezTo>
                    <a:cubicBezTo>
                      <a:pt x="18335" y="92195"/>
                      <a:pt x="29402" y="71671"/>
                      <a:pt x="44199" y="54429"/>
                    </a:cubicBezTo>
                    <a:cubicBezTo>
                      <a:pt x="58997" y="37187"/>
                      <a:pt x="77461" y="23804"/>
                      <a:pt x="99593" y="14283"/>
                    </a:cubicBezTo>
                    <a:cubicBezTo>
                      <a:pt x="121725" y="4761"/>
                      <a:pt x="147589" y="0"/>
                      <a:pt x="177184" y="0"/>
                    </a:cubicBezTo>
                    <a:close/>
                    <a:moveTo>
                      <a:pt x="174681" y="53271"/>
                    </a:moveTo>
                    <a:cubicBezTo>
                      <a:pt x="155725" y="53271"/>
                      <a:pt x="139431" y="56616"/>
                      <a:pt x="125798" y="63308"/>
                    </a:cubicBezTo>
                    <a:cubicBezTo>
                      <a:pt x="112164" y="69999"/>
                      <a:pt x="100934" y="79456"/>
                      <a:pt x="92105" y="91680"/>
                    </a:cubicBezTo>
                    <a:cubicBezTo>
                      <a:pt x="83277" y="103904"/>
                      <a:pt x="76721" y="118380"/>
                      <a:pt x="72436" y="135108"/>
                    </a:cubicBezTo>
                    <a:cubicBezTo>
                      <a:pt x="68152" y="151835"/>
                      <a:pt x="66009" y="170107"/>
                      <a:pt x="66009" y="189923"/>
                    </a:cubicBezTo>
                    <a:cubicBezTo>
                      <a:pt x="66009" y="208967"/>
                      <a:pt x="67763" y="226853"/>
                      <a:pt x="71269" y="243580"/>
                    </a:cubicBezTo>
                    <a:cubicBezTo>
                      <a:pt x="74775" y="260308"/>
                      <a:pt x="80618" y="274912"/>
                      <a:pt x="88797" y="287394"/>
                    </a:cubicBezTo>
                    <a:cubicBezTo>
                      <a:pt x="96976" y="299875"/>
                      <a:pt x="107946" y="309783"/>
                      <a:pt x="121708" y="317118"/>
                    </a:cubicBezTo>
                    <a:cubicBezTo>
                      <a:pt x="135470" y="324452"/>
                      <a:pt x="152609" y="328119"/>
                      <a:pt x="173125" y="328119"/>
                    </a:cubicBezTo>
                    <a:cubicBezTo>
                      <a:pt x="191823" y="328119"/>
                      <a:pt x="208053" y="324774"/>
                      <a:pt x="221815" y="318083"/>
                    </a:cubicBezTo>
                    <a:cubicBezTo>
                      <a:pt x="235577" y="311392"/>
                      <a:pt x="246872" y="301998"/>
                      <a:pt x="255700" y="289903"/>
                    </a:cubicBezTo>
                    <a:cubicBezTo>
                      <a:pt x="264529" y="277808"/>
                      <a:pt x="271021" y="263396"/>
                      <a:pt x="275177" y="246668"/>
                    </a:cubicBezTo>
                    <a:cubicBezTo>
                      <a:pt x="279332" y="229941"/>
                      <a:pt x="281410" y="211540"/>
                      <a:pt x="281410" y="191467"/>
                    </a:cubicBezTo>
                    <a:cubicBezTo>
                      <a:pt x="281410" y="172681"/>
                      <a:pt x="279657" y="154924"/>
                      <a:pt x="276151" y="138196"/>
                    </a:cubicBezTo>
                    <a:cubicBezTo>
                      <a:pt x="272644" y="121468"/>
                      <a:pt x="266866" y="106799"/>
                      <a:pt x="258816" y="94189"/>
                    </a:cubicBezTo>
                    <a:cubicBezTo>
                      <a:pt x="250765" y="81579"/>
                      <a:pt x="239859" y="71607"/>
                      <a:pt x="226097" y="64273"/>
                    </a:cubicBezTo>
                    <a:cubicBezTo>
                      <a:pt x="212335" y="56938"/>
                      <a:pt x="195196" y="53271"/>
                      <a:pt x="174681" y="53271"/>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6" name="文本框 52"/>
              <p:cNvSpPr txBox="1"/>
              <p:nvPr userDrawn="1"/>
            </p:nvSpPr>
            <p:spPr>
              <a:xfrm>
                <a:off x="4541611" y="13563772"/>
                <a:ext cx="319627" cy="381776"/>
              </a:xfrm>
              <a:custGeom>
                <a:avLst/>
                <a:gdLst/>
                <a:ahLst/>
                <a:cxnLst/>
                <a:rect l="l" t="t" r="r" b="b"/>
                <a:pathLst>
                  <a:path w="319627" h="381776">
                    <a:moveTo>
                      <a:pt x="166762" y="0"/>
                    </a:moveTo>
                    <a:cubicBezTo>
                      <a:pt x="194041" y="0"/>
                      <a:pt x="217266" y="4375"/>
                      <a:pt x="236439" y="13124"/>
                    </a:cubicBezTo>
                    <a:cubicBezTo>
                      <a:pt x="255611" y="21874"/>
                      <a:pt x="271374" y="33648"/>
                      <a:pt x="283726" y="48446"/>
                    </a:cubicBezTo>
                    <a:cubicBezTo>
                      <a:pt x="296079" y="63243"/>
                      <a:pt x="305151" y="80614"/>
                      <a:pt x="310941" y="100559"/>
                    </a:cubicBezTo>
                    <a:cubicBezTo>
                      <a:pt x="316732" y="120503"/>
                      <a:pt x="319627" y="141799"/>
                      <a:pt x="319627" y="164446"/>
                    </a:cubicBezTo>
                    <a:lnTo>
                      <a:pt x="319627" y="176026"/>
                    </a:lnTo>
                    <a:cubicBezTo>
                      <a:pt x="319627" y="186063"/>
                      <a:pt x="317106" y="193204"/>
                      <a:pt x="312066" y="197450"/>
                    </a:cubicBezTo>
                    <a:cubicBezTo>
                      <a:pt x="307026" y="201697"/>
                      <a:pt x="301272" y="203820"/>
                      <a:pt x="294806" y="203820"/>
                    </a:cubicBezTo>
                    <a:lnTo>
                      <a:pt x="66009" y="203820"/>
                    </a:lnTo>
                    <a:cubicBezTo>
                      <a:pt x="66009" y="223121"/>
                      <a:pt x="67949" y="240492"/>
                      <a:pt x="71827" y="255933"/>
                    </a:cubicBezTo>
                    <a:cubicBezTo>
                      <a:pt x="75705" y="271374"/>
                      <a:pt x="82170" y="284627"/>
                      <a:pt x="91222" y="295693"/>
                    </a:cubicBezTo>
                    <a:cubicBezTo>
                      <a:pt x="100273" y="306759"/>
                      <a:pt x="112040" y="315252"/>
                      <a:pt x="126522" y="321171"/>
                    </a:cubicBezTo>
                    <a:cubicBezTo>
                      <a:pt x="141004" y="327090"/>
                      <a:pt x="158717" y="330049"/>
                      <a:pt x="179663" y="330049"/>
                    </a:cubicBezTo>
                    <a:cubicBezTo>
                      <a:pt x="196214" y="330049"/>
                      <a:pt x="210954" y="328698"/>
                      <a:pt x="223884" y="325996"/>
                    </a:cubicBezTo>
                    <a:cubicBezTo>
                      <a:pt x="236814" y="323294"/>
                      <a:pt x="247998" y="320270"/>
                      <a:pt x="257438" y="316925"/>
                    </a:cubicBezTo>
                    <a:cubicBezTo>
                      <a:pt x="266877" y="313579"/>
                      <a:pt x="274636" y="310555"/>
                      <a:pt x="280714" y="307853"/>
                    </a:cubicBezTo>
                    <a:cubicBezTo>
                      <a:pt x="286791" y="305151"/>
                      <a:pt x="291383" y="303800"/>
                      <a:pt x="294487" y="303800"/>
                    </a:cubicBezTo>
                    <a:cubicBezTo>
                      <a:pt x="296296" y="303800"/>
                      <a:pt x="297912" y="304250"/>
                      <a:pt x="299333" y="305151"/>
                    </a:cubicBezTo>
                    <a:cubicBezTo>
                      <a:pt x="300755" y="306052"/>
                      <a:pt x="301854" y="307403"/>
                      <a:pt x="302630" y="309204"/>
                    </a:cubicBezTo>
                    <a:cubicBezTo>
                      <a:pt x="303406" y="311006"/>
                      <a:pt x="303988" y="313515"/>
                      <a:pt x="304376" y="316732"/>
                    </a:cubicBezTo>
                    <a:cubicBezTo>
                      <a:pt x="304764" y="319948"/>
                      <a:pt x="304958" y="323873"/>
                      <a:pt x="304958" y="328505"/>
                    </a:cubicBezTo>
                    <a:cubicBezTo>
                      <a:pt x="304958" y="331851"/>
                      <a:pt x="304829" y="334746"/>
                      <a:pt x="304572" y="337191"/>
                    </a:cubicBezTo>
                    <a:cubicBezTo>
                      <a:pt x="304315" y="339636"/>
                      <a:pt x="303993" y="341823"/>
                      <a:pt x="303607" y="343753"/>
                    </a:cubicBezTo>
                    <a:cubicBezTo>
                      <a:pt x="303221" y="345683"/>
                      <a:pt x="302577" y="347420"/>
                      <a:pt x="301676" y="348964"/>
                    </a:cubicBezTo>
                    <a:cubicBezTo>
                      <a:pt x="300776" y="350509"/>
                      <a:pt x="299618" y="351988"/>
                      <a:pt x="298202" y="353404"/>
                    </a:cubicBezTo>
                    <a:cubicBezTo>
                      <a:pt x="296787" y="354819"/>
                      <a:pt x="292605" y="357135"/>
                      <a:pt x="285657" y="360352"/>
                    </a:cubicBezTo>
                    <a:cubicBezTo>
                      <a:pt x="278708" y="363569"/>
                      <a:pt x="269701" y="366722"/>
                      <a:pt x="258635" y="369810"/>
                    </a:cubicBezTo>
                    <a:cubicBezTo>
                      <a:pt x="247569" y="372898"/>
                      <a:pt x="234766" y="375664"/>
                      <a:pt x="220226" y="378109"/>
                    </a:cubicBezTo>
                    <a:cubicBezTo>
                      <a:pt x="205686" y="380554"/>
                      <a:pt x="190180" y="381776"/>
                      <a:pt x="173710" y="381776"/>
                    </a:cubicBezTo>
                    <a:cubicBezTo>
                      <a:pt x="145144" y="381776"/>
                      <a:pt x="120117" y="377788"/>
                      <a:pt x="98628" y="369810"/>
                    </a:cubicBezTo>
                    <a:cubicBezTo>
                      <a:pt x="77140" y="361832"/>
                      <a:pt x="59061" y="349994"/>
                      <a:pt x="44392" y="334296"/>
                    </a:cubicBezTo>
                    <a:cubicBezTo>
                      <a:pt x="29723" y="318597"/>
                      <a:pt x="18657" y="298910"/>
                      <a:pt x="11194" y="275234"/>
                    </a:cubicBezTo>
                    <a:cubicBezTo>
                      <a:pt x="3731" y="251558"/>
                      <a:pt x="0" y="224022"/>
                      <a:pt x="0" y="192625"/>
                    </a:cubicBezTo>
                    <a:cubicBezTo>
                      <a:pt x="0" y="162773"/>
                      <a:pt x="3860" y="135944"/>
                      <a:pt x="11580" y="112139"/>
                    </a:cubicBezTo>
                    <a:cubicBezTo>
                      <a:pt x="19301" y="88335"/>
                      <a:pt x="30431" y="68133"/>
                      <a:pt x="44971" y="51534"/>
                    </a:cubicBezTo>
                    <a:cubicBezTo>
                      <a:pt x="59512" y="34935"/>
                      <a:pt x="77075" y="22196"/>
                      <a:pt x="97663" y="13318"/>
                    </a:cubicBezTo>
                    <a:cubicBezTo>
                      <a:pt x="118251" y="4439"/>
                      <a:pt x="141284" y="0"/>
                      <a:pt x="166762" y="0"/>
                    </a:cubicBezTo>
                    <a:close/>
                    <a:moveTo>
                      <a:pt x="163498" y="49797"/>
                    </a:moveTo>
                    <a:cubicBezTo>
                      <a:pt x="147704" y="49797"/>
                      <a:pt x="133851" y="52756"/>
                      <a:pt x="121940" y="58675"/>
                    </a:cubicBezTo>
                    <a:cubicBezTo>
                      <a:pt x="110030" y="64594"/>
                      <a:pt x="100061" y="72443"/>
                      <a:pt x="92033" y="82223"/>
                    </a:cubicBezTo>
                    <a:cubicBezTo>
                      <a:pt x="84005" y="92002"/>
                      <a:pt x="77790" y="103390"/>
                      <a:pt x="73389" y="116386"/>
                    </a:cubicBezTo>
                    <a:cubicBezTo>
                      <a:pt x="68988" y="129382"/>
                      <a:pt x="66528" y="142957"/>
                      <a:pt x="66009" y="157111"/>
                    </a:cubicBezTo>
                    <a:lnTo>
                      <a:pt x="255547" y="157111"/>
                    </a:lnTo>
                    <a:cubicBezTo>
                      <a:pt x="256319" y="123656"/>
                      <a:pt x="248874" y="97406"/>
                      <a:pt x="233212" y="78362"/>
                    </a:cubicBezTo>
                    <a:cubicBezTo>
                      <a:pt x="217550" y="59319"/>
                      <a:pt x="194312" y="49797"/>
                      <a:pt x="163498"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7" name="文本框 53"/>
              <p:cNvSpPr txBox="1"/>
              <p:nvPr userDrawn="1"/>
            </p:nvSpPr>
            <p:spPr>
              <a:xfrm>
                <a:off x="5294086" y="13563772"/>
                <a:ext cx="319627" cy="381776"/>
              </a:xfrm>
              <a:custGeom>
                <a:avLst/>
                <a:gdLst/>
                <a:ahLst/>
                <a:cxnLst/>
                <a:rect l="l" t="t" r="r" b="b"/>
                <a:pathLst>
                  <a:path w="319627" h="381776">
                    <a:moveTo>
                      <a:pt x="166762" y="0"/>
                    </a:moveTo>
                    <a:cubicBezTo>
                      <a:pt x="194040" y="0"/>
                      <a:pt x="217266" y="4375"/>
                      <a:pt x="236439" y="13124"/>
                    </a:cubicBezTo>
                    <a:cubicBezTo>
                      <a:pt x="255611" y="21874"/>
                      <a:pt x="271374" y="33648"/>
                      <a:pt x="283726" y="48446"/>
                    </a:cubicBezTo>
                    <a:cubicBezTo>
                      <a:pt x="296079" y="63243"/>
                      <a:pt x="305151" y="80614"/>
                      <a:pt x="310941" y="100559"/>
                    </a:cubicBezTo>
                    <a:cubicBezTo>
                      <a:pt x="316732" y="120503"/>
                      <a:pt x="319627" y="141799"/>
                      <a:pt x="319627" y="164446"/>
                    </a:cubicBezTo>
                    <a:lnTo>
                      <a:pt x="319627" y="176026"/>
                    </a:lnTo>
                    <a:cubicBezTo>
                      <a:pt x="319627" y="186063"/>
                      <a:pt x="317106" y="193204"/>
                      <a:pt x="312066" y="197450"/>
                    </a:cubicBezTo>
                    <a:cubicBezTo>
                      <a:pt x="307025" y="201697"/>
                      <a:pt x="301272" y="203820"/>
                      <a:pt x="294806" y="203820"/>
                    </a:cubicBezTo>
                    <a:lnTo>
                      <a:pt x="66010" y="203820"/>
                    </a:lnTo>
                    <a:cubicBezTo>
                      <a:pt x="66010" y="223121"/>
                      <a:pt x="67949" y="240492"/>
                      <a:pt x="71827" y="255933"/>
                    </a:cubicBezTo>
                    <a:cubicBezTo>
                      <a:pt x="75705" y="271374"/>
                      <a:pt x="82170" y="284627"/>
                      <a:pt x="91222" y="295693"/>
                    </a:cubicBezTo>
                    <a:cubicBezTo>
                      <a:pt x="100273" y="306759"/>
                      <a:pt x="112040" y="315252"/>
                      <a:pt x="126522" y="321171"/>
                    </a:cubicBezTo>
                    <a:cubicBezTo>
                      <a:pt x="141004" y="327090"/>
                      <a:pt x="158717" y="330049"/>
                      <a:pt x="179663" y="330049"/>
                    </a:cubicBezTo>
                    <a:cubicBezTo>
                      <a:pt x="196214" y="330049"/>
                      <a:pt x="210954" y="328698"/>
                      <a:pt x="223884" y="325996"/>
                    </a:cubicBezTo>
                    <a:cubicBezTo>
                      <a:pt x="236813" y="323294"/>
                      <a:pt x="247998" y="320270"/>
                      <a:pt x="257438" y="316925"/>
                    </a:cubicBezTo>
                    <a:cubicBezTo>
                      <a:pt x="266877" y="313579"/>
                      <a:pt x="274636" y="310555"/>
                      <a:pt x="280714" y="307853"/>
                    </a:cubicBezTo>
                    <a:cubicBezTo>
                      <a:pt x="286792" y="305151"/>
                      <a:pt x="291383" y="303800"/>
                      <a:pt x="294487" y="303800"/>
                    </a:cubicBezTo>
                    <a:cubicBezTo>
                      <a:pt x="296296" y="303800"/>
                      <a:pt x="297912" y="304250"/>
                      <a:pt x="299333" y="305151"/>
                    </a:cubicBezTo>
                    <a:cubicBezTo>
                      <a:pt x="300755" y="306052"/>
                      <a:pt x="301853" y="307403"/>
                      <a:pt x="302630" y="309204"/>
                    </a:cubicBezTo>
                    <a:cubicBezTo>
                      <a:pt x="303406" y="311006"/>
                      <a:pt x="303988" y="313515"/>
                      <a:pt x="304376" y="316732"/>
                    </a:cubicBezTo>
                    <a:cubicBezTo>
                      <a:pt x="304764" y="319948"/>
                      <a:pt x="304958" y="323873"/>
                      <a:pt x="304958" y="328505"/>
                    </a:cubicBezTo>
                    <a:cubicBezTo>
                      <a:pt x="304958" y="331851"/>
                      <a:pt x="304829" y="334746"/>
                      <a:pt x="304572" y="337191"/>
                    </a:cubicBezTo>
                    <a:cubicBezTo>
                      <a:pt x="304314" y="339636"/>
                      <a:pt x="303993" y="341823"/>
                      <a:pt x="303607" y="343753"/>
                    </a:cubicBezTo>
                    <a:cubicBezTo>
                      <a:pt x="303221" y="345683"/>
                      <a:pt x="302577" y="347420"/>
                      <a:pt x="301677" y="348964"/>
                    </a:cubicBezTo>
                    <a:cubicBezTo>
                      <a:pt x="300776" y="350509"/>
                      <a:pt x="299618" y="351988"/>
                      <a:pt x="298202" y="353404"/>
                    </a:cubicBezTo>
                    <a:cubicBezTo>
                      <a:pt x="296787" y="354819"/>
                      <a:pt x="292605" y="357135"/>
                      <a:pt x="285657" y="360352"/>
                    </a:cubicBezTo>
                    <a:cubicBezTo>
                      <a:pt x="278708" y="363569"/>
                      <a:pt x="269701" y="366722"/>
                      <a:pt x="258635" y="369810"/>
                    </a:cubicBezTo>
                    <a:cubicBezTo>
                      <a:pt x="247569" y="372898"/>
                      <a:pt x="234766" y="375664"/>
                      <a:pt x="220226" y="378109"/>
                    </a:cubicBezTo>
                    <a:cubicBezTo>
                      <a:pt x="205685" y="380554"/>
                      <a:pt x="190180" y="381776"/>
                      <a:pt x="173710" y="381776"/>
                    </a:cubicBezTo>
                    <a:cubicBezTo>
                      <a:pt x="145144" y="381776"/>
                      <a:pt x="120117" y="377788"/>
                      <a:pt x="98628" y="369810"/>
                    </a:cubicBezTo>
                    <a:cubicBezTo>
                      <a:pt x="77140" y="361832"/>
                      <a:pt x="59061" y="349994"/>
                      <a:pt x="44392" y="334296"/>
                    </a:cubicBezTo>
                    <a:cubicBezTo>
                      <a:pt x="29724" y="318597"/>
                      <a:pt x="18657" y="298910"/>
                      <a:pt x="11194" y="275234"/>
                    </a:cubicBezTo>
                    <a:cubicBezTo>
                      <a:pt x="3731" y="251558"/>
                      <a:pt x="0" y="224022"/>
                      <a:pt x="0" y="192625"/>
                    </a:cubicBezTo>
                    <a:cubicBezTo>
                      <a:pt x="0" y="162773"/>
                      <a:pt x="3860" y="135944"/>
                      <a:pt x="11581" y="112139"/>
                    </a:cubicBezTo>
                    <a:cubicBezTo>
                      <a:pt x="19301" y="88335"/>
                      <a:pt x="30431" y="68133"/>
                      <a:pt x="44971" y="51534"/>
                    </a:cubicBezTo>
                    <a:cubicBezTo>
                      <a:pt x="59511" y="34935"/>
                      <a:pt x="77076" y="22196"/>
                      <a:pt x="97663" y="13318"/>
                    </a:cubicBezTo>
                    <a:cubicBezTo>
                      <a:pt x="118251" y="4439"/>
                      <a:pt x="141284" y="0"/>
                      <a:pt x="166762" y="0"/>
                    </a:cubicBezTo>
                    <a:close/>
                    <a:moveTo>
                      <a:pt x="163498" y="49797"/>
                    </a:moveTo>
                    <a:cubicBezTo>
                      <a:pt x="147704" y="49797"/>
                      <a:pt x="133851" y="52756"/>
                      <a:pt x="121941" y="58675"/>
                    </a:cubicBezTo>
                    <a:cubicBezTo>
                      <a:pt x="110030" y="64594"/>
                      <a:pt x="100061" y="72443"/>
                      <a:pt x="92033" y="82223"/>
                    </a:cubicBezTo>
                    <a:cubicBezTo>
                      <a:pt x="84005" y="92002"/>
                      <a:pt x="77790" y="103390"/>
                      <a:pt x="73389" y="116386"/>
                    </a:cubicBezTo>
                    <a:cubicBezTo>
                      <a:pt x="68988" y="129382"/>
                      <a:pt x="66528" y="142957"/>
                      <a:pt x="66010" y="157111"/>
                    </a:cubicBezTo>
                    <a:lnTo>
                      <a:pt x="255547" y="157111"/>
                    </a:lnTo>
                    <a:cubicBezTo>
                      <a:pt x="256319" y="123656"/>
                      <a:pt x="248874" y="97406"/>
                      <a:pt x="233212" y="78362"/>
                    </a:cubicBezTo>
                    <a:cubicBezTo>
                      <a:pt x="217550" y="59319"/>
                      <a:pt x="194312" y="49797"/>
                      <a:pt x="163498"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8" name="文本框 54"/>
              <p:cNvSpPr txBox="1"/>
              <p:nvPr userDrawn="1"/>
            </p:nvSpPr>
            <p:spPr>
              <a:xfrm>
                <a:off x="5864427" y="13563772"/>
                <a:ext cx="347420" cy="381776"/>
              </a:xfrm>
              <a:custGeom>
                <a:avLst/>
                <a:gdLst/>
                <a:ahLst/>
                <a:cxnLst/>
                <a:rect l="l" t="t" r="r" b="b"/>
                <a:pathLst>
                  <a:path w="347420" h="381776">
                    <a:moveTo>
                      <a:pt x="177184" y="0"/>
                    </a:moveTo>
                    <a:cubicBezTo>
                      <a:pt x="205750" y="0"/>
                      <a:pt x="230648" y="4246"/>
                      <a:pt x="251880" y="12738"/>
                    </a:cubicBezTo>
                    <a:cubicBezTo>
                      <a:pt x="273111" y="21231"/>
                      <a:pt x="290804" y="33584"/>
                      <a:pt x="304958" y="49797"/>
                    </a:cubicBezTo>
                    <a:cubicBezTo>
                      <a:pt x="319112" y="66010"/>
                      <a:pt x="329727" y="85697"/>
                      <a:pt x="336805" y="108858"/>
                    </a:cubicBezTo>
                    <a:cubicBezTo>
                      <a:pt x="343882" y="132020"/>
                      <a:pt x="347420" y="158140"/>
                      <a:pt x="347420" y="187221"/>
                    </a:cubicBezTo>
                    <a:cubicBezTo>
                      <a:pt x="347420" y="215529"/>
                      <a:pt x="343689" y="241586"/>
                      <a:pt x="336226" y="265391"/>
                    </a:cubicBezTo>
                    <a:cubicBezTo>
                      <a:pt x="328762" y="289195"/>
                      <a:pt x="317632" y="309719"/>
                      <a:pt x="302835" y="326961"/>
                    </a:cubicBezTo>
                    <a:cubicBezTo>
                      <a:pt x="288037" y="344204"/>
                      <a:pt x="269508" y="357650"/>
                      <a:pt x="247247" y="367301"/>
                    </a:cubicBezTo>
                    <a:cubicBezTo>
                      <a:pt x="224987" y="376951"/>
                      <a:pt x="199187" y="381776"/>
                      <a:pt x="169850" y="381776"/>
                    </a:cubicBezTo>
                    <a:cubicBezTo>
                      <a:pt x="141284" y="381776"/>
                      <a:pt x="116385" y="377530"/>
                      <a:pt x="95154" y="369038"/>
                    </a:cubicBezTo>
                    <a:cubicBezTo>
                      <a:pt x="73923" y="360545"/>
                      <a:pt x="56230" y="348192"/>
                      <a:pt x="42076" y="331980"/>
                    </a:cubicBezTo>
                    <a:cubicBezTo>
                      <a:pt x="27922" y="315767"/>
                      <a:pt x="17370" y="296079"/>
                      <a:pt x="10422" y="272918"/>
                    </a:cubicBezTo>
                    <a:cubicBezTo>
                      <a:pt x="3474" y="249757"/>
                      <a:pt x="0" y="223507"/>
                      <a:pt x="0" y="194169"/>
                    </a:cubicBezTo>
                    <a:cubicBezTo>
                      <a:pt x="0" y="165861"/>
                      <a:pt x="3666" y="139804"/>
                      <a:pt x="11001" y="116000"/>
                    </a:cubicBezTo>
                    <a:cubicBezTo>
                      <a:pt x="18336" y="92195"/>
                      <a:pt x="29402" y="71671"/>
                      <a:pt x="44199" y="54429"/>
                    </a:cubicBezTo>
                    <a:cubicBezTo>
                      <a:pt x="58997" y="37187"/>
                      <a:pt x="77461" y="23804"/>
                      <a:pt x="99593" y="14283"/>
                    </a:cubicBezTo>
                    <a:cubicBezTo>
                      <a:pt x="121726" y="4761"/>
                      <a:pt x="147589" y="0"/>
                      <a:pt x="177184" y="0"/>
                    </a:cubicBezTo>
                    <a:close/>
                    <a:moveTo>
                      <a:pt x="174681" y="53271"/>
                    </a:moveTo>
                    <a:cubicBezTo>
                      <a:pt x="155725" y="53271"/>
                      <a:pt x="139431" y="56616"/>
                      <a:pt x="125798" y="63308"/>
                    </a:cubicBezTo>
                    <a:cubicBezTo>
                      <a:pt x="112164" y="69999"/>
                      <a:pt x="100933" y="79456"/>
                      <a:pt x="92105" y="91680"/>
                    </a:cubicBezTo>
                    <a:cubicBezTo>
                      <a:pt x="83277" y="103904"/>
                      <a:pt x="76720" y="118380"/>
                      <a:pt x="72436" y="135108"/>
                    </a:cubicBezTo>
                    <a:cubicBezTo>
                      <a:pt x="68152" y="151835"/>
                      <a:pt x="66009" y="170107"/>
                      <a:pt x="66009" y="189923"/>
                    </a:cubicBezTo>
                    <a:cubicBezTo>
                      <a:pt x="66009" y="208967"/>
                      <a:pt x="67763" y="226853"/>
                      <a:pt x="71269" y="243580"/>
                    </a:cubicBezTo>
                    <a:cubicBezTo>
                      <a:pt x="74775" y="260308"/>
                      <a:pt x="80618" y="274912"/>
                      <a:pt x="88797" y="287394"/>
                    </a:cubicBezTo>
                    <a:cubicBezTo>
                      <a:pt x="96976" y="299875"/>
                      <a:pt x="107946" y="309783"/>
                      <a:pt x="121708" y="317118"/>
                    </a:cubicBezTo>
                    <a:cubicBezTo>
                      <a:pt x="135471" y="324452"/>
                      <a:pt x="152609" y="328119"/>
                      <a:pt x="173125" y="328119"/>
                    </a:cubicBezTo>
                    <a:cubicBezTo>
                      <a:pt x="191823" y="328119"/>
                      <a:pt x="208053" y="324774"/>
                      <a:pt x="221815" y="318083"/>
                    </a:cubicBezTo>
                    <a:cubicBezTo>
                      <a:pt x="235577" y="311392"/>
                      <a:pt x="246872" y="301998"/>
                      <a:pt x="255701" y="289903"/>
                    </a:cubicBezTo>
                    <a:cubicBezTo>
                      <a:pt x="264528" y="277808"/>
                      <a:pt x="271021" y="263396"/>
                      <a:pt x="275177" y="246668"/>
                    </a:cubicBezTo>
                    <a:cubicBezTo>
                      <a:pt x="279332" y="229941"/>
                      <a:pt x="281410" y="211540"/>
                      <a:pt x="281410" y="191467"/>
                    </a:cubicBezTo>
                    <a:cubicBezTo>
                      <a:pt x="281410" y="172681"/>
                      <a:pt x="279657" y="154924"/>
                      <a:pt x="276150" y="138196"/>
                    </a:cubicBezTo>
                    <a:cubicBezTo>
                      <a:pt x="272644" y="121468"/>
                      <a:pt x="266866" y="106799"/>
                      <a:pt x="258816" y="94189"/>
                    </a:cubicBezTo>
                    <a:cubicBezTo>
                      <a:pt x="250765" y="81579"/>
                      <a:pt x="239860" y="71607"/>
                      <a:pt x="226097" y="64273"/>
                    </a:cubicBezTo>
                    <a:cubicBezTo>
                      <a:pt x="212335" y="56938"/>
                      <a:pt x="195196" y="53271"/>
                      <a:pt x="174681" y="53271"/>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29" name="文本框 55"/>
              <p:cNvSpPr txBox="1"/>
              <p:nvPr userDrawn="1"/>
            </p:nvSpPr>
            <p:spPr>
              <a:xfrm>
                <a:off x="7265761" y="13563772"/>
                <a:ext cx="319627" cy="381776"/>
              </a:xfrm>
              <a:custGeom>
                <a:avLst/>
                <a:gdLst/>
                <a:ahLst/>
                <a:cxnLst/>
                <a:rect l="l" t="t" r="r" b="b"/>
                <a:pathLst>
                  <a:path w="319627" h="381776">
                    <a:moveTo>
                      <a:pt x="166761" y="0"/>
                    </a:moveTo>
                    <a:cubicBezTo>
                      <a:pt x="194041" y="0"/>
                      <a:pt x="217266" y="4375"/>
                      <a:pt x="236439" y="13124"/>
                    </a:cubicBezTo>
                    <a:cubicBezTo>
                      <a:pt x="255611" y="21874"/>
                      <a:pt x="271374" y="33648"/>
                      <a:pt x="283727" y="48446"/>
                    </a:cubicBezTo>
                    <a:cubicBezTo>
                      <a:pt x="296079" y="63243"/>
                      <a:pt x="305151" y="80614"/>
                      <a:pt x="310941" y="100559"/>
                    </a:cubicBezTo>
                    <a:cubicBezTo>
                      <a:pt x="316732" y="120503"/>
                      <a:pt x="319627" y="141799"/>
                      <a:pt x="319627" y="164446"/>
                    </a:cubicBezTo>
                    <a:lnTo>
                      <a:pt x="319627" y="176026"/>
                    </a:lnTo>
                    <a:cubicBezTo>
                      <a:pt x="319627" y="186063"/>
                      <a:pt x="317107" y="193204"/>
                      <a:pt x="312066" y="197450"/>
                    </a:cubicBezTo>
                    <a:cubicBezTo>
                      <a:pt x="307026" y="201697"/>
                      <a:pt x="301272" y="203820"/>
                      <a:pt x="294806" y="203820"/>
                    </a:cubicBezTo>
                    <a:lnTo>
                      <a:pt x="66010" y="203820"/>
                    </a:lnTo>
                    <a:cubicBezTo>
                      <a:pt x="66010" y="223121"/>
                      <a:pt x="67949" y="240492"/>
                      <a:pt x="71827" y="255933"/>
                    </a:cubicBezTo>
                    <a:cubicBezTo>
                      <a:pt x="75705" y="271374"/>
                      <a:pt x="82170" y="284627"/>
                      <a:pt x="91222" y="295693"/>
                    </a:cubicBezTo>
                    <a:cubicBezTo>
                      <a:pt x="100273" y="306759"/>
                      <a:pt x="112040" y="315252"/>
                      <a:pt x="126522" y="321171"/>
                    </a:cubicBezTo>
                    <a:cubicBezTo>
                      <a:pt x="141004" y="327090"/>
                      <a:pt x="158718" y="330049"/>
                      <a:pt x="179663" y="330049"/>
                    </a:cubicBezTo>
                    <a:cubicBezTo>
                      <a:pt x="196214" y="330049"/>
                      <a:pt x="210954" y="328698"/>
                      <a:pt x="223884" y="325996"/>
                    </a:cubicBezTo>
                    <a:cubicBezTo>
                      <a:pt x="236814" y="323294"/>
                      <a:pt x="247998" y="320270"/>
                      <a:pt x="257438" y="316925"/>
                    </a:cubicBezTo>
                    <a:cubicBezTo>
                      <a:pt x="266877" y="313579"/>
                      <a:pt x="274636" y="310555"/>
                      <a:pt x="280714" y="307853"/>
                    </a:cubicBezTo>
                    <a:cubicBezTo>
                      <a:pt x="286792" y="305151"/>
                      <a:pt x="291383" y="303800"/>
                      <a:pt x="294487" y="303800"/>
                    </a:cubicBezTo>
                    <a:cubicBezTo>
                      <a:pt x="296296" y="303800"/>
                      <a:pt x="297912" y="304250"/>
                      <a:pt x="299333" y="305151"/>
                    </a:cubicBezTo>
                    <a:cubicBezTo>
                      <a:pt x="300755" y="306052"/>
                      <a:pt x="301853" y="307403"/>
                      <a:pt x="302630" y="309204"/>
                    </a:cubicBezTo>
                    <a:cubicBezTo>
                      <a:pt x="303406" y="311006"/>
                      <a:pt x="303988" y="313515"/>
                      <a:pt x="304376" y="316732"/>
                    </a:cubicBezTo>
                    <a:cubicBezTo>
                      <a:pt x="304764" y="319948"/>
                      <a:pt x="304958" y="323873"/>
                      <a:pt x="304958" y="328505"/>
                    </a:cubicBezTo>
                    <a:cubicBezTo>
                      <a:pt x="304958" y="331851"/>
                      <a:pt x="304829" y="334746"/>
                      <a:pt x="304572" y="337191"/>
                    </a:cubicBezTo>
                    <a:cubicBezTo>
                      <a:pt x="304315" y="339636"/>
                      <a:pt x="303993" y="341823"/>
                      <a:pt x="303607" y="343753"/>
                    </a:cubicBezTo>
                    <a:cubicBezTo>
                      <a:pt x="303221" y="345683"/>
                      <a:pt x="302577" y="347420"/>
                      <a:pt x="301677" y="348964"/>
                    </a:cubicBezTo>
                    <a:cubicBezTo>
                      <a:pt x="300776" y="350509"/>
                      <a:pt x="299618" y="351988"/>
                      <a:pt x="298202" y="353404"/>
                    </a:cubicBezTo>
                    <a:cubicBezTo>
                      <a:pt x="296787" y="354819"/>
                      <a:pt x="292605" y="357135"/>
                      <a:pt x="285657" y="360352"/>
                    </a:cubicBezTo>
                    <a:cubicBezTo>
                      <a:pt x="278708" y="363569"/>
                      <a:pt x="269701" y="366722"/>
                      <a:pt x="258635" y="369810"/>
                    </a:cubicBezTo>
                    <a:cubicBezTo>
                      <a:pt x="247569" y="372898"/>
                      <a:pt x="234766" y="375664"/>
                      <a:pt x="220226" y="378109"/>
                    </a:cubicBezTo>
                    <a:cubicBezTo>
                      <a:pt x="205686" y="380554"/>
                      <a:pt x="190180" y="381776"/>
                      <a:pt x="173710" y="381776"/>
                    </a:cubicBezTo>
                    <a:cubicBezTo>
                      <a:pt x="145144" y="381776"/>
                      <a:pt x="120117" y="377788"/>
                      <a:pt x="98628" y="369810"/>
                    </a:cubicBezTo>
                    <a:cubicBezTo>
                      <a:pt x="77140" y="361832"/>
                      <a:pt x="59061" y="349994"/>
                      <a:pt x="44392" y="334296"/>
                    </a:cubicBezTo>
                    <a:cubicBezTo>
                      <a:pt x="29723" y="318597"/>
                      <a:pt x="18657" y="298910"/>
                      <a:pt x="11194" y="275234"/>
                    </a:cubicBezTo>
                    <a:cubicBezTo>
                      <a:pt x="3731" y="251558"/>
                      <a:pt x="0" y="224022"/>
                      <a:pt x="0" y="192625"/>
                    </a:cubicBezTo>
                    <a:cubicBezTo>
                      <a:pt x="0" y="162773"/>
                      <a:pt x="3860" y="135944"/>
                      <a:pt x="11580" y="112139"/>
                    </a:cubicBezTo>
                    <a:cubicBezTo>
                      <a:pt x="19301" y="88335"/>
                      <a:pt x="30431" y="68133"/>
                      <a:pt x="44971" y="51534"/>
                    </a:cubicBezTo>
                    <a:cubicBezTo>
                      <a:pt x="59511" y="34935"/>
                      <a:pt x="77075" y="22196"/>
                      <a:pt x="97663" y="13318"/>
                    </a:cubicBezTo>
                    <a:cubicBezTo>
                      <a:pt x="118251" y="4439"/>
                      <a:pt x="141284" y="0"/>
                      <a:pt x="166761" y="0"/>
                    </a:cubicBezTo>
                    <a:close/>
                    <a:moveTo>
                      <a:pt x="163498" y="49797"/>
                    </a:moveTo>
                    <a:cubicBezTo>
                      <a:pt x="147704" y="49797"/>
                      <a:pt x="133851" y="52756"/>
                      <a:pt x="121940" y="58675"/>
                    </a:cubicBezTo>
                    <a:cubicBezTo>
                      <a:pt x="110030" y="64594"/>
                      <a:pt x="100061" y="72443"/>
                      <a:pt x="92033" y="82223"/>
                    </a:cubicBezTo>
                    <a:cubicBezTo>
                      <a:pt x="84005" y="92002"/>
                      <a:pt x="77790" y="103390"/>
                      <a:pt x="73389" y="116386"/>
                    </a:cubicBezTo>
                    <a:cubicBezTo>
                      <a:pt x="68988" y="129382"/>
                      <a:pt x="66528" y="142957"/>
                      <a:pt x="66010" y="157111"/>
                    </a:cubicBezTo>
                    <a:lnTo>
                      <a:pt x="255547" y="157111"/>
                    </a:lnTo>
                    <a:cubicBezTo>
                      <a:pt x="256319" y="123656"/>
                      <a:pt x="248874" y="97406"/>
                      <a:pt x="233212" y="78362"/>
                    </a:cubicBezTo>
                    <a:cubicBezTo>
                      <a:pt x="217550" y="59319"/>
                      <a:pt x="194312" y="49797"/>
                      <a:pt x="163498"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0" name="文本框 56"/>
              <p:cNvSpPr txBox="1"/>
              <p:nvPr userDrawn="1"/>
            </p:nvSpPr>
            <p:spPr>
              <a:xfrm>
                <a:off x="8279521" y="13563772"/>
                <a:ext cx="203048" cy="376758"/>
              </a:xfrm>
              <a:custGeom>
                <a:avLst/>
                <a:gdLst/>
                <a:ahLst/>
                <a:cxnLst/>
                <a:rect l="l" t="t" r="r" b="b"/>
                <a:pathLst>
                  <a:path w="203048" h="376758">
                    <a:moveTo>
                      <a:pt x="152479" y="0"/>
                    </a:moveTo>
                    <a:cubicBezTo>
                      <a:pt x="155824" y="0"/>
                      <a:pt x="159620" y="193"/>
                      <a:pt x="163866" y="579"/>
                    </a:cubicBezTo>
                    <a:cubicBezTo>
                      <a:pt x="168113" y="965"/>
                      <a:pt x="172551" y="1672"/>
                      <a:pt x="177184" y="2702"/>
                    </a:cubicBezTo>
                    <a:cubicBezTo>
                      <a:pt x="181817" y="3731"/>
                      <a:pt x="185998" y="4889"/>
                      <a:pt x="189729" y="6176"/>
                    </a:cubicBezTo>
                    <a:cubicBezTo>
                      <a:pt x="193461" y="7463"/>
                      <a:pt x="196099" y="8750"/>
                      <a:pt x="197643" y="10036"/>
                    </a:cubicBezTo>
                    <a:cubicBezTo>
                      <a:pt x="199187" y="11323"/>
                      <a:pt x="200217" y="12545"/>
                      <a:pt x="200731" y="13704"/>
                    </a:cubicBezTo>
                    <a:cubicBezTo>
                      <a:pt x="201245" y="14862"/>
                      <a:pt x="201697" y="16341"/>
                      <a:pt x="202083" y="18143"/>
                    </a:cubicBezTo>
                    <a:cubicBezTo>
                      <a:pt x="202469" y="19944"/>
                      <a:pt x="202727" y="22582"/>
                      <a:pt x="202855" y="26056"/>
                    </a:cubicBezTo>
                    <a:cubicBezTo>
                      <a:pt x="202983" y="29530"/>
                      <a:pt x="203048" y="34227"/>
                      <a:pt x="203048" y="40146"/>
                    </a:cubicBezTo>
                    <a:cubicBezTo>
                      <a:pt x="203048" y="45808"/>
                      <a:pt x="202919" y="50569"/>
                      <a:pt x="202661" y="54429"/>
                    </a:cubicBezTo>
                    <a:cubicBezTo>
                      <a:pt x="202404" y="58289"/>
                      <a:pt x="201889" y="61313"/>
                      <a:pt x="201117" y="63500"/>
                    </a:cubicBezTo>
                    <a:cubicBezTo>
                      <a:pt x="200345" y="65688"/>
                      <a:pt x="199380" y="67361"/>
                      <a:pt x="198222" y="68519"/>
                    </a:cubicBezTo>
                    <a:cubicBezTo>
                      <a:pt x="197065" y="69677"/>
                      <a:pt x="195455" y="70256"/>
                      <a:pt x="193397" y="70256"/>
                    </a:cubicBezTo>
                    <a:cubicBezTo>
                      <a:pt x="191338" y="70256"/>
                      <a:pt x="188829" y="69677"/>
                      <a:pt x="185870" y="68519"/>
                    </a:cubicBezTo>
                    <a:cubicBezTo>
                      <a:pt x="182910" y="67361"/>
                      <a:pt x="179565" y="66203"/>
                      <a:pt x="175833" y="65045"/>
                    </a:cubicBezTo>
                    <a:cubicBezTo>
                      <a:pt x="172101" y="63887"/>
                      <a:pt x="167920" y="62793"/>
                      <a:pt x="163287" y="61763"/>
                    </a:cubicBezTo>
                    <a:cubicBezTo>
                      <a:pt x="158655" y="60734"/>
                      <a:pt x="153637" y="60219"/>
                      <a:pt x="148233" y="60219"/>
                    </a:cubicBezTo>
                    <a:cubicBezTo>
                      <a:pt x="141799" y="60219"/>
                      <a:pt x="135494" y="61506"/>
                      <a:pt x="129317" y="64080"/>
                    </a:cubicBezTo>
                    <a:cubicBezTo>
                      <a:pt x="123141" y="66653"/>
                      <a:pt x="116643" y="70899"/>
                      <a:pt x="109823" y="76818"/>
                    </a:cubicBezTo>
                    <a:cubicBezTo>
                      <a:pt x="103003" y="82737"/>
                      <a:pt x="95862" y="90586"/>
                      <a:pt x="88399" y="100366"/>
                    </a:cubicBezTo>
                    <a:cubicBezTo>
                      <a:pt x="80936" y="110145"/>
                      <a:pt x="72700" y="122112"/>
                      <a:pt x="63693" y="136266"/>
                    </a:cubicBezTo>
                    <a:lnTo>
                      <a:pt x="63693" y="364791"/>
                    </a:lnTo>
                    <a:cubicBezTo>
                      <a:pt x="63693" y="366850"/>
                      <a:pt x="63179" y="368587"/>
                      <a:pt x="62149" y="370003"/>
                    </a:cubicBezTo>
                    <a:cubicBezTo>
                      <a:pt x="61120" y="371418"/>
                      <a:pt x="59447" y="372641"/>
                      <a:pt x="57131" y="373670"/>
                    </a:cubicBezTo>
                    <a:cubicBezTo>
                      <a:pt x="54815" y="374699"/>
                      <a:pt x="51598" y="375471"/>
                      <a:pt x="47480" y="375986"/>
                    </a:cubicBezTo>
                    <a:cubicBezTo>
                      <a:pt x="43363" y="376501"/>
                      <a:pt x="38088" y="376758"/>
                      <a:pt x="31654" y="376758"/>
                    </a:cubicBezTo>
                    <a:cubicBezTo>
                      <a:pt x="25477" y="376758"/>
                      <a:pt x="20330" y="376501"/>
                      <a:pt x="16213" y="375986"/>
                    </a:cubicBezTo>
                    <a:cubicBezTo>
                      <a:pt x="12095" y="375471"/>
                      <a:pt x="8814" y="374699"/>
                      <a:pt x="6369" y="373670"/>
                    </a:cubicBezTo>
                    <a:cubicBezTo>
                      <a:pt x="3925" y="372641"/>
                      <a:pt x="2252" y="371418"/>
                      <a:pt x="1351" y="370003"/>
                    </a:cubicBezTo>
                    <a:cubicBezTo>
                      <a:pt x="451" y="368587"/>
                      <a:pt x="0" y="366850"/>
                      <a:pt x="0" y="364791"/>
                    </a:cubicBezTo>
                    <a:lnTo>
                      <a:pt x="0" y="17371"/>
                    </a:lnTo>
                    <a:cubicBezTo>
                      <a:pt x="0" y="15312"/>
                      <a:pt x="386" y="13575"/>
                      <a:pt x="1158" y="12159"/>
                    </a:cubicBezTo>
                    <a:cubicBezTo>
                      <a:pt x="1930" y="10744"/>
                      <a:pt x="3474" y="9457"/>
                      <a:pt x="5790" y="8299"/>
                    </a:cubicBezTo>
                    <a:cubicBezTo>
                      <a:pt x="8106" y="7141"/>
                      <a:pt x="11066" y="6369"/>
                      <a:pt x="14669" y="5983"/>
                    </a:cubicBezTo>
                    <a:cubicBezTo>
                      <a:pt x="18271" y="5597"/>
                      <a:pt x="23032" y="5404"/>
                      <a:pt x="28951" y="5404"/>
                    </a:cubicBezTo>
                    <a:cubicBezTo>
                      <a:pt x="34614" y="5404"/>
                      <a:pt x="39309" y="5597"/>
                      <a:pt x="43041" y="5983"/>
                    </a:cubicBezTo>
                    <a:cubicBezTo>
                      <a:pt x="46773" y="6369"/>
                      <a:pt x="49668" y="7141"/>
                      <a:pt x="51727" y="8299"/>
                    </a:cubicBezTo>
                    <a:cubicBezTo>
                      <a:pt x="53785" y="9457"/>
                      <a:pt x="55266" y="10744"/>
                      <a:pt x="56166" y="12159"/>
                    </a:cubicBezTo>
                    <a:cubicBezTo>
                      <a:pt x="57067" y="13575"/>
                      <a:pt x="57518" y="15312"/>
                      <a:pt x="57518" y="17371"/>
                    </a:cubicBezTo>
                    <a:lnTo>
                      <a:pt x="57518" y="67940"/>
                    </a:lnTo>
                    <a:cubicBezTo>
                      <a:pt x="67039" y="54043"/>
                      <a:pt x="75982" y="42720"/>
                      <a:pt x="84346" y="33970"/>
                    </a:cubicBezTo>
                    <a:cubicBezTo>
                      <a:pt x="92710" y="25220"/>
                      <a:pt x="100624" y="18336"/>
                      <a:pt x="108087" y="13318"/>
                    </a:cubicBezTo>
                    <a:cubicBezTo>
                      <a:pt x="115549" y="8299"/>
                      <a:pt x="122947" y="4825"/>
                      <a:pt x="130283" y="2895"/>
                    </a:cubicBezTo>
                    <a:cubicBezTo>
                      <a:pt x="137617" y="965"/>
                      <a:pt x="145015" y="0"/>
                      <a:pt x="15247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1" name="文本框 57"/>
              <p:cNvSpPr txBox="1"/>
              <p:nvPr userDrawn="1"/>
            </p:nvSpPr>
            <p:spPr>
              <a:xfrm>
                <a:off x="9037024" y="13563772"/>
                <a:ext cx="285271" cy="381776"/>
              </a:xfrm>
              <a:custGeom>
                <a:avLst/>
                <a:gdLst/>
                <a:ahLst/>
                <a:cxnLst/>
                <a:rect l="l" t="t" r="r" b="b"/>
                <a:pathLst>
                  <a:path w="285271" h="381776">
                    <a:moveTo>
                      <a:pt x="148233" y="0"/>
                    </a:moveTo>
                    <a:cubicBezTo>
                      <a:pt x="173197" y="0"/>
                      <a:pt x="194427" y="2831"/>
                      <a:pt x="211927" y="8492"/>
                    </a:cubicBezTo>
                    <a:cubicBezTo>
                      <a:pt x="229426" y="14154"/>
                      <a:pt x="243581" y="22453"/>
                      <a:pt x="254389" y="33391"/>
                    </a:cubicBezTo>
                    <a:cubicBezTo>
                      <a:pt x="265198" y="44328"/>
                      <a:pt x="273047" y="57903"/>
                      <a:pt x="277937" y="74116"/>
                    </a:cubicBezTo>
                    <a:cubicBezTo>
                      <a:pt x="282827" y="90329"/>
                      <a:pt x="285271" y="109244"/>
                      <a:pt x="285271" y="130862"/>
                    </a:cubicBezTo>
                    <a:lnTo>
                      <a:pt x="285271" y="365178"/>
                    </a:lnTo>
                    <a:cubicBezTo>
                      <a:pt x="285271" y="368266"/>
                      <a:pt x="284241" y="370582"/>
                      <a:pt x="282183" y="372126"/>
                    </a:cubicBezTo>
                    <a:cubicBezTo>
                      <a:pt x="280124" y="373670"/>
                      <a:pt x="277293" y="374828"/>
                      <a:pt x="273690" y="375600"/>
                    </a:cubicBezTo>
                    <a:cubicBezTo>
                      <a:pt x="270088" y="376372"/>
                      <a:pt x="264811" y="376758"/>
                      <a:pt x="257863" y="376758"/>
                    </a:cubicBezTo>
                    <a:cubicBezTo>
                      <a:pt x="251173" y="376758"/>
                      <a:pt x="245832" y="376372"/>
                      <a:pt x="241843" y="375600"/>
                    </a:cubicBezTo>
                    <a:cubicBezTo>
                      <a:pt x="237855" y="374828"/>
                      <a:pt x="234960" y="373670"/>
                      <a:pt x="233157" y="372126"/>
                    </a:cubicBezTo>
                    <a:cubicBezTo>
                      <a:pt x="231356" y="370582"/>
                      <a:pt x="230455" y="368266"/>
                      <a:pt x="230455" y="365178"/>
                    </a:cubicBezTo>
                    <a:lnTo>
                      <a:pt x="230455" y="330435"/>
                    </a:lnTo>
                    <a:cubicBezTo>
                      <a:pt x="215273" y="346648"/>
                      <a:pt x="198351" y="359258"/>
                      <a:pt x="179694" y="368266"/>
                    </a:cubicBezTo>
                    <a:cubicBezTo>
                      <a:pt x="161036" y="377273"/>
                      <a:pt x="141285" y="381776"/>
                      <a:pt x="120439" y="381776"/>
                    </a:cubicBezTo>
                    <a:cubicBezTo>
                      <a:pt x="102168" y="381776"/>
                      <a:pt x="85633" y="379396"/>
                      <a:pt x="70835" y="374635"/>
                    </a:cubicBezTo>
                    <a:cubicBezTo>
                      <a:pt x="56037" y="369874"/>
                      <a:pt x="43428" y="362990"/>
                      <a:pt x="33005" y="353983"/>
                    </a:cubicBezTo>
                    <a:cubicBezTo>
                      <a:pt x="22582" y="344976"/>
                      <a:pt x="14475" y="333910"/>
                      <a:pt x="8685" y="320785"/>
                    </a:cubicBezTo>
                    <a:cubicBezTo>
                      <a:pt x="2895" y="307660"/>
                      <a:pt x="0" y="292734"/>
                      <a:pt x="0" y="276006"/>
                    </a:cubicBezTo>
                    <a:cubicBezTo>
                      <a:pt x="0" y="256448"/>
                      <a:pt x="3989" y="239463"/>
                      <a:pt x="11967" y="225051"/>
                    </a:cubicBezTo>
                    <a:cubicBezTo>
                      <a:pt x="19945" y="210640"/>
                      <a:pt x="31396" y="198673"/>
                      <a:pt x="46323" y="189151"/>
                    </a:cubicBezTo>
                    <a:cubicBezTo>
                      <a:pt x="61249" y="179629"/>
                      <a:pt x="79521" y="172488"/>
                      <a:pt x="101138" y="167727"/>
                    </a:cubicBezTo>
                    <a:cubicBezTo>
                      <a:pt x="122755" y="162966"/>
                      <a:pt x="147075" y="160585"/>
                      <a:pt x="174096" y="160585"/>
                    </a:cubicBezTo>
                    <a:lnTo>
                      <a:pt x="221963" y="160585"/>
                    </a:lnTo>
                    <a:lnTo>
                      <a:pt x="221963" y="133564"/>
                    </a:lnTo>
                    <a:cubicBezTo>
                      <a:pt x="221963" y="120182"/>
                      <a:pt x="220547" y="108344"/>
                      <a:pt x="217717" y="98050"/>
                    </a:cubicBezTo>
                    <a:cubicBezTo>
                      <a:pt x="214886" y="87756"/>
                      <a:pt x="210318" y="79199"/>
                      <a:pt x="204013" y="72379"/>
                    </a:cubicBezTo>
                    <a:cubicBezTo>
                      <a:pt x="197708" y="65559"/>
                      <a:pt x="189537" y="60412"/>
                      <a:pt x="179501" y="56938"/>
                    </a:cubicBezTo>
                    <a:cubicBezTo>
                      <a:pt x="169465" y="53464"/>
                      <a:pt x="157111" y="51727"/>
                      <a:pt x="142443" y="51727"/>
                    </a:cubicBezTo>
                    <a:cubicBezTo>
                      <a:pt x="126745" y="51727"/>
                      <a:pt x="112655" y="53593"/>
                      <a:pt x="100173" y="57324"/>
                    </a:cubicBezTo>
                    <a:cubicBezTo>
                      <a:pt x="87691" y="61056"/>
                      <a:pt x="76755" y="65173"/>
                      <a:pt x="67361" y="69677"/>
                    </a:cubicBezTo>
                    <a:cubicBezTo>
                      <a:pt x="57968" y="74180"/>
                      <a:pt x="50119" y="78298"/>
                      <a:pt x="43813" y="82030"/>
                    </a:cubicBezTo>
                    <a:cubicBezTo>
                      <a:pt x="37509" y="85761"/>
                      <a:pt x="32812" y="87627"/>
                      <a:pt x="29724" y="87627"/>
                    </a:cubicBezTo>
                    <a:cubicBezTo>
                      <a:pt x="27665" y="87627"/>
                      <a:pt x="25863" y="87112"/>
                      <a:pt x="24319" y="86083"/>
                    </a:cubicBezTo>
                    <a:cubicBezTo>
                      <a:pt x="22776" y="85053"/>
                      <a:pt x="21424" y="83509"/>
                      <a:pt x="20267" y="81451"/>
                    </a:cubicBezTo>
                    <a:cubicBezTo>
                      <a:pt x="19108" y="79392"/>
                      <a:pt x="18272" y="76754"/>
                      <a:pt x="17757" y="73537"/>
                    </a:cubicBezTo>
                    <a:cubicBezTo>
                      <a:pt x="17243" y="70320"/>
                      <a:pt x="16985" y="66782"/>
                      <a:pt x="16985" y="62921"/>
                    </a:cubicBezTo>
                    <a:cubicBezTo>
                      <a:pt x="16985" y="56488"/>
                      <a:pt x="17435" y="51405"/>
                      <a:pt x="18336" y="47674"/>
                    </a:cubicBezTo>
                    <a:cubicBezTo>
                      <a:pt x="19237" y="43942"/>
                      <a:pt x="21424" y="40403"/>
                      <a:pt x="24899" y="37058"/>
                    </a:cubicBezTo>
                    <a:cubicBezTo>
                      <a:pt x="28373" y="33712"/>
                      <a:pt x="34356" y="29788"/>
                      <a:pt x="42849" y="25284"/>
                    </a:cubicBezTo>
                    <a:cubicBezTo>
                      <a:pt x="51341" y="20781"/>
                      <a:pt x="61121" y="16663"/>
                      <a:pt x="72186" y="12932"/>
                    </a:cubicBezTo>
                    <a:cubicBezTo>
                      <a:pt x="83253" y="9200"/>
                      <a:pt x="95347" y="6112"/>
                      <a:pt x="108473" y="3667"/>
                    </a:cubicBezTo>
                    <a:cubicBezTo>
                      <a:pt x="121597" y="1222"/>
                      <a:pt x="134851" y="0"/>
                      <a:pt x="148233" y="0"/>
                    </a:cubicBezTo>
                    <a:close/>
                    <a:moveTo>
                      <a:pt x="167535" y="206522"/>
                    </a:moveTo>
                    <a:cubicBezTo>
                      <a:pt x="150035" y="206522"/>
                      <a:pt x="134851" y="208002"/>
                      <a:pt x="121983" y="210961"/>
                    </a:cubicBezTo>
                    <a:cubicBezTo>
                      <a:pt x="109116" y="213921"/>
                      <a:pt x="98435" y="218296"/>
                      <a:pt x="89943" y="224086"/>
                    </a:cubicBezTo>
                    <a:cubicBezTo>
                      <a:pt x="81451" y="229876"/>
                      <a:pt x="75211" y="236825"/>
                      <a:pt x="71221" y="244931"/>
                    </a:cubicBezTo>
                    <a:cubicBezTo>
                      <a:pt x="67233" y="253038"/>
                      <a:pt x="65238" y="262367"/>
                      <a:pt x="65238" y="272918"/>
                    </a:cubicBezTo>
                    <a:cubicBezTo>
                      <a:pt x="65238" y="290932"/>
                      <a:pt x="70964" y="305280"/>
                      <a:pt x="82416" y="315960"/>
                    </a:cubicBezTo>
                    <a:cubicBezTo>
                      <a:pt x="93868" y="326640"/>
                      <a:pt x="109889" y="331980"/>
                      <a:pt x="130475" y="331980"/>
                    </a:cubicBezTo>
                    <a:cubicBezTo>
                      <a:pt x="147203" y="331980"/>
                      <a:pt x="162709" y="327733"/>
                      <a:pt x="176992" y="319241"/>
                    </a:cubicBezTo>
                    <a:cubicBezTo>
                      <a:pt x="191275" y="310748"/>
                      <a:pt x="206265" y="297752"/>
                      <a:pt x="221963" y="280252"/>
                    </a:cubicBezTo>
                    <a:lnTo>
                      <a:pt x="221963" y="206522"/>
                    </a:lnTo>
                    <a:lnTo>
                      <a:pt x="167535" y="206522"/>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2" name="文本框 58"/>
              <p:cNvSpPr txBox="1"/>
              <p:nvPr userDrawn="1"/>
            </p:nvSpPr>
            <p:spPr>
              <a:xfrm>
                <a:off x="10184520" y="13563772"/>
                <a:ext cx="299168" cy="376758"/>
              </a:xfrm>
              <a:custGeom>
                <a:avLst/>
                <a:gdLst/>
                <a:ahLst/>
                <a:cxnLst/>
                <a:rect l="l" t="t" r="r" b="b"/>
                <a:pathLst>
                  <a:path w="299168" h="376758">
                    <a:moveTo>
                      <a:pt x="174868" y="0"/>
                    </a:moveTo>
                    <a:cubicBezTo>
                      <a:pt x="198030" y="0"/>
                      <a:pt x="217525" y="3924"/>
                      <a:pt x="233351" y="11773"/>
                    </a:cubicBezTo>
                    <a:cubicBezTo>
                      <a:pt x="249178" y="19623"/>
                      <a:pt x="261982" y="30110"/>
                      <a:pt x="271760" y="43234"/>
                    </a:cubicBezTo>
                    <a:cubicBezTo>
                      <a:pt x="281540" y="56359"/>
                      <a:pt x="288553" y="71736"/>
                      <a:pt x="292800" y="89364"/>
                    </a:cubicBezTo>
                    <a:cubicBezTo>
                      <a:pt x="297046" y="106992"/>
                      <a:pt x="299168" y="128159"/>
                      <a:pt x="299168" y="152865"/>
                    </a:cubicBezTo>
                    <a:lnTo>
                      <a:pt x="299168" y="364791"/>
                    </a:lnTo>
                    <a:cubicBezTo>
                      <a:pt x="299168" y="366850"/>
                      <a:pt x="298654" y="368587"/>
                      <a:pt x="297624" y="370003"/>
                    </a:cubicBezTo>
                    <a:cubicBezTo>
                      <a:pt x="296595" y="371418"/>
                      <a:pt x="294922" y="372641"/>
                      <a:pt x="292606" y="373670"/>
                    </a:cubicBezTo>
                    <a:cubicBezTo>
                      <a:pt x="290290" y="374699"/>
                      <a:pt x="287073" y="375471"/>
                      <a:pt x="282955" y="375986"/>
                    </a:cubicBezTo>
                    <a:cubicBezTo>
                      <a:pt x="278838" y="376501"/>
                      <a:pt x="273690" y="376758"/>
                      <a:pt x="267514" y="376758"/>
                    </a:cubicBezTo>
                    <a:cubicBezTo>
                      <a:pt x="261082" y="376758"/>
                      <a:pt x="255805" y="376501"/>
                      <a:pt x="251688" y="375986"/>
                    </a:cubicBezTo>
                    <a:cubicBezTo>
                      <a:pt x="247570" y="375471"/>
                      <a:pt x="244353" y="374699"/>
                      <a:pt x="242036" y="373670"/>
                    </a:cubicBezTo>
                    <a:cubicBezTo>
                      <a:pt x="239721" y="372641"/>
                      <a:pt x="238048" y="371418"/>
                      <a:pt x="237018" y="370003"/>
                    </a:cubicBezTo>
                    <a:cubicBezTo>
                      <a:pt x="235990" y="368587"/>
                      <a:pt x="235475" y="366850"/>
                      <a:pt x="235475" y="364791"/>
                    </a:cubicBezTo>
                    <a:lnTo>
                      <a:pt x="235475" y="161357"/>
                    </a:lnTo>
                    <a:cubicBezTo>
                      <a:pt x="235475" y="141542"/>
                      <a:pt x="233930" y="125586"/>
                      <a:pt x="230842" y="113490"/>
                    </a:cubicBezTo>
                    <a:cubicBezTo>
                      <a:pt x="227754" y="101395"/>
                      <a:pt x="223251" y="90973"/>
                      <a:pt x="217332" y="82223"/>
                    </a:cubicBezTo>
                    <a:cubicBezTo>
                      <a:pt x="211412" y="73473"/>
                      <a:pt x="203757" y="66782"/>
                      <a:pt x="194364" y="62149"/>
                    </a:cubicBezTo>
                    <a:cubicBezTo>
                      <a:pt x="184970" y="57517"/>
                      <a:pt x="174096" y="55201"/>
                      <a:pt x="161744" y="55201"/>
                    </a:cubicBezTo>
                    <a:cubicBezTo>
                      <a:pt x="145789" y="55201"/>
                      <a:pt x="129833" y="60863"/>
                      <a:pt x="113878" y="72186"/>
                    </a:cubicBezTo>
                    <a:cubicBezTo>
                      <a:pt x="97922" y="83509"/>
                      <a:pt x="81194" y="100108"/>
                      <a:pt x="63694" y="121983"/>
                    </a:cubicBezTo>
                    <a:lnTo>
                      <a:pt x="63694" y="364791"/>
                    </a:lnTo>
                    <a:cubicBezTo>
                      <a:pt x="63694" y="366850"/>
                      <a:pt x="63180" y="368587"/>
                      <a:pt x="62150" y="370003"/>
                    </a:cubicBezTo>
                    <a:cubicBezTo>
                      <a:pt x="61121" y="371418"/>
                      <a:pt x="59448" y="372641"/>
                      <a:pt x="57132" y="373670"/>
                    </a:cubicBezTo>
                    <a:cubicBezTo>
                      <a:pt x="54816" y="374699"/>
                      <a:pt x="51600" y="375471"/>
                      <a:pt x="47481" y="375986"/>
                    </a:cubicBezTo>
                    <a:cubicBezTo>
                      <a:pt x="43364" y="376501"/>
                      <a:pt x="38088" y="376758"/>
                      <a:pt x="31654" y="376758"/>
                    </a:cubicBezTo>
                    <a:cubicBezTo>
                      <a:pt x="25478" y="376758"/>
                      <a:pt x="20331" y="376501"/>
                      <a:pt x="16214" y="375986"/>
                    </a:cubicBezTo>
                    <a:cubicBezTo>
                      <a:pt x="12096" y="375471"/>
                      <a:pt x="8815" y="374699"/>
                      <a:pt x="6370" y="373670"/>
                    </a:cubicBezTo>
                    <a:cubicBezTo>
                      <a:pt x="3925" y="372641"/>
                      <a:pt x="2253" y="371418"/>
                      <a:pt x="1352" y="370003"/>
                    </a:cubicBezTo>
                    <a:cubicBezTo>
                      <a:pt x="451" y="368587"/>
                      <a:pt x="0" y="366850"/>
                      <a:pt x="0" y="364791"/>
                    </a:cubicBezTo>
                    <a:lnTo>
                      <a:pt x="0" y="17371"/>
                    </a:lnTo>
                    <a:cubicBezTo>
                      <a:pt x="0" y="15312"/>
                      <a:pt x="386" y="13575"/>
                      <a:pt x="1158" y="12159"/>
                    </a:cubicBezTo>
                    <a:cubicBezTo>
                      <a:pt x="1930" y="10744"/>
                      <a:pt x="3474" y="9457"/>
                      <a:pt x="5791" y="8299"/>
                    </a:cubicBezTo>
                    <a:cubicBezTo>
                      <a:pt x="8107" y="7141"/>
                      <a:pt x="11066" y="6369"/>
                      <a:pt x="14669" y="5983"/>
                    </a:cubicBezTo>
                    <a:cubicBezTo>
                      <a:pt x="18272" y="5597"/>
                      <a:pt x="23033" y="5404"/>
                      <a:pt x="28952" y="5404"/>
                    </a:cubicBezTo>
                    <a:cubicBezTo>
                      <a:pt x="34614" y="5404"/>
                      <a:pt x="39310" y="5597"/>
                      <a:pt x="43042" y="5983"/>
                    </a:cubicBezTo>
                    <a:cubicBezTo>
                      <a:pt x="46774" y="6369"/>
                      <a:pt x="49669" y="7141"/>
                      <a:pt x="51728" y="8299"/>
                    </a:cubicBezTo>
                    <a:cubicBezTo>
                      <a:pt x="53787" y="9457"/>
                      <a:pt x="55266" y="10744"/>
                      <a:pt x="56166" y="12159"/>
                    </a:cubicBezTo>
                    <a:cubicBezTo>
                      <a:pt x="57068" y="13575"/>
                      <a:pt x="57518" y="15312"/>
                      <a:pt x="57518" y="17371"/>
                    </a:cubicBezTo>
                    <a:lnTo>
                      <a:pt x="57518" y="63308"/>
                    </a:lnTo>
                    <a:cubicBezTo>
                      <a:pt x="77076" y="41433"/>
                      <a:pt x="96570" y="25413"/>
                      <a:pt x="116000" y="15248"/>
                    </a:cubicBezTo>
                    <a:cubicBezTo>
                      <a:pt x="135430" y="5082"/>
                      <a:pt x="155053" y="0"/>
                      <a:pt x="174868"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3" name="文本框 59"/>
              <p:cNvSpPr txBox="1"/>
              <p:nvPr userDrawn="1"/>
            </p:nvSpPr>
            <p:spPr>
              <a:xfrm>
                <a:off x="11156072" y="13563772"/>
                <a:ext cx="299167" cy="376758"/>
              </a:xfrm>
              <a:custGeom>
                <a:avLst/>
                <a:gdLst/>
                <a:ahLst/>
                <a:cxnLst/>
                <a:rect l="l" t="t" r="r" b="b"/>
                <a:pathLst>
                  <a:path w="299167" h="376758">
                    <a:moveTo>
                      <a:pt x="174869" y="0"/>
                    </a:moveTo>
                    <a:cubicBezTo>
                      <a:pt x="198029" y="0"/>
                      <a:pt x="217523" y="3924"/>
                      <a:pt x="233350" y="11773"/>
                    </a:cubicBezTo>
                    <a:cubicBezTo>
                      <a:pt x="249177" y="19623"/>
                      <a:pt x="261981" y="30110"/>
                      <a:pt x="271760" y="43234"/>
                    </a:cubicBezTo>
                    <a:cubicBezTo>
                      <a:pt x="281539" y="56359"/>
                      <a:pt x="288551" y="71736"/>
                      <a:pt x="292797" y="89364"/>
                    </a:cubicBezTo>
                    <a:cubicBezTo>
                      <a:pt x="297044" y="106992"/>
                      <a:pt x="299167" y="128159"/>
                      <a:pt x="299167" y="152865"/>
                    </a:cubicBezTo>
                    <a:lnTo>
                      <a:pt x="299167" y="364791"/>
                    </a:lnTo>
                    <a:cubicBezTo>
                      <a:pt x="299167" y="366850"/>
                      <a:pt x="298653" y="368587"/>
                      <a:pt x="297623" y="370003"/>
                    </a:cubicBezTo>
                    <a:cubicBezTo>
                      <a:pt x="296593" y="371418"/>
                      <a:pt x="294921" y="372641"/>
                      <a:pt x="292605" y="373670"/>
                    </a:cubicBezTo>
                    <a:cubicBezTo>
                      <a:pt x="290289" y="374699"/>
                      <a:pt x="287072" y="375471"/>
                      <a:pt x="282954" y="375986"/>
                    </a:cubicBezTo>
                    <a:cubicBezTo>
                      <a:pt x="278837" y="376501"/>
                      <a:pt x="273689" y="376758"/>
                      <a:pt x="267514" y="376758"/>
                    </a:cubicBezTo>
                    <a:cubicBezTo>
                      <a:pt x="261080" y="376758"/>
                      <a:pt x="255805" y="376501"/>
                      <a:pt x="251686" y="375986"/>
                    </a:cubicBezTo>
                    <a:cubicBezTo>
                      <a:pt x="247569" y="375471"/>
                      <a:pt x="244353" y="374699"/>
                      <a:pt x="242035" y="373670"/>
                    </a:cubicBezTo>
                    <a:cubicBezTo>
                      <a:pt x="239719" y="372641"/>
                      <a:pt x="238047" y="371418"/>
                      <a:pt x="237017" y="370003"/>
                    </a:cubicBezTo>
                    <a:cubicBezTo>
                      <a:pt x="235988" y="368587"/>
                      <a:pt x="235473" y="366850"/>
                      <a:pt x="235473" y="364791"/>
                    </a:cubicBezTo>
                    <a:lnTo>
                      <a:pt x="235473" y="161357"/>
                    </a:lnTo>
                    <a:cubicBezTo>
                      <a:pt x="235473" y="141542"/>
                      <a:pt x="233930" y="125586"/>
                      <a:pt x="230841" y="113490"/>
                    </a:cubicBezTo>
                    <a:cubicBezTo>
                      <a:pt x="227753" y="101395"/>
                      <a:pt x="223249" y="90973"/>
                      <a:pt x="217330" y="82223"/>
                    </a:cubicBezTo>
                    <a:cubicBezTo>
                      <a:pt x="211411" y="73473"/>
                      <a:pt x="203755" y="66782"/>
                      <a:pt x="194362" y="62149"/>
                    </a:cubicBezTo>
                    <a:cubicBezTo>
                      <a:pt x="184969" y="57517"/>
                      <a:pt x="174096" y="55201"/>
                      <a:pt x="161743" y="55201"/>
                    </a:cubicBezTo>
                    <a:cubicBezTo>
                      <a:pt x="145787" y="55201"/>
                      <a:pt x="129832" y="60863"/>
                      <a:pt x="113876" y="72186"/>
                    </a:cubicBezTo>
                    <a:cubicBezTo>
                      <a:pt x="97921" y="83509"/>
                      <a:pt x="81193" y="100108"/>
                      <a:pt x="63693" y="121983"/>
                    </a:cubicBezTo>
                    <a:lnTo>
                      <a:pt x="63693" y="364791"/>
                    </a:lnTo>
                    <a:cubicBezTo>
                      <a:pt x="63693" y="366850"/>
                      <a:pt x="63179" y="368587"/>
                      <a:pt x="62149" y="370003"/>
                    </a:cubicBezTo>
                    <a:cubicBezTo>
                      <a:pt x="61119" y="371418"/>
                      <a:pt x="59447" y="372641"/>
                      <a:pt x="57131" y="373670"/>
                    </a:cubicBezTo>
                    <a:cubicBezTo>
                      <a:pt x="54815" y="374699"/>
                      <a:pt x="51598" y="375471"/>
                      <a:pt x="47480" y="375986"/>
                    </a:cubicBezTo>
                    <a:cubicBezTo>
                      <a:pt x="43363" y="376501"/>
                      <a:pt x="38087" y="376758"/>
                      <a:pt x="31653" y="376758"/>
                    </a:cubicBezTo>
                    <a:cubicBezTo>
                      <a:pt x="25477" y="376758"/>
                      <a:pt x="20330" y="376501"/>
                      <a:pt x="16213" y="375986"/>
                    </a:cubicBezTo>
                    <a:cubicBezTo>
                      <a:pt x="12095" y="375471"/>
                      <a:pt x="8813" y="374699"/>
                      <a:pt x="6369" y="373670"/>
                    </a:cubicBezTo>
                    <a:cubicBezTo>
                      <a:pt x="3925" y="372641"/>
                      <a:pt x="2251" y="371418"/>
                      <a:pt x="1351" y="370003"/>
                    </a:cubicBezTo>
                    <a:cubicBezTo>
                      <a:pt x="451" y="368587"/>
                      <a:pt x="0" y="366850"/>
                      <a:pt x="0" y="364791"/>
                    </a:cubicBezTo>
                    <a:lnTo>
                      <a:pt x="0" y="17371"/>
                    </a:lnTo>
                    <a:cubicBezTo>
                      <a:pt x="0" y="15312"/>
                      <a:pt x="385" y="13575"/>
                      <a:pt x="1157" y="12159"/>
                    </a:cubicBezTo>
                    <a:cubicBezTo>
                      <a:pt x="1929" y="10744"/>
                      <a:pt x="3474" y="9457"/>
                      <a:pt x="5789" y="8299"/>
                    </a:cubicBezTo>
                    <a:cubicBezTo>
                      <a:pt x="8106" y="7141"/>
                      <a:pt x="11065" y="6369"/>
                      <a:pt x="14669" y="5983"/>
                    </a:cubicBezTo>
                    <a:cubicBezTo>
                      <a:pt x="18271" y="5597"/>
                      <a:pt x="23032" y="5404"/>
                      <a:pt x="28951" y="5404"/>
                    </a:cubicBezTo>
                    <a:cubicBezTo>
                      <a:pt x="34613" y="5404"/>
                      <a:pt x="39309" y="5597"/>
                      <a:pt x="43041" y="5983"/>
                    </a:cubicBezTo>
                    <a:cubicBezTo>
                      <a:pt x="46773" y="6369"/>
                      <a:pt x="49668" y="7141"/>
                      <a:pt x="51727" y="8299"/>
                    </a:cubicBezTo>
                    <a:cubicBezTo>
                      <a:pt x="53785" y="9457"/>
                      <a:pt x="55265" y="10744"/>
                      <a:pt x="56165" y="12159"/>
                    </a:cubicBezTo>
                    <a:cubicBezTo>
                      <a:pt x="57067" y="13575"/>
                      <a:pt x="57517" y="15312"/>
                      <a:pt x="57517" y="17371"/>
                    </a:cubicBezTo>
                    <a:lnTo>
                      <a:pt x="57517" y="63308"/>
                    </a:lnTo>
                    <a:cubicBezTo>
                      <a:pt x="77075" y="41433"/>
                      <a:pt x="96569" y="25413"/>
                      <a:pt x="115999" y="15248"/>
                    </a:cubicBezTo>
                    <a:cubicBezTo>
                      <a:pt x="135429" y="5082"/>
                      <a:pt x="155052" y="0"/>
                      <a:pt x="17486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4" name="文本框 60"/>
              <p:cNvSpPr txBox="1"/>
              <p:nvPr userDrawn="1"/>
            </p:nvSpPr>
            <p:spPr>
              <a:xfrm>
                <a:off x="11552010" y="13563772"/>
                <a:ext cx="319627" cy="381776"/>
              </a:xfrm>
              <a:custGeom>
                <a:avLst/>
                <a:gdLst/>
                <a:ahLst/>
                <a:cxnLst/>
                <a:rect l="l" t="t" r="r" b="b"/>
                <a:pathLst>
                  <a:path w="319627" h="381776">
                    <a:moveTo>
                      <a:pt x="166762" y="0"/>
                    </a:moveTo>
                    <a:cubicBezTo>
                      <a:pt x="194041" y="0"/>
                      <a:pt x="217266" y="4375"/>
                      <a:pt x="236439" y="13124"/>
                    </a:cubicBezTo>
                    <a:cubicBezTo>
                      <a:pt x="255612" y="21874"/>
                      <a:pt x="271374" y="33648"/>
                      <a:pt x="283727" y="48446"/>
                    </a:cubicBezTo>
                    <a:cubicBezTo>
                      <a:pt x="296080" y="63243"/>
                      <a:pt x="305151" y="80614"/>
                      <a:pt x="310941" y="100559"/>
                    </a:cubicBezTo>
                    <a:cubicBezTo>
                      <a:pt x="316732" y="120503"/>
                      <a:pt x="319627" y="141799"/>
                      <a:pt x="319627" y="164446"/>
                    </a:cubicBezTo>
                    <a:lnTo>
                      <a:pt x="319627" y="176026"/>
                    </a:lnTo>
                    <a:cubicBezTo>
                      <a:pt x="319627" y="186063"/>
                      <a:pt x="317107" y="193204"/>
                      <a:pt x="312066" y="197450"/>
                    </a:cubicBezTo>
                    <a:cubicBezTo>
                      <a:pt x="307026" y="201697"/>
                      <a:pt x="301273" y="203820"/>
                      <a:pt x="294807" y="203820"/>
                    </a:cubicBezTo>
                    <a:lnTo>
                      <a:pt x="66010" y="203820"/>
                    </a:lnTo>
                    <a:cubicBezTo>
                      <a:pt x="66010" y="223121"/>
                      <a:pt x="67949" y="240492"/>
                      <a:pt x="71827" y="255933"/>
                    </a:cubicBezTo>
                    <a:cubicBezTo>
                      <a:pt x="75705" y="271374"/>
                      <a:pt x="82170" y="284627"/>
                      <a:pt x="91222" y="295693"/>
                    </a:cubicBezTo>
                    <a:cubicBezTo>
                      <a:pt x="100273" y="306759"/>
                      <a:pt x="112040" y="315252"/>
                      <a:pt x="126522" y="321171"/>
                    </a:cubicBezTo>
                    <a:cubicBezTo>
                      <a:pt x="141004" y="327090"/>
                      <a:pt x="158718" y="330049"/>
                      <a:pt x="179663" y="330049"/>
                    </a:cubicBezTo>
                    <a:cubicBezTo>
                      <a:pt x="196214" y="330049"/>
                      <a:pt x="210954" y="328698"/>
                      <a:pt x="223884" y="325996"/>
                    </a:cubicBezTo>
                    <a:cubicBezTo>
                      <a:pt x="236815" y="323294"/>
                      <a:pt x="247998" y="320270"/>
                      <a:pt x="257438" y="316925"/>
                    </a:cubicBezTo>
                    <a:cubicBezTo>
                      <a:pt x="266877" y="313579"/>
                      <a:pt x="274636" y="310555"/>
                      <a:pt x="280714" y="307853"/>
                    </a:cubicBezTo>
                    <a:cubicBezTo>
                      <a:pt x="286792" y="305151"/>
                      <a:pt x="291383" y="303800"/>
                      <a:pt x="294487" y="303800"/>
                    </a:cubicBezTo>
                    <a:cubicBezTo>
                      <a:pt x="296296" y="303800"/>
                      <a:pt x="297912" y="304250"/>
                      <a:pt x="299333" y="305151"/>
                    </a:cubicBezTo>
                    <a:cubicBezTo>
                      <a:pt x="300755" y="306052"/>
                      <a:pt x="301854" y="307403"/>
                      <a:pt x="302630" y="309204"/>
                    </a:cubicBezTo>
                    <a:cubicBezTo>
                      <a:pt x="303406" y="311006"/>
                      <a:pt x="303988" y="313515"/>
                      <a:pt x="304376" y="316732"/>
                    </a:cubicBezTo>
                    <a:cubicBezTo>
                      <a:pt x="304764" y="319948"/>
                      <a:pt x="304958" y="323873"/>
                      <a:pt x="304958" y="328505"/>
                    </a:cubicBezTo>
                    <a:cubicBezTo>
                      <a:pt x="304958" y="331851"/>
                      <a:pt x="304830" y="334746"/>
                      <a:pt x="304572" y="337191"/>
                    </a:cubicBezTo>
                    <a:cubicBezTo>
                      <a:pt x="304314" y="339636"/>
                      <a:pt x="303993" y="341823"/>
                      <a:pt x="303607" y="343753"/>
                    </a:cubicBezTo>
                    <a:cubicBezTo>
                      <a:pt x="303221" y="345683"/>
                      <a:pt x="302577" y="347420"/>
                      <a:pt x="301677" y="348964"/>
                    </a:cubicBezTo>
                    <a:cubicBezTo>
                      <a:pt x="300776" y="350509"/>
                      <a:pt x="299618" y="351988"/>
                      <a:pt x="298203" y="353404"/>
                    </a:cubicBezTo>
                    <a:cubicBezTo>
                      <a:pt x="296787" y="354819"/>
                      <a:pt x="292605" y="357135"/>
                      <a:pt x="285657" y="360352"/>
                    </a:cubicBezTo>
                    <a:cubicBezTo>
                      <a:pt x="278708" y="363569"/>
                      <a:pt x="269701" y="366722"/>
                      <a:pt x="258635" y="369810"/>
                    </a:cubicBezTo>
                    <a:cubicBezTo>
                      <a:pt x="247569" y="372898"/>
                      <a:pt x="234766" y="375664"/>
                      <a:pt x="220226" y="378109"/>
                    </a:cubicBezTo>
                    <a:cubicBezTo>
                      <a:pt x="205686" y="380554"/>
                      <a:pt x="190181" y="381776"/>
                      <a:pt x="173710" y="381776"/>
                    </a:cubicBezTo>
                    <a:cubicBezTo>
                      <a:pt x="145145" y="381776"/>
                      <a:pt x="120118" y="377788"/>
                      <a:pt x="98629" y="369810"/>
                    </a:cubicBezTo>
                    <a:cubicBezTo>
                      <a:pt x="77140" y="361832"/>
                      <a:pt x="59061" y="349994"/>
                      <a:pt x="44393" y="334296"/>
                    </a:cubicBezTo>
                    <a:cubicBezTo>
                      <a:pt x="29723" y="318597"/>
                      <a:pt x="18657" y="298910"/>
                      <a:pt x="11195" y="275234"/>
                    </a:cubicBezTo>
                    <a:cubicBezTo>
                      <a:pt x="3731" y="251558"/>
                      <a:pt x="0" y="224022"/>
                      <a:pt x="0" y="192625"/>
                    </a:cubicBezTo>
                    <a:cubicBezTo>
                      <a:pt x="0" y="162773"/>
                      <a:pt x="3860" y="135944"/>
                      <a:pt x="11581" y="112139"/>
                    </a:cubicBezTo>
                    <a:cubicBezTo>
                      <a:pt x="19301" y="88335"/>
                      <a:pt x="30431" y="68133"/>
                      <a:pt x="44971" y="51534"/>
                    </a:cubicBezTo>
                    <a:cubicBezTo>
                      <a:pt x="59512" y="34935"/>
                      <a:pt x="77076" y="22196"/>
                      <a:pt x="97664" y="13318"/>
                    </a:cubicBezTo>
                    <a:cubicBezTo>
                      <a:pt x="118251" y="4439"/>
                      <a:pt x="141284" y="0"/>
                      <a:pt x="166762" y="0"/>
                    </a:cubicBezTo>
                    <a:close/>
                    <a:moveTo>
                      <a:pt x="163499" y="49797"/>
                    </a:moveTo>
                    <a:cubicBezTo>
                      <a:pt x="147704" y="49797"/>
                      <a:pt x="133852" y="52756"/>
                      <a:pt x="121941" y="58675"/>
                    </a:cubicBezTo>
                    <a:cubicBezTo>
                      <a:pt x="110030" y="64594"/>
                      <a:pt x="100061" y="72443"/>
                      <a:pt x="92033" y="82223"/>
                    </a:cubicBezTo>
                    <a:cubicBezTo>
                      <a:pt x="84005" y="92002"/>
                      <a:pt x="77791" y="103390"/>
                      <a:pt x="73389" y="116386"/>
                    </a:cubicBezTo>
                    <a:cubicBezTo>
                      <a:pt x="68989" y="129382"/>
                      <a:pt x="66528" y="142957"/>
                      <a:pt x="66010" y="157111"/>
                    </a:cubicBezTo>
                    <a:lnTo>
                      <a:pt x="255547" y="157111"/>
                    </a:lnTo>
                    <a:cubicBezTo>
                      <a:pt x="256319" y="123656"/>
                      <a:pt x="248874" y="97406"/>
                      <a:pt x="233212" y="78362"/>
                    </a:cubicBezTo>
                    <a:cubicBezTo>
                      <a:pt x="217550" y="59319"/>
                      <a:pt x="194312" y="49797"/>
                      <a:pt x="163499"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5" name="文本框 61"/>
              <p:cNvSpPr txBox="1"/>
              <p:nvPr userDrawn="1"/>
            </p:nvSpPr>
            <p:spPr>
              <a:xfrm>
                <a:off x="11942535" y="13563772"/>
                <a:ext cx="319627" cy="381776"/>
              </a:xfrm>
              <a:custGeom>
                <a:avLst/>
                <a:gdLst/>
                <a:ahLst/>
                <a:cxnLst/>
                <a:rect l="l" t="t" r="r" b="b"/>
                <a:pathLst>
                  <a:path w="319627" h="381776">
                    <a:moveTo>
                      <a:pt x="166762" y="0"/>
                    </a:moveTo>
                    <a:cubicBezTo>
                      <a:pt x="194041" y="0"/>
                      <a:pt x="217266" y="4375"/>
                      <a:pt x="236440" y="13124"/>
                    </a:cubicBezTo>
                    <a:cubicBezTo>
                      <a:pt x="255612" y="21874"/>
                      <a:pt x="271375" y="33648"/>
                      <a:pt x="283727" y="48446"/>
                    </a:cubicBezTo>
                    <a:cubicBezTo>
                      <a:pt x="296080" y="63243"/>
                      <a:pt x="305152" y="80614"/>
                      <a:pt x="310942" y="100559"/>
                    </a:cubicBezTo>
                    <a:cubicBezTo>
                      <a:pt x="316732" y="120503"/>
                      <a:pt x="319627" y="141799"/>
                      <a:pt x="319627" y="164446"/>
                    </a:cubicBezTo>
                    <a:lnTo>
                      <a:pt x="319627" y="176026"/>
                    </a:lnTo>
                    <a:cubicBezTo>
                      <a:pt x="319627" y="186063"/>
                      <a:pt x="317107" y="193204"/>
                      <a:pt x="312067" y="197450"/>
                    </a:cubicBezTo>
                    <a:cubicBezTo>
                      <a:pt x="307026" y="201697"/>
                      <a:pt x="301273" y="203820"/>
                      <a:pt x="294807" y="203820"/>
                    </a:cubicBezTo>
                    <a:lnTo>
                      <a:pt x="66010" y="203820"/>
                    </a:lnTo>
                    <a:cubicBezTo>
                      <a:pt x="66010" y="223121"/>
                      <a:pt x="67949" y="240492"/>
                      <a:pt x="71827" y="255933"/>
                    </a:cubicBezTo>
                    <a:cubicBezTo>
                      <a:pt x="75706" y="271374"/>
                      <a:pt x="82170" y="284627"/>
                      <a:pt x="91222" y="295693"/>
                    </a:cubicBezTo>
                    <a:cubicBezTo>
                      <a:pt x="100273" y="306759"/>
                      <a:pt x="112040" y="315252"/>
                      <a:pt x="126522" y="321171"/>
                    </a:cubicBezTo>
                    <a:cubicBezTo>
                      <a:pt x="141004" y="327090"/>
                      <a:pt x="158718" y="330049"/>
                      <a:pt x="179664" y="330049"/>
                    </a:cubicBezTo>
                    <a:cubicBezTo>
                      <a:pt x="196215" y="330049"/>
                      <a:pt x="210954" y="328698"/>
                      <a:pt x="223884" y="325996"/>
                    </a:cubicBezTo>
                    <a:cubicBezTo>
                      <a:pt x="236814" y="323294"/>
                      <a:pt x="247999" y="320270"/>
                      <a:pt x="257438" y="316925"/>
                    </a:cubicBezTo>
                    <a:cubicBezTo>
                      <a:pt x="266878" y="313579"/>
                      <a:pt x="274636" y="310555"/>
                      <a:pt x="280714" y="307853"/>
                    </a:cubicBezTo>
                    <a:cubicBezTo>
                      <a:pt x="286792" y="305151"/>
                      <a:pt x="291383" y="303800"/>
                      <a:pt x="294488" y="303800"/>
                    </a:cubicBezTo>
                    <a:cubicBezTo>
                      <a:pt x="296297" y="303800"/>
                      <a:pt x="297912" y="304250"/>
                      <a:pt x="299334" y="305151"/>
                    </a:cubicBezTo>
                    <a:cubicBezTo>
                      <a:pt x="300755" y="306052"/>
                      <a:pt x="301854" y="307403"/>
                      <a:pt x="302630" y="309204"/>
                    </a:cubicBezTo>
                    <a:cubicBezTo>
                      <a:pt x="303406" y="311006"/>
                      <a:pt x="303988" y="313515"/>
                      <a:pt x="304376" y="316732"/>
                    </a:cubicBezTo>
                    <a:cubicBezTo>
                      <a:pt x="304764" y="319948"/>
                      <a:pt x="304959" y="323873"/>
                      <a:pt x="304959" y="328505"/>
                    </a:cubicBezTo>
                    <a:cubicBezTo>
                      <a:pt x="304959" y="331851"/>
                      <a:pt x="304830" y="334746"/>
                      <a:pt x="304573" y="337191"/>
                    </a:cubicBezTo>
                    <a:cubicBezTo>
                      <a:pt x="304314" y="339636"/>
                      <a:pt x="303994" y="341823"/>
                      <a:pt x="303608" y="343753"/>
                    </a:cubicBezTo>
                    <a:cubicBezTo>
                      <a:pt x="303222" y="345683"/>
                      <a:pt x="302577" y="347420"/>
                      <a:pt x="301677" y="348964"/>
                    </a:cubicBezTo>
                    <a:cubicBezTo>
                      <a:pt x="300776" y="350509"/>
                      <a:pt x="299618" y="351988"/>
                      <a:pt x="298203" y="353404"/>
                    </a:cubicBezTo>
                    <a:cubicBezTo>
                      <a:pt x="296787" y="354819"/>
                      <a:pt x="292606" y="357135"/>
                      <a:pt x="285657" y="360352"/>
                    </a:cubicBezTo>
                    <a:cubicBezTo>
                      <a:pt x="278709" y="363569"/>
                      <a:pt x="269701" y="366722"/>
                      <a:pt x="258636" y="369810"/>
                    </a:cubicBezTo>
                    <a:cubicBezTo>
                      <a:pt x="247569" y="372898"/>
                      <a:pt x="234766" y="375664"/>
                      <a:pt x="220227" y="378109"/>
                    </a:cubicBezTo>
                    <a:cubicBezTo>
                      <a:pt x="205686" y="380554"/>
                      <a:pt x="190181" y="381776"/>
                      <a:pt x="173711" y="381776"/>
                    </a:cubicBezTo>
                    <a:cubicBezTo>
                      <a:pt x="145145" y="381776"/>
                      <a:pt x="120118" y="377788"/>
                      <a:pt x="98629" y="369810"/>
                    </a:cubicBezTo>
                    <a:cubicBezTo>
                      <a:pt x="77140" y="361832"/>
                      <a:pt x="59062" y="349994"/>
                      <a:pt x="44393" y="334296"/>
                    </a:cubicBezTo>
                    <a:cubicBezTo>
                      <a:pt x="29724" y="318597"/>
                      <a:pt x="18657" y="298910"/>
                      <a:pt x="11195" y="275234"/>
                    </a:cubicBezTo>
                    <a:cubicBezTo>
                      <a:pt x="3732" y="251558"/>
                      <a:pt x="0" y="224022"/>
                      <a:pt x="0" y="192625"/>
                    </a:cubicBezTo>
                    <a:cubicBezTo>
                      <a:pt x="0" y="162773"/>
                      <a:pt x="3861" y="135944"/>
                      <a:pt x="11581" y="112139"/>
                    </a:cubicBezTo>
                    <a:cubicBezTo>
                      <a:pt x="19302" y="88335"/>
                      <a:pt x="30431" y="68133"/>
                      <a:pt x="44972" y="51534"/>
                    </a:cubicBezTo>
                    <a:cubicBezTo>
                      <a:pt x="59512" y="34935"/>
                      <a:pt x="77076" y="22196"/>
                      <a:pt x="97664" y="13318"/>
                    </a:cubicBezTo>
                    <a:cubicBezTo>
                      <a:pt x="118251" y="4439"/>
                      <a:pt x="141285" y="0"/>
                      <a:pt x="166762" y="0"/>
                    </a:cubicBezTo>
                    <a:close/>
                    <a:moveTo>
                      <a:pt x="163499" y="49797"/>
                    </a:moveTo>
                    <a:cubicBezTo>
                      <a:pt x="147704" y="49797"/>
                      <a:pt x="133852" y="52756"/>
                      <a:pt x="121941" y="58675"/>
                    </a:cubicBezTo>
                    <a:cubicBezTo>
                      <a:pt x="110030" y="64594"/>
                      <a:pt x="100062" y="72443"/>
                      <a:pt x="92034" y="82223"/>
                    </a:cubicBezTo>
                    <a:cubicBezTo>
                      <a:pt x="84005" y="92002"/>
                      <a:pt x="77791" y="103390"/>
                      <a:pt x="73390" y="116386"/>
                    </a:cubicBezTo>
                    <a:cubicBezTo>
                      <a:pt x="68988" y="129382"/>
                      <a:pt x="66529" y="142957"/>
                      <a:pt x="66010" y="157111"/>
                    </a:cubicBezTo>
                    <a:lnTo>
                      <a:pt x="255548" y="157111"/>
                    </a:lnTo>
                    <a:cubicBezTo>
                      <a:pt x="256320" y="123656"/>
                      <a:pt x="248874" y="97406"/>
                      <a:pt x="233212" y="78362"/>
                    </a:cubicBezTo>
                    <a:cubicBezTo>
                      <a:pt x="217550" y="59319"/>
                      <a:pt x="194312" y="49797"/>
                      <a:pt x="163499"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6" name="文本框 62"/>
              <p:cNvSpPr txBox="1"/>
              <p:nvPr userDrawn="1"/>
            </p:nvSpPr>
            <p:spPr>
              <a:xfrm>
                <a:off x="12356220" y="13563772"/>
                <a:ext cx="203048" cy="376758"/>
              </a:xfrm>
              <a:custGeom>
                <a:avLst/>
                <a:gdLst/>
                <a:ahLst/>
                <a:cxnLst/>
                <a:rect l="l" t="t" r="r" b="b"/>
                <a:pathLst>
                  <a:path w="203048" h="376758">
                    <a:moveTo>
                      <a:pt x="152479" y="0"/>
                    </a:moveTo>
                    <a:cubicBezTo>
                      <a:pt x="155824" y="0"/>
                      <a:pt x="159621" y="193"/>
                      <a:pt x="163867" y="579"/>
                    </a:cubicBezTo>
                    <a:cubicBezTo>
                      <a:pt x="168113" y="965"/>
                      <a:pt x="172553" y="1672"/>
                      <a:pt x="177185" y="2702"/>
                    </a:cubicBezTo>
                    <a:cubicBezTo>
                      <a:pt x="181817" y="3731"/>
                      <a:pt x="185999" y="4889"/>
                      <a:pt x="189731" y="6176"/>
                    </a:cubicBezTo>
                    <a:cubicBezTo>
                      <a:pt x="193462" y="7463"/>
                      <a:pt x="196100" y="8750"/>
                      <a:pt x="197644" y="10036"/>
                    </a:cubicBezTo>
                    <a:cubicBezTo>
                      <a:pt x="199188" y="11323"/>
                      <a:pt x="200217" y="12545"/>
                      <a:pt x="200732" y="13704"/>
                    </a:cubicBezTo>
                    <a:cubicBezTo>
                      <a:pt x="201247" y="14862"/>
                      <a:pt x="201697" y="16341"/>
                      <a:pt x="202083" y="18143"/>
                    </a:cubicBezTo>
                    <a:cubicBezTo>
                      <a:pt x="202469" y="19944"/>
                      <a:pt x="202726" y="22582"/>
                      <a:pt x="202855" y="26056"/>
                    </a:cubicBezTo>
                    <a:cubicBezTo>
                      <a:pt x="202984" y="29530"/>
                      <a:pt x="203048" y="34227"/>
                      <a:pt x="203048" y="40146"/>
                    </a:cubicBezTo>
                    <a:cubicBezTo>
                      <a:pt x="203048" y="45808"/>
                      <a:pt x="202919" y="50569"/>
                      <a:pt x="202662" y="54429"/>
                    </a:cubicBezTo>
                    <a:cubicBezTo>
                      <a:pt x="202405" y="58289"/>
                      <a:pt x="201890" y="61313"/>
                      <a:pt x="201118" y="63500"/>
                    </a:cubicBezTo>
                    <a:cubicBezTo>
                      <a:pt x="200346" y="65688"/>
                      <a:pt x="199381" y="67361"/>
                      <a:pt x="198223" y="68519"/>
                    </a:cubicBezTo>
                    <a:cubicBezTo>
                      <a:pt x="197065" y="69677"/>
                      <a:pt x="195456" y="70256"/>
                      <a:pt x="193398" y="70256"/>
                    </a:cubicBezTo>
                    <a:cubicBezTo>
                      <a:pt x="191339" y="70256"/>
                      <a:pt x="188829" y="69677"/>
                      <a:pt x="185870" y="68519"/>
                    </a:cubicBezTo>
                    <a:cubicBezTo>
                      <a:pt x="182911" y="67361"/>
                      <a:pt x="179565" y="66203"/>
                      <a:pt x="175834" y="65045"/>
                    </a:cubicBezTo>
                    <a:cubicBezTo>
                      <a:pt x="172102" y="63887"/>
                      <a:pt x="167920" y="62793"/>
                      <a:pt x="163288" y="61763"/>
                    </a:cubicBezTo>
                    <a:cubicBezTo>
                      <a:pt x="158656" y="60734"/>
                      <a:pt x="153637" y="60219"/>
                      <a:pt x="148233" y="60219"/>
                    </a:cubicBezTo>
                    <a:cubicBezTo>
                      <a:pt x="141799" y="60219"/>
                      <a:pt x="135494" y="61506"/>
                      <a:pt x="129318" y="64080"/>
                    </a:cubicBezTo>
                    <a:cubicBezTo>
                      <a:pt x="123142" y="66653"/>
                      <a:pt x="116643" y="70899"/>
                      <a:pt x="109824" y="76818"/>
                    </a:cubicBezTo>
                    <a:cubicBezTo>
                      <a:pt x="103004" y="82737"/>
                      <a:pt x="95862" y="90586"/>
                      <a:pt x="88400" y="100366"/>
                    </a:cubicBezTo>
                    <a:cubicBezTo>
                      <a:pt x="80936" y="110145"/>
                      <a:pt x="72701" y="122112"/>
                      <a:pt x="63694" y="136266"/>
                    </a:cubicBezTo>
                    <a:lnTo>
                      <a:pt x="63694" y="364791"/>
                    </a:lnTo>
                    <a:cubicBezTo>
                      <a:pt x="63694" y="366850"/>
                      <a:pt x="63179" y="368587"/>
                      <a:pt x="62150" y="370003"/>
                    </a:cubicBezTo>
                    <a:cubicBezTo>
                      <a:pt x="61120" y="371418"/>
                      <a:pt x="59448" y="372641"/>
                      <a:pt x="57132" y="373670"/>
                    </a:cubicBezTo>
                    <a:cubicBezTo>
                      <a:pt x="54816" y="374699"/>
                      <a:pt x="51598" y="375471"/>
                      <a:pt x="47481" y="375986"/>
                    </a:cubicBezTo>
                    <a:cubicBezTo>
                      <a:pt x="43363" y="376501"/>
                      <a:pt x="38087" y="376758"/>
                      <a:pt x="31654" y="376758"/>
                    </a:cubicBezTo>
                    <a:cubicBezTo>
                      <a:pt x="25478" y="376758"/>
                      <a:pt x="20330" y="376501"/>
                      <a:pt x="16213" y="375986"/>
                    </a:cubicBezTo>
                    <a:cubicBezTo>
                      <a:pt x="12095" y="375471"/>
                      <a:pt x="8814" y="374699"/>
                      <a:pt x="6370" y="373670"/>
                    </a:cubicBezTo>
                    <a:cubicBezTo>
                      <a:pt x="3924" y="372641"/>
                      <a:pt x="2252" y="371418"/>
                      <a:pt x="1351" y="370003"/>
                    </a:cubicBezTo>
                    <a:cubicBezTo>
                      <a:pt x="450" y="368587"/>
                      <a:pt x="0" y="366850"/>
                      <a:pt x="0" y="364791"/>
                    </a:cubicBezTo>
                    <a:lnTo>
                      <a:pt x="0" y="17371"/>
                    </a:lnTo>
                    <a:cubicBezTo>
                      <a:pt x="0" y="15312"/>
                      <a:pt x="386" y="13575"/>
                      <a:pt x="1158" y="12159"/>
                    </a:cubicBezTo>
                    <a:cubicBezTo>
                      <a:pt x="1930" y="10744"/>
                      <a:pt x="3474" y="9457"/>
                      <a:pt x="5791" y="8299"/>
                    </a:cubicBezTo>
                    <a:cubicBezTo>
                      <a:pt x="8107" y="7141"/>
                      <a:pt x="11066" y="6369"/>
                      <a:pt x="14669" y="5983"/>
                    </a:cubicBezTo>
                    <a:cubicBezTo>
                      <a:pt x="18272" y="5597"/>
                      <a:pt x="23033" y="5404"/>
                      <a:pt x="28952" y="5404"/>
                    </a:cubicBezTo>
                    <a:cubicBezTo>
                      <a:pt x="34613" y="5404"/>
                      <a:pt x="39310" y="5597"/>
                      <a:pt x="43042" y="5983"/>
                    </a:cubicBezTo>
                    <a:cubicBezTo>
                      <a:pt x="46773" y="6369"/>
                      <a:pt x="49668" y="7141"/>
                      <a:pt x="51727" y="8299"/>
                    </a:cubicBezTo>
                    <a:cubicBezTo>
                      <a:pt x="53786" y="9457"/>
                      <a:pt x="55266" y="10744"/>
                      <a:pt x="56167" y="12159"/>
                    </a:cubicBezTo>
                    <a:cubicBezTo>
                      <a:pt x="57067" y="13575"/>
                      <a:pt x="57518" y="15312"/>
                      <a:pt x="57518" y="17371"/>
                    </a:cubicBezTo>
                    <a:lnTo>
                      <a:pt x="57518" y="67940"/>
                    </a:lnTo>
                    <a:cubicBezTo>
                      <a:pt x="67039" y="54043"/>
                      <a:pt x="75982" y="42720"/>
                      <a:pt x="84346" y="33970"/>
                    </a:cubicBezTo>
                    <a:cubicBezTo>
                      <a:pt x="92710" y="25220"/>
                      <a:pt x="100623" y="18336"/>
                      <a:pt x="108087" y="13318"/>
                    </a:cubicBezTo>
                    <a:cubicBezTo>
                      <a:pt x="115550" y="8299"/>
                      <a:pt x="122949" y="4825"/>
                      <a:pt x="130283" y="2895"/>
                    </a:cubicBezTo>
                    <a:cubicBezTo>
                      <a:pt x="137617" y="965"/>
                      <a:pt x="145016" y="0"/>
                      <a:pt x="15247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7" name="文本框 63"/>
              <p:cNvSpPr txBox="1"/>
              <p:nvPr userDrawn="1"/>
            </p:nvSpPr>
            <p:spPr>
              <a:xfrm>
                <a:off x="12813420" y="13563772"/>
                <a:ext cx="299168" cy="376758"/>
              </a:xfrm>
              <a:custGeom>
                <a:avLst/>
                <a:gdLst/>
                <a:ahLst/>
                <a:cxnLst/>
                <a:rect l="l" t="t" r="r" b="b"/>
                <a:pathLst>
                  <a:path w="299168" h="376758">
                    <a:moveTo>
                      <a:pt x="174869" y="0"/>
                    </a:moveTo>
                    <a:cubicBezTo>
                      <a:pt x="198030" y="0"/>
                      <a:pt x="217524" y="3924"/>
                      <a:pt x="233351" y="11773"/>
                    </a:cubicBezTo>
                    <a:cubicBezTo>
                      <a:pt x="249178" y="19623"/>
                      <a:pt x="261982" y="30110"/>
                      <a:pt x="271760" y="43234"/>
                    </a:cubicBezTo>
                    <a:cubicBezTo>
                      <a:pt x="281540" y="56359"/>
                      <a:pt x="288552" y="71736"/>
                      <a:pt x="292799" y="89364"/>
                    </a:cubicBezTo>
                    <a:cubicBezTo>
                      <a:pt x="297045" y="106992"/>
                      <a:pt x="299168" y="128159"/>
                      <a:pt x="299168" y="152865"/>
                    </a:cubicBezTo>
                    <a:lnTo>
                      <a:pt x="299168" y="364791"/>
                    </a:lnTo>
                    <a:cubicBezTo>
                      <a:pt x="299168" y="366850"/>
                      <a:pt x="298654" y="368587"/>
                      <a:pt x="297624" y="370003"/>
                    </a:cubicBezTo>
                    <a:cubicBezTo>
                      <a:pt x="296595" y="371418"/>
                      <a:pt x="294922" y="372641"/>
                      <a:pt x="292606" y="373670"/>
                    </a:cubicBezTo>
                    <a:cubicBezTo>
                      <a:pt x="290290" y="374699"/>
                      <a:pt x="287073" y="375471"/>
                      <a:pt x="282955" y="375986"/>
                    </a:cubicBezTo>
                    <a:cubicBezTo>
                      <a:pt x="278838" y="376501"/>
                      <a:pt x="273691" y="376758"/>
                      <a:pt x="267514" y="376758"/>
                    </a:cubicBezTo>
                    <a:cubicBezTo>
                      <a:pt x="261081" y="376758"/>
                      <a:pt x="255806" y="376501"/>
                      <a:pt x="251687" y="375986"/>
                    </a:cubicBezTo>
                    <a:cubicBezTo>
                      <a:pt x="247570" y="375471"/>
                      <a:pt x="244353" y="374699"/>
                      <a:pt x="242037" y="373670"/>
                    </a:cubicBezTo>
                    <a:cubicBezTo>
                      <a:pt x="239721" y="372641"/>
                      <a:pt x="238049" y="371418"/>
                      <a:pt x="237018" y="370003"/>
                    </a:cubicBezTo>
                    <a:cubicBezTo>
                      <a:pt x="235989" y="368587"/>
                      <a:pt x="235474" y="366850"/>
                      <a:pt x="235474" y="364791"/>
                    </a:cubicBezTo>
                    <a:lnTo>
                      <a:pt x="235474" y="161357"/>
                    </a:lnTo>
                    <a:cubicBezTo>
                      <a:pt x="235474" y="141542"/>
                      <a:pt x="233930" y="125586"/>
                      <a:pt x="230842" y="113490"/>
                    </a:cubicBezTo>
                    <a:cubicBezTo>
                      <a:pt x="227754" y="101395"/>
                      <a:pt x="223251" y="90973"/>
                      <a:pt x="217331" y="82223"/>
                    </a:cubicBezTo>
                    <a:cubicBezTo>
                      <a:pt x="211413" y="73473"/>
                      <a:pt x="203756" y="66782"/>
                      <a:pt x="194363" y="62149"/>
                    </a:cubicBezTo>
                    <a:cubicBezTo>
                      <a:pt x="184970" y="57517"/>
                      <a:pt x="174097" y="55201"/>
                      <a:pt x="161744" y="55201"/>
                    </a:cubicBezTo>
                    <a:cubicBezTo>
                      <a:pt x="145788" y="55201"/>
                      <a:pt x="129832" y="60863"/>
                      <a:pt x="113877" y="72186"/>
                    </a:cubicBezTo>
                    <a:cubicBezTo>
                      <a:pt x="97922" y="83509"/>
                      <a:pt x="81194" y="100108"/>
                      <a:pt x="63694" y="121983"/>
                    </a:cubicBezTo>
                    <a:lnTo>
                      <a:pt x="63694" y="364791"/>
                    </a:lnTo>
                    <a:cubicBezTo>
                      <a:pt x="63694" y="366850"/>
                      <a:pt x="63180" y="368587"/>
                      <a:pt x="62150" y="370003"/>
                    </a:cubicBezTo>
                    <a:cubicBezTo>
                      <a:pt x="61120" y="371418"/>
                      <a:pt x="59448" y="372641"/>
                      <a:pt x="57132" y="373670"/>
                    </a:cubicBezTo>
                    <a:cubicBezTo>
                      <a:pt x="54816" y="374699"/>
                      <a:pt x="51599" y="375471"/>
                      <a:pt x="47481" y="375986"/>
                    </a:cubicBezTo>
                    <a:cubicBezTo>
                      <a:pt x="43363" y="376501"/>
                      <a:pt x="38088" y="376758"/>
                      <a:pt x="31654" y="376758"/>
                    </a:cubicBezTo>
                    <a:cubicBezTo>
                      <a:pt x="25478" y="376758"/>
                      <a:pt x="20331" y="376501"/>
                      <a:pt x="16213" y="375986"/>
                    </a:cubicBezTo>
                    <a:cubicBezTo>
                      <a:pt x="12095" y="375471"/>
                      <a:pt x="8814" y="374699"/>
                      <a:pt x="6370" y="373670"/>
                    </a:cubicBezTo>
                    <a:cubicBezTo>
                      <a:pt x="3925" y="372641"/>
                      <a:pt x="2252" y="371418"/>
                      <a:pt x="1351" y="370003"/>
                    </a:cubicBezTo>
                    <a:cubicBezTo>
                      <a:pt x="451" y="368587"/>
                      <a:pt x="0" y="366850"/>
                      <a:pt x="0" y="364791"/>
                    </a:cubicBezTo>
                    <a:lnTo>
                      <a:pt x="0" y="17371"/>
                    </a:lnTo>
                    <a:cubicBezTo>
                      <a:pt x="0" y="15312"/>
                      <a:pt x="386" y="13575"/>
                      <a:pt x="1158" y="12159"/>
                    </a:cubicBezTo>
                    <a:cubicBezTo>
                      <a:pt x="1930" y="10744"/>
                      <a:pt x="3474" y="9457"/>
                      <a:pt x="5791" y="8299"/>
                    </a:cubicBezTo>
                    <a:cubicBezTo>
                      <a:pt x="8107" y="7141"/>
                      <a:pt x="11066" y="6369"/>
                      <a:pt x="14669" y="5983"/>
                    </a:cubicBezTo>
                    <a:cubicBezTo>
                      <a:pt x="18272" y="5597"/>
                      <a:pt x="23033" y="5404"/>
                      <a:pt x="28952" y="5404"/>
                    </a:cubicBezTo>
                    <a:cubicBezTo>
                      <a:pt x="34614" y="5404"/>
                      <a:pt x="39310" y="5597"/>
                      <a:pt x="43042" y="5983"/>
                    </a:cubicBezTo>
                    <a:cubicBezTo>
                      <a:pt x="46774" y="6369"/>
                      <a:pt x="49669" y="7141"/>
                      <a:pt x="51727" y="8299"/>
                    </a:cubicBezTo>
                    <a:cubicBezTo>
                      <a:pt x="53786" y="9457"/>
                      <a:pt x="55266" y="10744"/>
                      <a:pt x="56167" y="12159"/>
                    </a:cubicBezTo>
                    <a:cubicBezTo>
                      <a:pt x="57067" y="13575"/>
                      <a:pt x="57518" y="15312"/>
                      <a:pt x="57518" y="17371"/>
                    </a:cubicBezTo>
                    <a:lnTo>
                      <a:pt x="57518" y="63308"/>
                    </a:lnTo>
                    <a:cubicBezTo>
                      <a:pt x="77076" y="41433"/>
                      <a:pt x="96571" y="25413"/>
                      <a:pt x="116000" y="15248"/>
                    </a:cubicBezTo>
                    <a:cubicBezTo>
                      <a:pt x="135430" y="5082"/>
                      <a:pt x="155054" y="0"/>
                      <a:pt x="17486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8" name="文本框 64"/>
              <p:cNvSpPr txBox="1"/>
              <p:nvPr userDrawn="1"/>
            </p:nvSpPr>
            <p:spPr>
              <a:xfrm>
                <a:off x="14523810" y="13563772"/>
                <a:ext cx="319627" cy="381776"/>
              </a:xfrm>
              <a:custGeom>
                <a:avLst/>
                <a:gdLst/>
                <a:ahLst/>
                <a:cxnLst/>
                <a:rect l="l" t="t" r="r" b="b"/>
                <a:pathLst>
                  <a:path w="319627" h="381776">
                    <a:moveTo>
                      <a:pt x="166762" y="0"/>
                    </a:moveTo>
                    <a:cubicBezTo>
                      <a:pt x="194042" y="0"/>
                      <a:pt x="217267" y="4375"/>
                      <a:pt x="236439" y="13124"/>
                    </a:cubicBezTo>
                    <a:cubicBezTo>
                      <a:pt x="255612" y="21874"/>
                      <a:pt x="271374" y="33648"/>
                      <a:pt x="283727" y="48446"/>
                    </a:cubicBezTo>
                    <a:cubicBezTo>
                      <a:pt x="296080" y="63243"/>
                      <a:pt x="305151" y="80614"/>
                      <a:pt x="310941" y="100559"/>
                    </a:cubicBezTo>
                    <a:cubicBezTo>
                      <a:pt x="316732" y="120503"/>
                      <a:pt x="319627" y="141799"/>
                      <a:pt x="319627" y="164446"/>
                    </a:cubicBezTo>
                    <a:lnTo>
                      <a:pt x="319627" y="176026"/>
                    </a:lnTo>
                    <a:cubicBezTo>
                      <a:pt x="319627" y="186063"/>
                      <a:pt x="317107" y="193204"/>
                      <a:pt x="312066" y="197450"/>
                    </a:cubicBezTo>
                    <a:cubicBezTo>
                      <a:pt x="307025" y="201697"/>
                      <a:pt x="301272" y="203820"/>
                      <a:pt x="294806" y="203820"/>
                    </a:cubicBezTo>
                    <a:lnTo>
                      <a:pt x="66010" y="203820"/>
                    </a:lnTo>
                    <a:cubicBezTo>
                      <a:pt x="66010" y="223121"/>
                      <a:pt x="67949" y="240492"/>
                      <a:pt x="71827" y="255933"/>
                    </a:cubicBezTo>
                    <a:cubicBezTo>
                      <a:pt x="75706" y="271374"/>
                      <a:pt x="82170" y="284627"/>
                      <a:pt x="91222" y="295693"/>
                    </a:cubicBezTo>
                    <a:cubicBezTo>
                      <a:pt x="100274" y="306759"/>
                      <a:pt x="112040" y="315252"/>
                      <a:pt x="126521" y="321171"/>
                    </a:cubicBezTo>
                    <a:cubicBezTo>
                      <a:pt x="141004" y="327090"/>
                      <a:pt x="158718" y="330049"/>
                      <a:pt x="179663" y="330049"/>
                    </a:cubicBezTo>
                    <a:cubicBezTo>
                      <a:pt x="196214" y="330049"/>
                      <a:pt x="210954" y="328698"/>
                      <a:pt x="223884" y="325996"/>
                    </a:cubicBezTo>
                    <a:cubicBezTo>
                      <a:pt x="236815" y="323294"/>
                      <a:pt x="247999" y="320270"/>
                      <a:pt x="257438" y="316925"/>
                    </a:cubicBezTo>
                    <a:cubicBezTo>
                      <a:pt x="266877" y="313579"/>
                      <a:pt x="274637" y="310555"/>
                      <a:pt x="280714" y="307853"/>
                    </a:cubicBezTo>
                    <a:cubicBezTo>
                      <a:pt x="286792" y="305151"/>
                      <a:pt x="291383" y="303800"/>
                      <a:pt x="294487" y="303800"/>
                    </a:cubicBezTo>
                    <a:cubicBezTo>
                      <a:pt x="296297" y="303800"/>
                      <a:pt x="297912" y="304250"/>
                      <a:pt x="299333" y="305151"/>
                    </a:cubicBezTo>
                    <a:cubicBezTo>
                      <a:pt x="300755" y="306052"/>
                      <a:pt x="301854" y="307403"/>
                      <a:pt x="302629" y="309204"/>
                    </a:cubicBezTo>
                    <a:cubicBezTo>
                      <a:pt x="303406" y="311006"/>
                      <a:pt x="303988" y="313515"/>
                      <a:pt x="304376" y="316732"/>
                    </a:cubicBezTo>
                    <a:cubicBezTo>
                      <a:pt x="304764" y="319948"/>
                      <a:pt x="304958" y="323873"/>
                      <a:pt x="304958" y="328505"/>
                    </a:cubicBezTo>
                    <a:cubicBezTo>
                      <a:pt x="304958" y="331851"/>
                      <a:pt x="304830" y="334746"/>
                      <a:pt x="304572" y="337191"/>
                    </a:cubicBezTo>
                    <a:cubicBezTo>
                      <a:pt x="304315" y="339636"/>
                      <a:pt x="303993" y="341823"/>
                      <a:pt x="303607" y="343753"/>
                    </a:cubicBezTo>
                    <a:cubicBezTo>
                      <a:pt x="303221" y="345683"/>
                      <a:pt x="302578" y="347420"/>
                      <a:pt x="301677" y="348964"/>
                    </a:cubicBezTo>
                    <a:cubicBezTo>
                      <a:pt x="300777" y="350509"/>
                      <a:pt x="299619" y="351988"/>
                      <a:pt x="298203" y="353404"/>
                    </a:cubicBezTo>
                    <a:cubicBezTo>
                      <a:pt x="296788" y="354819"/>
                      <a:pt x="292605" y="357135"/>
                      <a:pt x="285657" y="360352"/>
                    </a:cubicBezTo>
                    <a:cubicBezTo>
                      <a:pt x="278708" y="363569"/>
                      <a:pt x="269702" y="366722"/>
                      <a:pt x="258635" y="369810"/>
                    </a:cubicBezTo>
                    <a:cubicBezTo>
                      <a:pt x="247570" y="372898"/>
                      <a:pt x="234767" y="375664"/>
                      <a:pt x="220226" y="378109"/>
                    </a:cubicBezTo>
                    <a:cubicBezTo>
                      <a:pt x="205686" y="380554"/>
                      <a:pt x="190181" y="381776"/>
                      <a:pt x="173710" y="381776"/>
                    </a:cubicBezTo>
                    <a:cubicBezTo>
                      <a:pt x="145145" y="381776"/>
                      <a:pt x="120118" y="377788"/>
                      <a:pt x="98629" y="369810"/>
                    </a:cubicBezTo>
                    <a:cubicBezTo>
                      <a:pt x="77141" y="361832"/>
                      <a:pt x="59061" y="349994"/>
                      <a:pt x="44393" y="334296"/>
                    </a:cubicBezTo>
                    <a:cubicBezTo>
                      <a:pt x="29724" y="318597"/>
                      <a:pt x="18658" y="298910"/>
                      <a:pt x="11195" y="275234"/>
                    </a:cubicBezTo>
                    <a:cubicBezTo>
                      <a:pt x="3732" y="251558"/>
                      <a:pt x="0" y="224022"/>
                      <a:pt x="0" y="192625"/>
                    </a:cubicBezTo>
                    <a:cubicBezTo>
                      <a:pt x="0" y="162773"/>
                      <a:pt x="3860" y="135944"/>
                      <a:pt x="11581" y="112139"/>
                    </a:cubicBezTo>
                    <a:cubicBezTo>
                      <a:pt x="19301" y="88335"/>
                      <a:pt x="30432" y="68133"/>
                      <a:pt x="44972" y="51534"/>
                    </a:cubicBezTo>
                    <a:cubicBezTo>
                      <a:pt x="59513" y="34935"/>
                      <a:pt x="77077" y="22196"/>
                      <a:pt x="97664" y="13318"/>
                    </a:cubicBezTo>
                    <a:cubicBezTo>
                      <a:pt x="118252" y="4439"/>
                      <a:pt x="141284" y="0"/>
                      <a:pt x="166762" y="0"/>
                    </a:cubicBezTo>
                    <a:close/>
                    <a:moveTo>
                      <a:pt x="163498" y="49797"/>
                    </a:moveTo>
                    <a:cubicBezTo>
                      <a:pt x="147704" y="49797"/>
                      <a:pt x="133851" y="52756"/>
                      <a:pt x="121940" y="58675"/>
                    </a:cubicBezTo>
                    <a:cubicBezTo>
                      <a:pt x="110030" y="64594"/>
                      <a:pt x="100061" y="72443"/>
                      <a:pt x="92033" y="82223"/>
                    </a:cubicBezTo>
                    <a:cubicBezTo>
                      <a:pt x="84005" y="92002"/>
                      <a:pt x="77791" y="103390"/>
                      <a:pt x="73390" y="116386"/>
                    </a:cubicBezTo>
                    <a:cubicBezTo>
                      <a:pt x="68989" y="129382"/>
                      <a:pt x="66528" y="142957"/>
                      <a:pt x="66010" y="157111"/>
                    </a:cubicBezTo>
                    <a:lnTo>
                      <a:pt x="255547" y="157111"/>
                    </a:lnTo>
                    <a:cubicBezTo>
                      <a:pt x="256319" y="123656"/>
                      <a:pt x="248874" y="97406"/>
                      <a:pt x="233211" y="78362"/>
                    </a:cubicBezTo>
                    <a:cubicBezTo>
                      <a:pt x="217549" y="59319"/>
                      <a:pt x="194312" y="49797"/>
                      <a:pt x="163498"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39" name="文本框 65"/>
              <p:cNvSpPr txBox="1"/>
              <p:nvPr userDrawn="1"/>
            </p:nvSpPr>
            <p:spPr>
              <a:xfrm>
                <a:off x="15285424" y="13563772"/>
                <a:ext cx="285271" cy="381776"/>
              </a:xfrm>
              <a:custGeom>
                <a:avLst/>
                <a:gdLst/>
                <a:ahLst/>
                <a:cxnLst/>
                <a:rect l="l" t="t" r="r" b="b"/>
                <a:pathLst>
                  <a:path w="285271" h="381776">
                    <a:moveTo>
                      <a:pt x="148233" y="0"/>
                    </a:moveTo>
                    <a:cubicBezTo>
                      <a:pt x="173195" y="0"/>
                      <a:pt x="194426" y="2831"/>
                      <a:pt x="211926" y="8492"/>
                    </a:cubicBezTo>
                    <a:cubicBezTo>
                      <a:pt x="229427" y="14154"/>
                      <a:pt x="243580" y="22453"/>
                      <a:pt x="254389" y="33391"/>
                    </a:cubicBezTo>
                    <a:cubicBezTo>
                      <a:pt x="265198" y="44328"/>
                      <a:pt x="273047" y="57903"/>
                      <a:pt x="277936" y="74116"/>
                    </a:cubicBezTo>
                    <a:cubicBezTo>
                      <a:pt x="282826" y="90329"/>
                      <a:pt x="285271" y="109244"/>
                      <a:pt x="285271" y="130862"/>
                    </a:cubicBezTo>
                    <a:lnTo>
                      <a:pt x="285271" y="365178"/>
                    </a:lnTo>
                    <a:cubicBezTo>
                      <a:pt x="285271" y="368266"/>
                      <a:pt x="284242" y="370582"/>
                      <a:pt x="282183" y="372126"/>
                    </a:cubicBezTo>
                    <a:cubicBezTo>
                      <a:pt x="280123" y="373670"/>
                      <a:pt x="277293" y="374828"/>
                      <a:pt x="273690" y="375600"/>
                    </a:cubicBezTo>
                    <a:cubicBezTo>
                      <a:pt x="270087" y="376372"/>
                      <a:pt x="264812" y="376758"/>
                      <a:pt x="257863" y="376758"/>
                    </a:cubicBezTo>
                    <a:cubicBezTo>
                      <a:pt x="251172" y="376758"/>
                      <a:pt x="245833" y="376372"/>
                      <a:pt x="241843" y="375600"/>
                    </a:cubicBezTo>
                    <a:cubicBezTo>
                      <a:pt x="237854" y="374828"/>
                      <a:pt x="234959" y="373670"/>
                      <a:pt x="233158" y="372126"/>
                    </a:cubicBezTo>
                    <a:cubicBezTo>
                      <a:pt x="231357" y="370582"/>
                      <a:pt x="230456" y="368266"/>
                      <a:pt x="230456" y="365178"/>
                    </a:cubicBezTo>
                    <a:lnTo>
                      <a:pt x="230456" y="330435"/>
                    </a:lnTo>
                    <a:cubicBezTo>
                      <a:pt x="215272" y="346648"/>
                      <a:pt x="198352" y="359258"/>
                      <a:pt x="179694" y="368266"/>
                    </a:cubicBezTo>
                    <a:cubicBezTo>
                      <a:pt x="161035" y="377273"/>
                      <a:pt x="141284" y="381776"/>
                      <a:pt x="120439" y="381776"/>
                    </a:cubicBezTo>
                    <a:cubicBezTo>
                      <a:pt x="102167" y="381776"/>
                      <a:pt x="85633" y="379396"/>
                      <a:pt x="70835" y="374635"/>
                    </a:cubicBezTo>
                    <a:cubicBezTo>
                      <a:pt x="56037" y="369874"/>
                      <a:pt x="43427" y="362990"/>
                      <a:pt x="33005" y="353983"/>
                    </a:cubicBezTo>
                    <a:cubicBezTo>
                      <a:pt x="22582" y="344976"/>
                      <a:pt x="14476" y="333910"/>
                      <a:pt x="8685" y="320785"/>
                    </a:cubicBezTo>
                    <a:cubicBezTo>
                      <a:pt x="2895" y="307660"/>
                      <a:pt x="0" y="292734"/>
                      <a:pt x="0" y="276006"/>
                    </a:cubicBezTo>
                    <a:cubicBezTo>
                      <a:pt x="0" y="256448"/>
                      <a:pt x="3989" y="239463"/>
                      <a:pt x="11967" y="225051"/>
                    </a:cubicBezTo>
                    <a:cubicBezTo>
                      <a:pt x="19944" y="210640"/>
                      <a:pt x="31397" y="198673"/>
                      <a:pt x="46323" y="189151"/>
                    </a:cubicBezTo>
                    <a:cubicBezTo>
                      <a:pt x="61248" y="179629"/>
                      <a:pt x="79521" y="172488"/>
                      <a:pt x="101138" y="167727"/>
                    </a:cubicBezTo>
                    <a:cubicBezTo>
                      <a:pt x="122755" y="162966"/>
                      <a:pt x="147075" y="160585"/>
                      <a:pt x="174096" y="160585"/>
                    </a:cubicBezTo>
                    <a:lnTo>
                      <a:pt x="221963" y="160585"/>
                    </a:lnTo>
                    <a:lnTo>
                      <a:pt x="221963" y="133564"/>
                    </a:lnTo>
                    <a:cubicBezTo>
                      <a:pt x="221963" y="120182"/>
                      <a:pt x="220548" y="108344"/>
                      <a:pt x="217717" y="98050"/>
                    </a:cubicBezTo>
                    <a:cubicBezTo>
                      <a:pt x="214886" y="87756"/>
                      <a:pt x="210318" y="79199"/>
                      <a:pt x="204013" y="72379"/>
                    </a:cubicBezTo>
                    <a:cubicBezTo>
                      <a:pt x="197708" y="65559"/>
                      <a:pt x="189537" y="60412"/>
                      <a:pt x="179501" y="56938"/>
                    </a:cubicBezTo>
                    <a:cubicBezTo>
                      <a:pt x="169464" y="53464"/>
                      <a:pt x="157111" y="51727"/>
                      <a:pt x="142442" y="51727"/>
                    </a:cubicBezTo>
                    <a:cubicBezTo>
                      <a:pt x="126744" y="51727"/>
                      <a:pt x="112655" y="53593"/>
                      <a:pt x="100173" y="57324"/>
                    </a:cubicBezTo>
                    <a:cubicBezTo>
                      <a:pt x="87691" y="61056"/>
                      <a:pt x="76754" y="65173"/>
                      <a:pt x="67361" y="69677"/>
                    </a:cubicBezTo>
                    <a:cubicBezTo>
                      <a:pt x="57967" y="74180"/>
                      <a:pt x="50119" y="78298"/>
                      <a:pt x="43813" y="82030"/>
                    </a:cubicBezTo>
                    <a:cubicBezTo>
                      <a:pt x="37508" y="85761"/>
                      <a:pt x="32812" y="87627"/>
                      <a:pt x="29724" y="87627"/>
                    </a:cubicBezTo>
                    <a:cubicBezTo>
                      <a:pt x="27664" y="87627"/>
                      <a:pt x="25863" y="87112"/>
                      <a:pt x="24319" y="86083"/>
                    </a:cubicBezTo>
                    <a:cubicBezTo>
                      <a:pt x="22775" y="85053"/>
                      <a:pt x="21424" y="83509"/>
                      <a:pt x="20266" y="81451"/>
                    </a:cubicBezTo>
                    <a:cubicBezTo>
                      <a:pt x="19108" y="79392"/>
                      <a:pt x="18272" y="76754"/>
                      <a:pt x="17757" y="73537"/>
                    </a:cubicBezTo>
                    <a:cubicBezTo>
                      <a:pt x="17242" y="70320"/>
                      <a:pt x="16985" y="66782"/>
                      <a:pt x="16985" y="62921"/>
                    </a:cubicBezTo>
                    <a:cubicBezTo>
                      <a:pt x="16985" y="56488"/>
                      <a:pt x="17435" y="51405"/>
                      <a:pt x="18336" y="47674"/>
                    </a:cubicBezTo>
                    <a:cubicBezTo>
                      <a:pt x="19237" y="43942"/>
                      <a:pt x="21424" y="40403"/>
                      <a:pt x="24898" y="37058"/>
                    </a:cubicBezTo>
                    <a:cubicBezTo>
                      <a:pt x="28373" y="33712"/>
                      <a:pt x="34356" y="29788"/>
                      <a:pt x="42848" y="25284"/>
                    </a:cubicBezTo>
                    <a:cubicBezTo>
                      <a:pt x="51341" y="20781"/>
                      <a:pt x="61121" y="16663"/>
                      <a:pt x="72186" y="12932"/>
                    </a:cubicBezTo>
                    <a:cubicBezTo>
                      <a:pt x="83252" y="9200"/>
                      <a:pt x="95348" y="6112"/>
                      <a:pt x="108472" y="3667"/>
                    </a:cubicBezTo>
                    <a:cubicBezTo>
                      <a:pt x="121597" y="1222"/>
                      <a:pt x="134851" y="0"/>
                      <a:pt x="148233" y="0"/>
                    </a:cubicBezTo>
                    <a:close/>
                    <a:moveTo>
                      <a:pt x="167534" y="206522"/>
                    </a:moveTo>
                    <a:cubicBezTo>
                      <a:pt x="150034" y="206522"/>
                      <a:pt x="134851" y="208002"/>
                      <a:pt x="121983" y="210961"/>
                    </a:cubicBezTo>
                    <a:cubicBezTo>
                      <a:pt x="109115" y="213921"/>
                      <a:pt x="98436" y="218296"/>
                      <a:pt x="89943" y="224086"/>
                    </a:cubicBezTo>
                    <a:cubicBezTo>
                      <a:pt x="81451" y="229876"/>
                      <a:pt x="75210" y="236825"/>
                      <a:pt x="71221" y="244931"/>
                    </a:cubicBezTo>
                    <a:cubicBezTo>
                      <a:pt x="67232" y="253038"/>
                      <a:pt x="65238" y="262367"/>
                      <a:pt x="65238" y="272918"/>
                    </a:cubicBezTo>
                    <a:cubicBezTo>
                      <a:pt x="65238" y="290932"/>
                      <a:pt x="70964" y="305280"/>
                      <a:pt x="82416" y="315960"/>
                    </a:cubicBezTo>
                    <a:cubicBezTo>
                      <a:pt x="93867" y="326640"/>
                      <a:pt x="109887" y="331980"/>
                      <a:pt x="130476" y="331980"/>
                    </a:cubicBezTo>
                    <a:cubicBezTo>
                      <a:pt x="147204" y="331980"/>
                      <a:pt x="162709" y="327733"/>
                      <a:pt x="176991" y="319241"/>
                    </a:cubicBezTo>
                    <a:cubicBezTo>
                      <a:pt x="191274" y="310748"/>
                      <a:pt x="206265" y="297752"/>
                      <a:pt x="221963" y="280252"/>
                    </a:cubicBezTo>
                    <a:lnTo>
                      <a:pt x="221963" y="206522"/>
                    </a:lnTo>
                    <a:lnTo>
                      <a:pt x="167534" y="206522"/>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0" name="文本框 66"/>
              <p:cNvSpPr txBox="1"/>
              <p:nvPr userDrawn="1"/>
            </p:nvSpPr>
            <p:spPr>
              <a:xfrm>
                <a:off x="15689971" y="13563772"/>
                <a:ext cx="299167" cy="376758"/>
              </a:xfrm>
              <a:custGeom>
                <a:avLst/>
                <a:gdLst/>
                <a:ahLst/>
                <a:cxnLst/>
                <a:rect l="l" t="t" r="r" b="b"/>
                <a:pathLst>
                  <a:path w="299167" h="376758">
                    <a:moveTo>
                      <a:pt x="174869" y="0"/>
                    </a:moveTo>
                    <a:cubicBezTo>
                      <a:pt x="198030" y="0"/>
                      <a:pt x="217524" y="3924"/>
                      <a:pt x="233351" y="11773"/>
                    </a:cubicBezTo>
                    <a:cubicBezTo>
                      <a:pt x="249178" y="19623"/>
                      <a:pt x="261981" y="30110"/>
                      <a:pt x="271759" y="43234"/>
                    </a:cubicBezTo>
                    <a:cubicBezTo>
                      <a:pt x="281540" y="56359"/>
                      <a:pt x="288551" y="71736"/>
                      <a:pt x="292798" y="89364"/>
                    </a:cubicBezTo>
                    <a:cubicBezTo>
                      <a:pt x="297044" y="106992"/>
                      <a:pt x="299167" y="128159"/>
                      <a:pt x="299167" y="152865"/>
                    </a:cubicBezTo>
                    <a:lnTo>
                      <a:pt x="299167" y="364791"/>
                    </a:lnTo>
                    <a:cubicBezTo>
                      <a:pt x="299167" y="366850"/>
                      <a:pt x="298653" y="368587"/>
                      <a:pt x="297623" y="370003"/>
                    </a:cubicBezTo>
                    <a:cubicBezTo>
                      <a:pt x="296595" y="371418"/>
                      <a:pt x="294921" y="372641"/>
                      <a:pt x="292605" y="373670"/>
                    </a:cubicBezTo>
                    <a:cubicBezTo>
                      <a:pt x="290288" y="374699"/>
                      <a:pt x="287072" y="375471"/>
                      <a:pt x="282954" y="375986"/>
                    </a:cubicBezTo>
                    <a:cubicBezTo>
                      <a:pt x="278838" y="376501"/>
                      <a:pt x="273689" y="376758"/>
                      <a:pt x="267513" y="376758"/>
                    </a:cubicBezTo>
                    <a:cubicBezTo>
                      <a:pt x="261080" y="376758"/>
                      <a:pt x="255804" y="376501"/>
                      <a:pt x="251687" y="375986"/>
                    </a:cubicBezTo>
                    <a:cubicBezTo>
                      <a:pt x="247569" y="375471"/>
                      <a:pt x="244353" y="374699"/>
                      <a:pt x="242037" y="373670"/>
                    </a:cubicBezTo>
                    <a:cubicBezTo>
                      <a:pt x="239721" y="372641"/>
                      <a:pt x="238047" y="371418"/>
                      <a:pt x="237018" y="370003"/>
                    </a:cubicBezTo>
                    <a:cubicBezTo>
                      <a:pt x="235988" y="368587"/>
                      <a:pt x="235474" y="366850"/>
                      <a:pt x="235474" y="364791"/>
                    </a:cubicBezTo>
                    <a:lnTo>
                      <a:pt x="235474" y="161357"/>
                    </a:lnTo>
                    <a:cubicBezTo>
                      <a:pt x="235474" y="141542"/>
                      <a:pt x="233930" y="125586"/>
                      <a:pt x="230842" y="113490"/>
                    </a:cubicBezTo>
                    <a:cubicBezTo>
                      <a:pt x="227754" y="101395"/>
                      <a:pt x="223249" y="90973"/>
                      <a:pt x="217331" y="82223"/>
                    </a:cubicBezTo>
                    <a:cubicBezTo>
                      <a:pt x="211412" y="73473"/>
                      <a:pt x="203755" y="66782"/>
                      <a:pt x="194363" y="62149"/>
                    </a:cubicBezTo>
                    <a:cubicBezTo>
                      <a:pt x="184969" y="57517"/>
                      <a:pt x="174097" y="55201"/>
                      <a:pt x="161744" y="55201"/>
                    </a:cubicBezTo>
                    <a:cubicBezTo>
                      <a:pt x="145788" y="55201"/>
                      <a:pt x="129833" y="60863"/>
                      <a:pt x="113877" y="72186"/>
                    </a:cubicBezTo>
                    <a:cubicBezTo>
                      <a:pt x="97921" y="83509"/>
                      <a:pt x="81194" y="100108"/>
                      <a:pt x="63694" y="121983"/>
                    </a:cubicBezTo>
                    <a:lnTo>
                      <a:pt x="63694" y="364791"/>
                    </a:lnTo>
                    <a:cubicBezTo>
                      <a:pt x="63694" y="366850"/>
                      <a:pt x="63179" y="368587"/>
                      <a:pt x="62150" y="370003"/>
                    </a:cubicBezTo>
                    <a:cubicBezTo>
                      <a:pt x="61121" y="371418"/>
                      <a:pt x="59448" y="372641"/>
                      <a:pt x="57132" y="373670"/>
                    </a:cubicBezTo>
                    <a:cubicBezTo>
                      <a:pt x="54816" y="374699"/>
                      <a:pt x="51598" y="375471"/>
                      <a:pt x="47481" y="375986"/>
                    </a:cubicBezTo>
                    <a:cubicBezTo>
                      <a:pt x="43364" y="376501"/>
                      <a:pt x="38087" y="376758"/>
                      <a:pt x="31654" y="376758"/>
                    </a:cubicBezTo>
                    <a:cubicBezTo>
                      <a:pt x="25478" y="376758"/>
                      <a:pt x="20330" y="376501"/>
                      <a:pt x="16213" y="375986"/>
                    </a:cubicBezTo>
                    <a:cubicBezTo>
                      <a:pt x="12096" y="375471"/>
                      <a:pt x="8815" y="374699"/>
                      <a:pt x="6370" y="373670"/>
                    </a:cubicBezTo>
                    <a:cubicBezTo>
                      <a:pt x="3924" y="372641"/>
                      <a:pt x="2252" y="371418"/>
                      <a:pt x="1351" y="370003"/>
                    </a:cubicBezTo>
                    <a:cubicBezTo>
                      <a:pt x="450" y="368587"/>
                      <a:pt x="0" y="366850"/>
                      <a:pt x="0" y="364791"/>
                    </a:cubicBezTo>
                    <a:lnTo>
                      <a:pt x="0" y="17371"/>
                    </a:lnTo>
                    <a:cubicBezTo>
                      <a:pt x="0" y="15312"/>
                      <a:pt x="386" y="13575"/>
                      <a:pt x="1158" y="12159"/>
                    </a:cubicBezTo>
                    <a:cubicBezTo>
                      <a:pt x="1930" y="10744"/>
                      <a:pt x="3474" y="9457"/>
                      <a:pt x="5791" y="8299"/>
                    </a:cubicBezTo>
                    <a:cubicBezTo>
                      <a:pt x="8107" y="7141"/>
                      <a:pt x="11066" y="6369"/>
                      <a:pt x="14669" y="5983"/>
                    </a:cubicBezTo>
                    <a:cubicBezTo>
                      <a:pt x="18272" y="5597"/>
                      <a:pt x="23033" y="5404"/>
                      <a:pt x="28952" y="5404"/>
                    </a:cubicBezTo>
                    <a:cubicBezTo>
                      <a:pt x="34613" y="5404"/>
                      <a:pt x="39311" y="5597"/>
                      <a:pt x="43042" y="5983"/>
                    </a:cubicBezTo>
                    <a:cubicBezTo>
                      <a:pt x="46773" y="6369"/>
                      <a:pt x="49668" y="7141"/>
                      <a:pt x="51727" y="8299"/>
                    </a:cubicBezTo>
                    <a:cubicBezTo>
                      <a:pt x="53787" y="9457"/>
                      <a:pt x="55266" y="10744"/>
                      <a:pt x="56167" y="12159"/>
                    </a:cubicBezTo>
                    <a:cubicBezTo>
                      <a:pt x="57068" y="13575"/>
                      <a:pt x="57518" y="15312"/>
                      <a:pt x="57518" y="17371"/>
                    </a:cubicBezTo>
                    <a:lnTo>
                      <a:pt x="57518" y="63308"/>
                    </a:lnTo>
                    <a:cubicBezTo>
                      <a:pt x="77076" y="41433"/>
                      <a:pt x="96570" y="25413"/>
                      <a:pt x="116000" y="15248"/>
                    </a:cubicBezTo>
                    <a:cubicBezTo>
                      <a:pt x="135430" y="5082"/>
                      <a:pt x="155052" y="0"/>
                      <a:pt x="17486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1" name="文本框 67"/>
              <p:cNvSpPr txBox="1"/>
              <p:nvPr userDrawn="1"/>
            </p:nvSpPr>
            <p:spPr>
              <a:xfrm>
                <a:off x="17147296" y="13563772"/>
                <a:ext cx="299168" cy="376758"/>
              </a:xfrm>
              <a:custGeom>
                <a:avLst/>
                <a:gdLst/>
                <a:ahLst/>
                <a:cxnLst/>
                <a:rect l="l" t="t" r="r" b="b"/>
                <a:pathLst>
                  <a:path w="299168" h="376758">
                    <a:moveTo>
                      <a:pt x="174868" y="0"/>
                    </a:moveTo>
                    <a:cubicBezTo>
                      <a:pt x="198028" y="0"/>
                      <a:pt x="217524" y="3924"/>
                      <a:pt x="233350" y="11773"/>
                    </a:cubicBezTo>
                    <a:cubicBezTo>
                      <a:pt x="249176" y="19623"/>
                      <a:pt x="261980" y="30110"/>
                      <a:pt x="271760" y="43234"/>
                    </a:cubicBezTo>
                    <a:cubicBezTo>
                      <a:pt x="281538" y="56359"/>
                      <a:pt x="288552" y="71736"/>
                      <a:pt x="292798" y="89364"/>
                    </a:cubicBezTo>
                    <a:cubicBezTo>
                      <a:pt x="297044" y="106992"/>
                      <a:pt x="299168" y="128159"/>
                      <a:pt x="299168" y="152865"/>
                    </a:cubicBezTo>
                    <a:lnTo>
                      <a:pt x="299168" y="364791"/>
                    </a:lnTo>
                    <a:cubicBezTo>
                      <a:pt x="299168" y="366850"/>
                      <a:pt x="298652" y="368587"/>
                      <a:pt x="297624" y="370003"/>
                    </a:cubicBezTo>
                    <a:cubicBezTo>
                      <a:pt x="296592" y="371418"/>
                      <a:pt x="294920" y="372641"/>
                      <a:pt x="292604" y="373670"/>
                    </a:cubicBezTo>
                    <a:cubicBezTo>
                      <a:pt x="290288" y="374699"/>
                      <a:pt x="287072" y="375471"/>
                      <a:pt x="282954" y="375986"/>
                    </a:cubicBezTo>
                    <a:cubicBezTo>
                      <a:pt x="278836" y="376501"/>
                      <a:pt x="273690" y="376758"/>
                      <a:pt x="267512" y="376758"/>
                    </a:cubicBezTo>
                    <a:cubicBezTo>
                      <a:pt x="261080" y="376758"/>
                      <a:pt x="255804" y="376501"/>
                      <a:pt x="251686" y="375986"/>
                    </a:cubicBezTo>
                    <a:cubicBezTo>
                      <a:pt x="247568" y="375471"/>
                      <a:pt x="244352" y="374699"/>
                      <a:pt x="242036" y="373670"/>
                    </a:cubicBezTo>
                    <a:cubicBezTo>
                      <a:pt x="239720" y="372641"/>
                      <a:pt x="238048" y="371418"/>
                      <a:pt x="237016" y="370003"/>
                    </a:cubicBezTo>
                    <a:cubicBezTo>
                      <a:pt x="235988" y="368587"/>
                      <a:pt x="235472" y="366850"/>
                      <a:pt x="235472" y="364791"/>
                    </a:cubicBezTo>
                    <a:lnTo>
                      <a:pt x="235472" y="161357"/>
                    </a:lnTo>
                    <a:cubicBezTo>
                      <a:pt x="235472" y="141542"/>
                      <a:pt x="233928" y="125586"/>
                      <a:pt x="230840" y="113490"/>
                    </a:cubicBezTo>
                    <a:cubicBezTo>
                      <a:pt x="227752" y="101395"/>
                      <a:pt x="223248" y="90973"/>
                      <a:pt x="217330" y="82223"/>
                    </a:cubicBezTo>
                    <a:cubicBezTo>
                      <a:pt x="211412" y="73473"/>
                      <a:pt x="203754" y="66782"/>
                      <a:pt x="194362" y="62149"/>
                    </a:cubicBezTo>
                    <a:cubicBezTo>
                      <a:pt x="184968" y="57517"/>
                      <a:pt x="174096" y="55201"/>
                      <a:pt x="161744" y="55201"/>
                    </a:cubicBezTo>
                    <a:cubicBezTo>
                      <a:pt x="145788" y="55201"/>
                      <a:pt x="129832" y="60863"/>
                      <a:pt x="113876" y="72186"/>
                    </a:cubicBezTo>
                    <a:cubicBezTo>
                      <a:pt x="97920" y="83509"/>
                      <a:pt x="81192" y="100108"/>
                      <a:pt x="63692" y="121983"/>
                    </a:cubicBezTo>
                    <a:lnTo>
                      <a:pt x="63692" y="364791"/>
                    </a:lnTo>
                    <a:cubicBezTo>
                      <a:pt x="63692" y="366850"/>
                      <a:pt x="63180" y="368587"/>
                      <a:pt x="62148" y="370003"/>
                    </a:cubicBezTo>
                    <a:cubicBezTo>
                      <a:pt x="61120" y="371418"/>
                      <a:pt x="59448" y="372641"/>
                      <a:pt x="57132" y="373670"/>
                    </a:cubicBezTo>
                    <a:cubicBezTo>
                      <a:pt x="54816" y="374699"/>
                      <a:pt x="51598" y="375471"/>
                      <a:pt x="47480" y="375986"/>
                    </a:cubicBezTo>
                    <a:cubicBezTo>
                      <a:pt x="43362" y="376501"/>
                      <a:pt x="38088" y="376758"/>
                      <a:pt x="31652" y="376758"/>
                    </a:cubicBezTo>
                    <a:cubicBezTo>
                      <a:pt x="25476" y="376758"/>
                      <a:pt x="20332" y="376501"/>
                      <a:pt x="16212" y="375986"/>
                    </a:cubicBezTo>
                    <a:cubicBezTo>
                      <a:pt x="12094" y="375471"/>
                      <a:pt x="8812" y="374699"/>
                      <a:pt x="6368" y="373670"/>
                    </a:cubicBezTo>
                    <a:cubicBezTo>
                      <a:pt x="3924" y="372641"/>
                      <a:pt x="2250" y="371418"/>
                      <a:pt x="1350" y="370003"/>
                    </a:cubicBezTo>
                    <a:cubicBezTo>
                      <a:pt x="450" y="368587"/>
                      <a:pt x="0" y="366850"/>
                      <a:pt x="0" y="364791"/>
                    </a:cubicBezTo>
                    <a:lnTo>
                      <a:pt x="0" y="17371"/>
                    </a:lnTo>
                    <a:cubicBezTo>
                      <a:pt x="0" y="15312"/>
                      <a:pt x="384" y="13575"/>
                      <a:pt x="1156" y="12159"/>
                    </a:cubicBezTo>
                    <a:cubicBezTo>
                      <a:pt x="1928" y="10744"/>
                      <a:pt x="3472" y="9457"/>
                      <a:pt x="5790" y="8299"/>
                    </a:cubicBezTo>
                    <a:cubicBezTo>
                      <a:pt x="8106" y="7141"/>
                      <a:pt x="11066" y="6369"/>
                      <a:pt x="14668" y="5983"/>
                    </a:cubicBezTo>
                    <a:cubicBezTo>
                      <a:pt x="18270" y="5597"/>
                      <a:pt x="23032" y="5404"/>
                      <a:pt x="28952" y="5404"/>
                    </a:cubicBezTo>
                    <a:cubicBezTo>
                      <a:pt x="34612" y="5404"/>
                      <a:pt x="39308" y="5597"/>
                      <a:pt x="43040" y="5983"/>
                    </a:cubicBezTo>
                    <a:cubicBezTo>
                      <a:pt x="46772" y="6369"/>
                      <a:pt x="49668" y="7141"/>
                      <a:pt x="51726" y="8299"/>
                    </a:cubicBezTo>
                    <a:cubicBezTo>
                      <a:pt x="53784" y="9457"/>
                      <a:pt x="55266" y="10744"/>
                      <a:pt x="56166" y="12159"/>
                    </a:cubicBezTo>
                    <a:cubicBezTo>
                      <a:pt x="57066" y="13575"/>
                      <a:pt x="57516" y="15312"/>
                      <a:pt x="57516" y="17371"/>
                    </a:cubicBezTo>
                    <a:lnTo>
                      <a:pt x="57516" y="63308"/>
                    </a:lnTo>
                    <a:cubicBezTo>
                      <a:pt x="77076" y="41433"/>
                      <a:pt x="96570" y="25413"/>
                      <a:pt x="116000" y="15248"/>
                    </a:cubicBezTo>
                    <a:cubicBezTo>
                      <a:pt x="135428" y="5082"/>
                      <a:pt x="155052" y="0"/>
                      <a:pt x="174868"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2" name="文本框 68"/>
              <p:cNvSpPr txBox="1"/>
              <p:nvPr userDrawn="1"/>
            </p:nvSpPr>
            <p:spPr>
              <a:xfrm>
                <a:off x="18067110" y="13563772"/>
                <a:ext cx="319626" cy="381776"/>
              </a:xfrm>
              <a:custGeom>
                <a:avLst/>
                <a:gdLst/>
                <a:ahLst/>
                <a:cxnLst/>
                <a:rect l="l" t="t" r="r" b="b"/>
                <a:pathLst>
                  <a:path w="319626" h="381776">
                    <a:moveTo>
                      <a:pt x="166762" y="0"/>
                    </a:moveTo>
                    <a:cubicBezTo>
                      <a:pt x="194038" y="0"/>
                      <a:pt x="217266" y="4375"/>
                      <a:pt x="236438" y="13124"/>
                    </a:cubicBezTo>
                    <a:cubicBezTo>
                      <a:pt x="255610" y="21874"/>
                      <a:pt x="271374" y="33648"/>
                      <a:pt x="283726" y="48446"/>
                    </a:cubicBezTo>
                    <a:cubicBezTo>
                      <a:pt x="296080" y="63243"/>
                      <a:pt x="305150" y="80614"/>
                      <a:pt x="310942" y="100559"/>
                    </a:cubicBezTo>
                    <a:cubicBezTo>
                      <a:pt x="316732" y="120503"/>
                      <a:pt x="319626" y="141799"/>
                      <a:pt x="319626" y="164446"/>
                    </a:cubicBezTo>
                    <a:lnTo>
                      <a:pt x="319626" y="176026"/>
                    </a:lnTo>
                    <a:cubicBezTo>
                      <a:pt x="319626" y="186063"/>
                      <a:pt x="317106" y="193204"/>
                      <a:pt x="312066" y="197450"/>
                    </a:cubicBezTo>
                    <a:cubicBezTo>
                      <a:pt x="307026" y="201697"/>
                      <a:pt x="301272" y="203820"/>
                      <a:pt x="294806" y="203820"/>
                    </a:cubicBezTo>
                    <a:lnTo>
                      <a:pt x="66010" y="203820"/>
                    </a:lnTo>
                    <a:cubicBezTo>
                      <a:pt x="66010" y="223121"/>
                      <a:pt x="67948" y="240492"/>
                      <a:pt x="71826" y="255933"/>
                    </a:cubicBezTo>
                    <a:cubicBezTo>
                      <a:pt x="75706" y="271374"/>
                      <a:pt x="82170" y="284627"/>
                      <a:pt x="91222" y="295693"/>
                    </a:cubicBezTo>
                    <a:cubicBezTo>
                      <a:pt x="100272" y="306759"/>
                      <a:pt x="112040" y="315252"/>
                      <a:pt x="126522" y="321171"/>
                    </a:cubicBezTo>
                    <a:cubicBezTo>
                      <a:pt x="141002" y="327090"/>
                      <a:pt x="158718" y="330049"/>
                      <a:pt x="179664" y="330049"/>
                    </a:cubicBezTo>
                    <a:cubicBezTo>
                      <a:pt x="196214" y="330049"/>
                      <a:pt x="210954" y="328698"/>
                      <a:pt x="223884" y="325996"/>
                    </a:cubicBezTo>
                    <a:cubicBezTo>
                      <a:pt x="236812" y="323294"/>
                      <a:pt x="247998" y="320270"/>
                      <a:pt x="257438" y="316925"/>
                    </a:cubicBezTo>
                    <a:cubicBezTo>
                      <a:pt x="266878" y="313579"/>
                      <a:pt x="274636" y="310555"/>
                      <a:pt x="280714" y="307853"/>
                    </a:cubicBezTo>
                    <a:cubicBezTo>
                      <a:pt x="286790" y="305151"/>
                      <a:pt x="291382" y="303800"/>
                      <a:pt x="294486" y="303800"/>
                    </a:cubicBezTo>
                    <a:cubicBezTo>
                      <a:pt x="296296" y="303800"/>
                      <a:pt x="297910" y="304250"/>
                      <a:pt x="299334" y="305151"/>
                    </a:cubicBezTo>
                    <a:cubicBezTo>
                      <a:pt x="300754" y="306052"/>
                      <a:pt x="301854" y="307403"/>
                      <a:pt x="302630" y="309204"/>
                    </a:cubicBezTo>
                    <a:cubicBezTo>
                      <a:pt x="303406" y="311006"/>
                      <a:pt x="303986" y="313515"/>
                      <a:pt x="304376" y="316732"/>
                    </a:cubicBezTo>
                    <a:cubicBezTo>
                      <a:pt x="304762" y="319948"/>
                      <a:pt x="304958" y="323873"/>
                      <a:pt x="304958" y="328505"/>
                    </a:cubicBezTo>
                    <a:cubicBezTo>
                      <a:pt x="304958" y="331851"/>
                      <a:pt x="304828" y="334746"/>
                      <a:pt x="304572" y="337191"/>
                    </a:cubicBezTo>
                    <a:cubicBezTo>
                      <a:pt x="304314" y="339636"/>
                      <a:pt x="303994" y="341823"/>
                      <a:pt x="303606" y="343753"/>
                    </a:cubicBezTo>
                    <a:cubicBezTo>
                      <a:pt x="303222" y="345683"/>
                      <a:pt x="302578" y="347420"/>
                      <a:pt x="301678" y="348964"/>
                    </a:cubicBezTo>
                    <a:cubicBezTo>
                      <a:pt x="300774" y="350509"/>
                      <a:pt x="299618" y="351988"/>
                      <a:pt x="298202" y="353404"/>
                    </a:cubicBezTo>
                    <a:cubicBezTo>
                      <a:pt x="296786" y="354819"/>
                      <a:pt x="292606" y="357135"/>
                      <a:pt x="285658" y="360352"/>
                    </a:cubicBezTo>
                    <a:cubicBezTo>
                      <a:pt x="278710" y="363569"/>
                      <a:pt x="269700" y="366722"/>
                      <a:pt x="258634" y="369810"/>
                    </a:cubicBezTo>
                    <a:cubicBezTo>
                      <a:pt x="247570" y="372898"/>
                      <a:pt x="234766" y="375664"/>
                      <a:pt x="220226" y="378109"/>
                    </a:cubicBezTo>
                    <a:cubicBezTo>
                      <a:pt x="205686" y="380554"/>
                      <a:pt x="190178" y="381776"/>
                      <a:pt x="173710" y="381776"/>
                    </a:cubicBezTo>
                    <a:cubicBezTo>
                      <a:pt x="145146" y="381776"/>
                      <a:pt x="120116" y="377788"/>
                      <a:pt x="98630" y="369810"/>
                    </a:cubicBezTo>
                    <a:cubicBezTo>
                      <a:pt x="77140" y="361832"/>
                      <a:pt x="59062" y="349994"/>
                      <a:pt x="44394" y="334296"/>
                    </a:cubicBezTo>
                    <a:cubicBezTo>
                      <a:pt x="29724" y="318597"/>
                      <a:pt x="18658" y="298910"/>
                      <a:pt x="11194" y="275234"/>
                    </a:cubicBezTo>
                    <a:cubicBezTo>
                      <a:pt x="3730" y="251558"/>
                      <a:pt x="0" y="224022"/>
                      <a:pt x="0" y="192625"/>
                    </a:cubicBezTo>
                    <a:cubicBezTo>
                      <a:pt x="0" y="162773"/>
                      <a:pt x="3860" y="135944"/>
                      <a:pt x="11582" y="112139"/>
                    </a:cubicBezTo>
                    <a:cubicBezTo>
                      <a:pt x="19302" y="88335"/>
                      <a:pt x="30430" y="68133"/>
                      <a:pt x="44972" y="51534"/>
                    </a:cubicBezTo>
                    <a:cubicBezTo>
                      <a:pt x="59510" y="34935"/>
                      <a:pt x="77074" y="22196"/>
                      <a:pt x="97664" y="13318"/>
                    </a:cubicBezTo>
                    <a:cubicBezTo>
                      <a:pt x="118250" y="4439"/>
                      <a:pt x="141284" y="0"/>
                      <a:pt x="166762" y="0"/>
                    </a:cubicBezTo>
                    <a:close/>
                    <a:moveTo>
                      <a:pt x="163498" y="49797"/>
                    </a:moveTo>
                    <a:cubicBezTo>
                      <a:pt x="147702" y="49797"/>
                      <a:pt x="133850" y="52756"/>
                      <a:pt x="121940" y="58675"/>
                    </a:cubicBezTo>
                    <a:cubicBezTo>
                      <a:pt x="110030" y="64594"/>
                      <a:pt x="100062" y="72443"/>
                      <a:pt x="92034" y="82223"/>
                    </a:cubicBezTo>
                    <a:cubicBezTo>
                      <a:pt x="84004" y="92002"/>
                      <a:pt x="77790" y="103390"/>
                      <a:pt x="73390" y="116386"/>
                    </a:cubicBezTo>
                    <a:cubicBezTo>
                      <a:pt x="68988" y="129382"/>
                      <a:pt x="66530" y="142957"/>
                      <a:pt x="66010" y="157111"/>
                    </a:cubicBezTo>
                    <a:lnTo>
                      <a:pt x="255546" y="157111"/>
                    </a:lnTo>
                    <a:cubicBezTo>
                      <a:pt x="256318" y="123656"/>
                      <a:pt x="248874" y="97406"/>
                      <a:pt x="233210" y="78362"/>
                    </a:cubicBezTo>
                    <a:cubicBezTo>
                      <a:pt x="217550" y="59319"/>
                      <a:pt x="194310" y="49797"/>
                      <a:pt x="163498" y="49797"/>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3" name="文本框 69"/>
              <p:cNvSpPr txBox="1"/>
              <p:nvPr userDrawn="1"/>
            </p:nvSpPr>
            <p:spPr>
              <a:xfrm>
                <a:off x="18480796" y="13563772"/>
                <a:ext cx="203048" cy="376758"/>
              </a:xfrm>
              <a:custGeom>
                <a:avLst/>
                <a:gdLst/>
                <a:ahLst/>
                <a:cxnLst/>
                <a:rect l="l" t="t" r="r" b="b"/>
                <a:pathLst>
                  <a:path w="203048" h="376758">
                    <a:moveTo>
                      <a:pt x="152478" y="0"/>
                    </a:moveTo>
                    <a:cubicBezTo>
                      <a:pt x="155824" y="0"/>
                      <a:pt x="159620" y="193"/>
                      <a:pt x="163866" y="579"/>
                    </a:cubicBezTo>
                    <a:cubicBezTo>
                      <a:pt x="168112" y="965"/>
                      <a:pt x="172552" y="1672"/>
                      <a:pt x="177184" y="2702"/>
                    </a:cubicBezTo>
                    <a:cubicBezTo>
                      <a:pt x="181816" y="3731"/>
                      <a:pt x="185998" y="4889"/>
                      <a:pt x="189730" y="6176"/>
                    </a:cubicBezTo>
                    <a:cubicBezTo>
                      <a:pt x="193460" y="7463"/>
                      <a:pt x="196100" y="8750"/>
                      <a:pt x="197644" y="10036"/>
                    </a:cubicBezTo>
                    <a:cubicBezTo>
                      <a:pt x="199188" y="11323"/>
                      <a:pt x="200216" y="12545"/>
                      <a:pt x="200732" y="13704"/>
                    </a:cubicBezTo>
                    <a:cubicBezTo>
                      <a:pt x="201246" y="14862"/>
                      <a:pt x="201696" y="16341"/>
                      <a:pt x="202082" y="18143"/>
                    </a:cubicBezTo>
                    <a:cubicBezTo>
                      <a:pt x="202468" y="19944"/>
                      <a:pt x="202724" y="22582"/>
                      <a:pt x="202854" y="26056"/>
                    </a:cubicBezTo>
                    <a:cubicBezTo>
                      <a:pt x="202984" y="29530"/>
                      <a:pt x="203048" y="34227"/>
                      <a:pt x="203048" y="40146"/>
                    </a:cubicBezTo>
                    <a:cubicBezTo>
                      <a:pt x="203048" y="45808"/>
                      <a:pt x="202918" y="50569"/>
                      <a:pt x="202660" y="54429"/>
                    </a:cubicBezTo>
                    <a:cubicBezTo>
                      <a:pt x="202404" y="58289"/>
                      <a:pt x="201888" y="61313"/>
                      <a:pt x="201116" y="63500"/>
                    </a:cubicBezTo>
                    <a:cubicBezTo>
                      <a:pt x="200344" y="65688"/>
                      <a:pt x="199380" y="67361"/>
                      <a:pt x="198222" y="68519"/>
                    </a:cubicBezTo>
                    <a:cubicBezTo>
                      <a:pt x="197064" y="69677"/>
                      <a:pt x="195456" y="70256"/>
                      <a:pt x="193396" y="70256"/>
                    </a:cubicBezTo>
                    <a:cubicBezTo>
                      <a:pt x="191338" y="70256"/>
                      <a:pt x="188828" y="69677"/>
                      <a:pt x="185868" y="68519"/>
                    </a:cubicBezTo>
                    <a:cubicBezTo>
                      <a:pt x="182910" y="67361"/>
                      <a:pt x="179564" y="66203"/>
                      <a:pt x="175832" y="65045"/>
                    </a:cubicBezTo>
                    <a:cubicBezTo>
                      <a:pt x="172102" y="63887"/>
                      <a:pt x="167920" y="62793"/>
                      <a:pt x="163288" y="61763"/>
                    </a:cubicBezTo>
                    <a:cubicBezTo>
                      <a:pt x="158656" y="60734"/>
                      <a:pt x="153636" y="60219"/>
                      <a:pt x="148232" y="60219"/>
                    </a:cubicBezTo>
                    <a:cubicBezTo>
                      <a:pt x="141800" y="60219"/>
                      <a:pt x="135492" y="61506"/>
                      <a:pt x="129316" y="64080"/>
                    </a:cubicBezTo>
                    <a:cubicBezTo>
                      <a:pt x="123140" y="66653"/>
                      <a:pt x="116642" y="70899"/>
                      <a:pt x="109824" y="76818"/>
                    </a:cubicBezTo>
                    <a:cubicBezTo>
                      <a:pt x="103004" y="82737"/>
                      <a:pt x="95862" y="90586"/>
                      <a:pt x="88400" y="100366"/>
                    </a:cubicBezTo>
                    <a:cubicBezTo>
                      <a:pt x="80936" y="110145"/>
                      <a:pt x="72700" y="122112"/>
                      <a:pt x="63692" y="136266"/>
                    </a:cubicBezTo>
                    <a:lnTo>
                      <a:pt x="63692" y="364791"/>
                    </a:lnTo>
                    <a:cubicBezTo>
                      <a:pt x="63692" y="366850"/>
                      <a:pt x="63178" y="368587"/>
                      <a:pt x="62148" y="370003"/>
                    </a:cubicBezTo>
                    <a:cubicBezTo>
                      <a:pt x="61120" y="371418"/>
                      <a:pt x="59448" y="372641"/>
                      <a:pt x="57132" y="373670"/>
                    </a:cubicBezTo>
                    <a:cubicBezTo>
                      <a:pt x="54816" y="374699"/>
                      <a:pt x="51596" y="375471"/>
                      <a:pt x="47480" y="375986"/>
                    </a:cubicBezTo>
                    <a:cubicBezTo>
                      <a:pt x="43364" y="376501"/>
                      <a:pt x="38086" y="376758"/>
                      <a:pt x="31652" y="376758"/>
                    </a:cubicBezTo>
                    <a:cubicBezTo>
                      <a:pt x="25476" y="376758"/>
                      <a:pt x="20328" y="376501"/>
                      <a:pt x="16212" y="375986"/>
                    </a:cubicBezTo>
                    <a:cubicBezTo>
                      <a:pt x="12096" y="375471"/>
                      <a:pt x="8814" y="374699"/>
                      <a:pt x="6368" y="373670"/>
                    </a:cubicBezTo>
                    <a:cubicBezTo>
                      <a:pt x="3924" y="372641"/>
                      <a:pt x="2252" y="371418"/>
                      <a:pt x="1350" y="370003"/>
                    </a:cubicBezTo>
                    <a:cubicBezTo>
                      <a:pt x="448" y="368587"/>
                      <a:pt x="0" y="366850"/>
                      <a:pt x="0" y="364791"/>
                    </a:cubicBezTo>
                    <a:lnTo>
                      <a:pt x="0" y="17371"/>
                    </a:lnTo>
                    <a:cubicBezTo>
                      <a:pt x="0" y="15312"/>
                      <a:pt x="384" y="13575"/>
                      <a:pt x="1156" y="12159"/>
                    </a:cubicBezTo>
                    <a:cubicBezTo>
                      <a:pt x="1928" y="10744"/>
                      <a:pt x="3472" y="9457"/>
                      <a:pt x="5790" y="8299"/>
                    </a:cubicBezTo>
                    <a:cubicBezTo>
                      <a:pt x="8106" y="7141"/>
                      <a:pt x="11064" y="6369"/>
                      <a:pt x="14668" y="5983"/>
                    </a:cubicBezTo>
                    <a:cubicBezTo>
                      <a:pt x="18272" y="5597"/>
                      <a:pt x="23032" y="5404"/>
                      <a:pt x="28952" y="5404"/>
                    </a:cubicBezTo>
                    <a:cubicBezTo>
                      <a:pt x="34612" y="5404"/>
                      <a:pt x="39310" y="5597"/>
                      <a:pt x="43040" y="5983"/>
                    </a:cubicBezTo>
                    <a:cubicBezTo>
                      <a:pt x="46772" y="6369"/>
                      <a:pt x="49668" y="7141"/>
                      <a:pt x="51726" y="8299"/>
                    </a:cubicBezTo>
                    <a:cubicBezTo>
                      <a:pt x="53786" y="9457"/>
                      <a:pt x="55264" y="10744"/>
                      <a:pt x="56166" y="12159"/>
                    </a:cubicBezTo>
                    <a:cubicBezTo>
                      <a:pt x="57068" y="13575"/>
                      <a:pt x="57516" y="15312"/>
                      <a:pt x="57516" y="17371"/>
                    </a:cubicBezTo>
                    <a:lnTo>
                      <a:pt x="57516" y="67940"/>
                    </a:lnTo>
                    <a:cubicBezTo>
                      <a:pt x="67038" y="54043"/>
                      <a:pt x="75982" y="42720"/>
                      <a:pt x="84344" y="33970"/>
                    </a:cubicBezTo>
                    <a:cubicBezTo>
                      <a:pt x="92708" y="25220"/>
                      <a:pt x="100622" y="18336"/>
                      <a:pt x="108086" y="13318"/>
                    </a:cubicBezTo>
                    <a:cubicBezTo>
                      <a:pt x="115548" y="8299"/>
                      <a:pt x="122948" y="4825"/>
                      <a:pt x="130282" y="2895"/>
                    </a:cubicBezTo>
                    <a:cubicBezTo>
                      <a:pt x="137616" y="965"/>
                      <a:pt x="145016" y="0"/>
                      <a:pt x="152478"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4" name="文本框 70"/>
              <p:cNvSpPr txBox="1"/>
              <p:nvPr userDrawn="1"/>
            </p:nvSpPr>
            <p:spPr>
              <a:xfrm>
                <a:off x="18719700" y="13563772"/>
                <a:ext cx="245896" cy="381776"/>
              </a:xfrm>
              <a:custGeom>
                <a:avLst/>
                <a:gdLst/>
                <a:ahLst/>
                <a:cxnLst/>
                <a:rect l="l" t="t" r="r" b="b"/>
                <a:pathLst>
                  <a:path w="245896" h="381776">
                    <a:moveTo>
                      <a:pt x="135108" y="0"/>
                    </a:moveTo>
                    <a:cubicBezTo>
                      <a:pt x="144372" y="0"/>
                      <a:pt x="153638" y="772"/>
                      <a:pt x="162902" y="2316"/>
                    </a:cubicBezTo>
                    <a:cubicBezTo>
                      <a:pt x="172168" y="3860"/>
                      <a:pt x="180532" y="5790"/>
                      <a:pt x="187994" y="8106"/>
                    </a:cubicBezTo>
                    <a:cubicBezTo>
                      <a:pt x="195458" y="10422"/>
                      <a:pt x="201828" y="12932"/>
                      <a:pt x="207102" y="15634"/>
                    </a:cubicBezTo>
                    <a:cubicBezTo>
                      <a:pt x="212378" y="18336"/>
                      <a:pt x="216366" y="20716"/>
                      <a:pt x="219068" y="22775"/>
                    </a:cubicBezTo>
                    <a:cubicBezTo>
                      <a:pt x="221772" y="24834"/>
                      <a:pt x="223572" y="26635"/>
                      <a:pt x="224472" y="28179"/>
                    </a:cubicBezTo>
                    <a:cubicBezTo>
                      <a:pt x="225376" y="29724"/>
                      <a:pt x="226016" y="31461"/>
                      <a:pt x="226404" y="33391"/>
                    </a:cubicBezTo>
                    <a:cubicBezTo>
                      <a:pt x="226788" y="35321"/>
                      <a:pt x="227176" y="37701"/>
                      <a:pt x="227560" y="40532"/>
                    </a:cubicBezTo>
                    <a:cubicBezTo>
                      <a:pt x="227948" y="43363"/>
                      <a:pt x="228140" y="46837"/>
                      <a:pt x="228140" y="50955"/>
                    </a:cubicBezTo>
                    <a:cubicBezTo>
                      <a:pt x="228140" y="55330"/>
                      <a:pt x="227948" y="59126"/>
                      <a:pt x="227560" y="62342"/>
                    </a:cubicBezTo>
                    <a:cubicBezTo>
                      <a:pt x="227176" y="65559"/>
                      <a:pt x="226532" y="68197"/>
                      <a:pt x="225632" y="70256"/>
                    </a:cubicBezTo>
                    <a:cubicBezTo>
                      <a:pt x="224732" y="72315"/>
                      <a:pt x="223638" y="73794"/>
                      <a:pt x="222350" y="74695"/>
                    </a:cubicBezTo>
                    <a:cubicBezTo>
                      <a:pt x="221064" y="75596"/>
                      <a:pt x="219648" y="76046"/>
                      <a:pt x="218104" y="76046"/>
                    </a:cubicBezTo>
                    <a:cubicBezTo>
                      <a:pt x="215788" y="76046"/>
                      <a:pt x="212444" y="74631"/>
                      <a:pt x="208068" y="71800"/>
                    </a:cubicBezTo>
                    <a:cubicBezTo>
                      <a:pt x="203692" y="68969"/>
                      <a:pt x="198030" y="65945"/>
                      <a:pt x="191082" y="62728"/>
                    </a:cubicBezTo>
                    <a:cubicBezTo>
                      <a:pt x="184132" y="59512"/>
                      <a:pt x="175964" y="56488"/>
                      <a:pt x="166568" y="53657"/>
                    </a:cubicBezTo>
                    <a:cubicBezTo>
                      <a:pt x="157176" y="50826"/>
                      <a:pt x="146432" y="49411"/>
                      <a:pt x="134336" y="49411"/>
                    </a:cubicBezTo>
                    <a:cubicBezTo>
                      <a:pt x="123528" y="49411"/>
                      <a:pt x="114008" y="50633"/>
                      <a:pt x="105772" y="53078"/>
                    </a:cubicBezTo>
                    <a:cubicBezTo>
                      <a:pt x="97536" y="55523"/>
                      <a:pt x="90780" y="58997"/>
                      <a:pt x="85504" y="63500"/>
                    </a:cubicBezTo>
                    <a:cubicBezTo>
                      <a:pt x="80230" y="68004"/>
                      <a:pt x="76240" y="73344"/>
                      <a:pt x="73538" y="79520"/>
                    </a:cubicBezTo>
                    <a:cubicBezTo>
                      <a:pt x="70836" y="85697"/>
                      <a:pt x="69484" y="92388"/>
                      <a:pt x="69484" y="99594"/>
                    </a:cubicBezTo>
                    <a:cubicBezTo>
                      <a:pt x="69484" y="109630"/>
                      <a:pt x="72060" y="118058"/>
                      <a:pt x="77204" y="124878"/>
                    </a:cubicBezTo>
                    <a:cubicBezTo>
                      <a:pt x="82354" y="131698"/>
                      <a:pt x="89044" y="137681"/>
                      <a:pt x="97278" y="142828"/>
                    </a:cubicBezTo>
                    <a:cubicBezTo>
                      <a:pt x="105516" y="147975"/>
                      <a:pt x="114908" y="152608"/>
                      <a:pt x="125458" y="156725"/>
                    </a:cubicBezTo>
                    <a:cubicBezTo>
                      <a:pt x="136012" y="160843"/>
                      <a:pt x="146754" y="165089"/>
                      <a:pt x="157692" y="169464"/>
                    </a:cubicBezTo>
                    <a:cubicBezTo>
                      <a:pt x="168630" y="173839"/>
                      <a:pt x="179438" y="178728"/>
                      <a:pt x="190116" y="184133"/>
                    </a:cubicBezTo>
                    <a:cubicBezTo>
                      <a:pt x="200798" y="189537"/>
                      <a:pt x="210256" y="196099"/>
                      <a:pt x="218488" y="203820"/>
                    </a:cubicBezTo>
                    <a:cubicBezTo>
                      <a:pt x="226726" y="211540"/>
                      <a:pt x="233352" y="220805"/>
                      <a:pt x="238370" y="231614"/>
                    </a:cubicBezTo>
                    <a:cubicBezTo>
                      <a:pt x="243388" y="242422"/>
                      <a:pt x="245896" y="255290"/>
                      <a:pt x="245896" y="270216"/>
                    </a:cubicBezTo>
                    <a:cubicBezTo>
                      <a:pt x="245896" y="287973"/>
                      <a:pt x="242616" y="303800"/>
                      <a:pt x="236052" y="317697"/>
                    </a:cubicBezTo>
                    <a:cubicBezTo>
                      <a:pt x="229492" y="331594"/>
                      <a:pt x="220164" y="343303"/>
                      <a:pt x="208068" y="352825"/>
                    </a:cubicBezTo>
                    <a:cubicBezTo>
                      <a:pt x="195972" y="362347"/>
                      <a:pt x="181560" y="369552"/>
                      <a:pt x="164832" y="374442"/>
                    </a:cubicBezTo>
                    <a:cubicBezTo>
                      <a:pt x="148104" y="379332"/>
                      <a:pt x="129704" y="381776"/>
                      <a:pt x="109632" y="381776"/>
                    </a:cubicBezTo>
                    <a:cubicBezTo>
                      <a:pt x="97278" y="381776"/>
                      <a:pt x="85504" y="380811"/>
                      <a:pt x="74310" y="378881"/>
                    </a:cubicBezTo>
                    <a:cubicBezTo>
                      <a:pt x="63116" y="376951"/>
                      <a:pt x="53080" y="374506"/>
                      <a:pt x="44200" y="371547"/>
                    </a:cubicBezTo>
                    <a:cubicBezTo>
                      <a:pt x="35322" y="368587"/>
                      <a:pt x="27794" y="365499"/>
                      <a:pt x="21618" y="362282"/>
                    </a:cubicBezTo>
                    <a:cubicBezTo>
                      <a:pt x="15440" y="359065"/>
                      <a:pt x="10940" y="356170"/>
                      <a:pt x="8108" y="353597"/>
                    </a:cubicBezTo>
                    <a:cubicBezTo>
                      <a:pt x="5276" y="351023"/>
                      <a:pt x="3220" y="347420"/>
                      <a:pt x="1932" y="342788"/>
                    </a:cubicBezTo>
                    <a:cubicBezTo>
                      <a:pt x="644" y="338156"/>
                      <a:pt x="0" y="331851"/>
                      <a:pt x="0" y="323873"/>
                    </a:cubicBezTo>
                    <a:cubicBezTo>
                      <a:pt x="0" y="318983"/>
                      <a:pt x="260" y="314866"/>
                      <a:pt x="772" y="311520"/>
                    </a:cubicBezTo>
                    <a:cubicBezTo>
                      <a:pt x="1288" y="308175"/>
                      <a:pt x="1932" y="305473"/>
                      <a:pt x="2704" y="303414"/>
                    </a:cubicBezTo>
                    <a:cubicBezTo>
                      <a:pt x="3476" y="301355"/>
                      <a:pt x="4570" y="299875"/>
                      <a:pt x="5984" y="298975"/>
                    </a:cubicBezTo>
                    <a:cubicBezTo>
                      <a:pt x="7400" y="298074"/>
                      <a:pt x="9008" y="297623"/>
                      <a:pt x="10808" y="297623"/>
                    </a:cubicBezTo>
                    <a:cubicBezTo>
                      <a:pt x="13640" y="297623"/>
                      <a:pt x="17824" y="299361"/>
                      <a:pt x="23356" y="302835"/>
                    </a:cubicBezTo>
                    <a:cubicBezTo>
                      <a:pt x="28888" y="306309"/>
                      <a:pt x="35708" y="310105"/>
                      <a:pt x="43814" y="314222"/>
                    </a:cubicBezTo>
                    <a:cubicBezTo>
                      <a:pt x="51920" y="318340"/>
                      <a:pt x="61508" y="322136"/>
                      <a:pt x="72572" y="325610"/>
                    </a:cubicBezTo>
                    <a:cubicBezTo>
                      <a:pt x="83640" y="329084"/>
                      <a:pt x="96378" y="330821"/>
                      <a:pt x="110788" y="330821"/>
                    </a:cubicBezTo>
                    <a:cubicBezTo>
                      <a:pt x="121598" y="330821"/>
                      <a:pt x="131378" y="329663"/>
                      <a:pt x="140128" y="327347"/>
                    </a:cubicBezTo>
                    <a:cubicBezTo>
                      <a:pt x="148876" y="325031"/>
                      <a:pt x="156470" y="321621"/>
                      <a:pt x="162902" y="317118"/>
                    </a:cubicBezTo>
                    <a:cubicBezTo>
                      <a:pt x="169336" y="312614"/>
                      <a:pt x="174290" y="306888"/>
                      <a:pt x="177764" y="299940"/>
                    </a:cubicBezTo>
                    <a:cubicBezTo>
                      <a:pt x="181238" y="292991"/>
                      <a:pt x="182976" y="284756"/>
                      <a:pt x="182976" y="275234"/>
                    </a:cubicBezTo>
                    <a:cubicBezTo>
                      <a:pt x="182976" y="265455"/>
                      <a:pt x="180466" y="257220"/>
                      <a:pt x="175448" y="250529"/>
                    </a:cubicBezTo>
                    <a:cubicBezTo>
                      <a:pt x="170430" y="243838"/>
                      <a:pt x="163804" y="237918"/>
                      <a:pt x="155568" y="232772"/>
                    </a:cubicBezTo>
                    <a:cubicBezTo>
                      <a:pt x="147332" y="227625"/>
                      <a:pt x="138068" y="223057"/>
                      <a:pt x="127774" y="219068"/>
                    </a:cubicBezTo>
                    <a:cubicBezTo>
                      <a:pt x="117482" y="215079"/>
                      <a:pt x="106866" y="210897"/>
                      <a:pt x="95928" y="206522"/>
                    </a:cubicBezTo>
                    <a:cubicBezTo>
                      <a:pt x="84992" y="202147"/>
                      <a:pt x="74310" y="197193"/>
                      <a:pt x="63888" y="191660"/>
                    </a:cubicBezTo>
                    <a:cubicBezTo>
                      <a:pt x="53464" y="186127"/>
                      <a:pt x="44136" y="179372"/>
                      <a:pt x="35900" y="171394"/>
                    </a:cubicBezTo>
                    <a:cubicBezTo>
                      <a:pt x="27666" y="163416"/>
                      <a:pt x="21040" y="153894"/>
                      <a:pt x="16020" y="142828"/>
                    </a:cubicBezTo>
                    <a:cubicBezTo>
                      <a:pt x="11002" y="131762"/>
                      <a:pt x="8492" y="118509"/>
                      <a:pt x="8492" y="103068"/>
                    </a:cubicBezTo>
                    <a:cubicBezTo>
                      <a:pt x="8492" y="89428"/>
                      <a:pt x="11132" y="76368"/>
                      <a:pt x="16406" y="63887"/>
                    </a:cubicBezTo>
                    <a:cubicBezTo>
                      <a:pt x="21684" y="51405"/>
                      <a:pt x="29596" y="40468"/>
                      <a:pt x="40148" y="31075"/>
                    </a:cubicBezTo>
                    <a:cubicBezTo>
                      <a:pt x="50700" y="21681"/>
                      <a:pt x="63888" y="14154"/>
                      <a:pt x="79714" y="8492"/>
                    </a:cubicBezTo>
                    <a:cubicBezTo>
                      <a:pt x="95540" y="2831"/>
                      <a:pt x="114008" y="0"/>
                      <a:pt x="135108"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5" name="文本框 71"/>
              <p:cNvSpPr txBox="1"/>
              <p:nvPr userDrawn="1"/>
            </p:nvSpPr>
            <p:spPr>
              <a:xfrm>
                <a:off x="7655127" y="13564158"/>
                <a:ext cx="274076" cy="381390"/>
              </a:xfrm>
              <a:custGeom>
                <a:avLst/>
                <a:gdLst/>
                <a:ahLst/>
                <a:cxnLst/>
                <a:rect l="l" t="t" r="r" b="b"/>
                <a:pathLst>
                  <a:path w="274076" h="381390">
                    <a:moveTo>
                      <a:pt x="162129" y="0"/>
                    </a:moveTo>
                    <a:cubicBezTo>
                      <a:pt x="173195" y="0"/>
                      <a:pt x="183940" y="1029"/>
                      <a:pt x="194362" y="3088"/>
                    </a:cubicBezTo>
                    <a:cubicBezTo>
                      <a:pt x="204785" y="5147"/>
                      <a:pt x="214371" y="7849"/>
                      <a:pt x="223121" y="11194"/>
                    </a:cubicBezTo>
                    <a:cubicBezTo>
                      <a:pt x="231871" y="14540"/>
                      <a:pt x="239655" y="18400"/>
                      <a:pt x="246475" y="22775"/>
                    </a:cubicBezTo>
                    <a:cubicBezTo>
                      <a:pt x="253295" y="27150"/>
                      <a:pt x="258249" y="30882"/>
                      <a:pt x="261337" y="33970"/>
                    </a:cubicBezTo>
                    <a:cubicBezTo>
                      <a:pt x="264425" y="37058"/>
                      <a:pt x="266549" y="39503"/>
                      <a:pt x="267707" y="41304"/>
                    </a:cubicBezTo>
                    <a:cubicBezTo>
                      <a:pt x="268865" y="43106"/>
                      <a:pt x="269830" y="45229"/>
                      <a:pt x="270602" y="47674"/>
                    </a:cubicBezTo>
                    <a:cubicBezTo>
                      <a:pt x="271374" y="50118"/>
                      <a:pt x="271888" y="52885"/>
                      <a:pt x="272146" y="55973"/>
                    </a:cubicBezTo>
                    <a:cubicBezTo>
                      <a:pt x="272403" y="59061"/>
                      <a:pt x="272532" y="62922"/>
                      <a:pt x="272532" y="67554"/>
                    </a:cubicBezTo>
                    <a:cubicBezTo>
                      <a:pt x="272532" y="77590"/>
                      <a:pt x="271374" y="84603"/>
                      <a:pt x="269058" y="88592"/>
                    </a:cubicBezTo>
                    <a:cubicBezTo>
                      <a:pt x="266742" y="92581"/>
                      <a:pt x="263911" y="94575"/>
                      <a:pt x="260565" y="94575"/>
                    </a:cubicBezTo>
                    <a:cubicBezTo>
                      <a:pt x="256705" y="94575"/>
                      <a:pt x="252266" y="92452"/>
                      <a:pt x="247247" y="88206"/>
                    </a:cubicBezTo>
                    <a:cubicBezTo>
                      <a:pt x="242229" y="83960"/>
                      <a:pt x="235860" y="79263"/>
                      <a:pt x="228139" y="74116"/>
                    </a:cubicBezTo>
                    <a:cubicBezTo>
                      <a:pt x="220419" y="68969"/>
                      <a:pt x="211090" y="64273"/>
                      <a:pt x="200153" y="60026"/>
                    </a:cubicBezTo>
                    <a:cubicBezTo>
                      <a:pt x="189215" y="55780"/>
                      <a:pt x="176284" y="53657"/>
                      <a:pt x="161357" y="53657"/>
                    </a:cubicBezTo>
                    <a:cubicBezTo>
                      <a:pt x="130733" y="53657"/>
                      <a:pt x="107250" y="65431"/>
                      <a:pt x="90908" y="88978"/>
                    </a:cubicBezTo>
                    <a:cubicBezTo>
                      <a:pt x="74567" y="112525"/>
                      <a:pt x="66395" y="146688"/>
                      <a:pt x="66395" y="191467"/>
                    </a:cubicBezTo>
                    <a:cubicBezTo>
                      <a:pt x="66395" y="213856"/>
                      <a:pt x="68519" y="233479"/>
                      <a:pt x="72765" y="250336"/>
                    </a:cubicBezTo>
                    <a:cubicBezTo>
                      <a:pt x="77011" y="267192"/>
                      <a:pt x="83252" y="281282"/>
                      <a:pt x="91487" y="292605"/>
                    </a:cubicBezTo>
                    <a:cubicBezTo>
                      <a:pt x="99722" y="303928"/>
                      <a:pt x="109823" y="312357"/>
                      <a:pt x="121790" y="317890"/>
                    </a:cubicBezTo>
                    <a:cubicBezTo>
                      <a:pt x="133757" y="323423"/>
                      <a:pt x="147460" y="326189"/>
                      <a:pt x="162901" y="326189"/>
                    </a:cubicBezTo>
                    <a:cubicBezTo>
                      <a:pt x="177570" y="326189"/>
                      <a:pt x="190437" y="323873"/>
                      <a:pt x="201504" y="319241"/>
                    </a:cubicBezTo>
                    <a:cubicBezTo>
                      <a:pt x="212570" y="314608"/>
                      <a:pt x="222156" y="309526"/>
                      <a:pt x="230262" y="303993"/>
                    </a:cubicBezTo>
                    <a:cubicBezTo>
                      <a:pt x="238369" y="298460"/>
                      <a:pt x="245189" y="293442"/>
                      <a:pt x="250722" y="288938"/>
                    </a:cubicBezTo>
                    <a:cubicBezTo>
                      <a:pt x="256254" y="284434"/>
                      <a:pt x="260565" y="282183"/>
                      <a:pt x="263653" y="282183"/>
                    </a:cubicBezTo>
                    <a:cubicBezTo>
                      <a:pt x="265455" y="282183"/>
                      <a:pt x="266999" y="282697"/>
                      <a:pt x="268286" y="283727"/>
                    </a:cubicBezTo>
                    <a:cubicBezTo>
                      <a:pt x="269572" y="284756"/>
                      <a:pt x="270666" y="286493"/>
                      <a:pt x="271567" y="288938"/>
                    </a:cubicBezTo>
                    <a:cubicBezTo>
                      <a:pt x="272467" y="291383"/>
                      <a:pt x="273111" y="294471"/>
                      <a:pt x="273497" y="298202"/>
                    </a:cubicBezTo>
                    <a:cubicBezTo>
                      <a:pt x="273883" y="301934"/>
                      <a:pt x="274076" y="306373"/>
                      <a:pt x="274076" y="311520"/>
                    </a:cubicBezTo>
                    <a:cubicBezTo>
                      <a:pt x="274076" y="315895"/>
                      <a:pt x="273947" y="319691"/>
                      <a:pt x="273690" y="322908"/>
                    </a:cubicBezTo>
                    <a:cubicBezTo>
                      <a:pt x="273432" y="326125"/>
                      <a:pt x="272982" y="328827"/>
                      <a:pt x="272339" y="331014"/>
                    </a:cubicBezTo>
                    <a:cubicBezTo>
                      <a:pt x="271695" y="333202"/>
                      <a:pt x="270923" y="335132"/>
                      <a:pt x="270023" y="336805"/>
                    </a:cubicBezTo>
                    <a:cubicBezTo>
                      <a:pt x="269122" y="338478"/>
                      <a:pt x="267063" y="340922"/>
                      <a:pt x="263846" y="344139"/>
                    </a:cubicBezTo>
                    <a:cubicBezTo>
                      <a:pt x="260630" y="347356"/>
                      <a:pt x="255161" y="351345"/>
                      <a:pt x="247440" y="356106"/>
                    </a:cubicBezTo>
                    <a:cubicBezTo>
                      <a:pt x="239720" y="360867"/>
                      <a:pt x="231034" y="365113"/>
                      <a:pt x="221384" y="368845"/>
                    </a:cubicBezTo>
                    <a:cubicBezTo>
                      <a:pt x="211733" y="372576"/>
                      <a:pt x="201246" y="375600"/>
                      <a:pt x="189923" y="377916"/>
                    </a:cubicBezTo>
                    <a:cubicBezTo>
                      <a:pt x="178600" y="380232"/>
                      <a:pt x="166890" y="381390"/>
                      <a:pt x="154795" y="381390"/>
                    </a:cubicBezTo>
                    <a:cubicBezTo>
                      <a:pt x="129832" y="381390"/>
                      <a:pt x="107700" y="377273"/>
                      <a:pt x="88399" y="369038"/>
                    </a:cubicBezTo>
                    <a:cubicBezTo>
                      <a:pt x="69098" y="360803"/>
                      <a:pt x="52949" y="348772"/>
                      <a:pt x="39953" y="332945"/>
                    </a:cubicBezTo>
                    <a:cubicBezTo>
                      <a:pt x="26957" y="317118"/>
                      <a:pt x="17049" y="297688"/>
                      <a:pt x="10229" y="274655"/>
                    </a:cubicBezTo>
                    <a:cubicBezTo>
                      <a:pt x="3409" y="251622"/>
                      <a:pt x="0" y="225051"/>
                      <a:pt x="0" y="194941"/>
                    </a:cubicBezTo>
                    <a:cubicBezTo>
                      <a:pt x="0" y="160714"/>
                      <a:pt x="4181" y="131312"/>
                      <a:pt x="12545" y="106735"/>
                    </a:cubicBezTo>
                    <a:cubicBezTo>
                      <a:pt x="20909" y="82158"/>
                      <a:pt x="32361" y="62021"/>
                      <a:pt x="46901" y="46322"/>
                    </a:cubicBezTo>
                    <a:cubicBezTo>
                      <a:pt x="61442" y="30624"/>
                      <a:pt x="78555" y="18979"/>
                      <a:pt x="98243" y="11387"/>
                    </a:cubicBezTo>
                    <a:cubicBezTo>
                      <a:pt x="117930" y="3796"/>
                      <a:pt x="139225" y="0"/>
                      <a:pt x="16212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6" name="文本框 72"/>
              <p:cNvSpPr txBox="1"/>
              <p:nvPr userDrawn="1"/>
            </p:nvSpPr>
            <p:spPr>
              <a:xfrm>
                <a:off x="8712401" y="13564158"/>
                <a:ext cx="274076" cy="381390"/>
              </a:xfrm>
              <a:custGeom>
                <a:avLst/>
                <a:gdLst/>
                <a:ahLst/>
                <a:cxnLst/>
                <a:rect l="l" t="t" r="r" b="b"/>
                <a:pathLst>
                  <a:path w="274076" h="381390">
                    <a:moveTo>
                      <a:pt x="162129" y="0"/>
                    </a:moveTo>
                    <a:cubicBezTo>
                      <a:pt x="173195" y="0"/>
                      <a:pt x="183940" y="1029"/>
                      <a:pt x="194363" y="3088"/>
                    </a:cubicBezTo>
                    <a:cubicBezTo>
                      <a:pt x="204785" y="5147"/>
                      <a:pt x="214371" y="7849"/>
                      <a:pt x="223121" y="11194"/>
                    </a:cubicBezTo>
                    <a:cubicBezTo>
                      <a:pt x="231871" y="14540"/>
                      <a:pt x="239655" y="18400"/>
                      <a:pt x="246475" y="22775"/>
                    </a:cubicBezTo>
                    <a:cubicBezTo>
                      <a:pt x="253295" y="27150"/>
                      <a:pt x="258250" y="30882"/>
                      <a:pt x="261337" y="33970"/>
                    </a:cubicBezTo>
                    <a:cubicBezTo>
                      <a:pt x="264426" y="37058"/>
                      <a:pt x="266549" y="39503"/>
                      <a:pt x="267707" y="41304"/>
                    </a:cubicBezTo>
                    <a:cubicBezTo>
                      <a:pt x="268865" y="43106"/>
                      <a:pt x="269830" y="45229"/>
                      <a:pt x="270602" y="47674"/>
                    </a:cubicBezTo>
                    <a:cubicBezTo>
                      <a:pt x="271374" y="50118"/>
                      <a:pt x="271889" y="52885"/>
                      <a:pt x="272146" y="55973"/>
                    </a:cubicBezTo>
                    <a:cubicBezTo>
                      <a:pt x="272404" y="59061"/>
                      <a:pt x="272532" y="62922"/>
                      <a:pt x="272532" y="67554"/>
                    </a:cubicBezTo>
                    <a:cubicBezTo>
                      <a:pt x="272532" y="77590"/>
                      <a:pt x="271374" y="84603"/>
                      <a:pt x="269058" y="88592"/>
                    </a:cubicBezTo>
                    <a:cubicBezTo>
                      <a:pt x="266743" y="92581"/>
                      <a:pt x="263911" y="94575"/>
                      <a:pt x="260565" y="94575"/>
                    </a:cubicBezTo>
                    <a:cubicBezTo>
                      <a:pt x="256705" y="94575"/>
                      <a:pt x="252267" y="92452"/>
                      <a:pt x="247248" y="88206"/>
                    </a:cubicBezTo>
                    <a:cubicBezTo>
                      <a:pt x="242229" y="83960"/>
                      <a:pt x="235860" y="79263"/>
                      <a:pt x="228139" y="74116"/>
                    </a:cubicBezTo>
                    <a:cubicBezTo>
                      <a:pt x="220419" y="68969"/>
                      <a:pt x="211090" y="64273"/>
                      <a:pt x="200153" y="60026"/>
                    </a:cubicBezTo>
                    <a:cubicBezTo>
                      <a:pt x="189216" y="55780"/>
                      <a:pt x="176284" y="53657"/>
                      <a:pt x="161358" y="53657"/>
                    </a:cubicBezTo>
                    <a:cubicBezTo>
                      <a:pt x="130733" y="53657"/>
                      <a:pt x="107249" y="65431"/>
                      <a:pt x="90908" y="88978"/>
                    </a:cubicBezTo>
                    <a:cubicBezTo>
                      <a:pt x="74566" y="112525"/>
                      <a:pt x="66397" y="146688"/>
                      <a:pt x="66397" y="191467"/>
                    </a:cubicBezTo>
                    <a:cubicBezTo>
                      <a:pt x="66397" y="213856"/>
                      <a:pt x="68519" y="233479"/>
                      <a:pt x="72765" y="250336"/>
                    </a:cubicBezTo>
                    <a:cubicBezTo>
                      <a:pt x="77011" y="267192"/>
                      <a:pt x="83251" y="281282"/>
                      <a:pt x="91487" y="292605"/>
                    </a:cubicBezTo>
                    <a:cubicBezTo>
                      <a:pt x="99722" y="303928"/>
                      <a:pt x="109823" y="312357"/>
                      <a:pt x="121790" y="317890"/>
                    </a:cubicBezTo>
                    <a:cubicBezTo>
                      <a:pt x="133757" y="323423"/>
                      <a:pt x="147461" y="326189"/>
                      <a:pt x="162901" y="326189"/>
                    </a:cubicBezTo>
                    <a:cubicBezTo>
                      <a:pt x="177571" y="326189"/>
                      <a:pt x="190437" y="323873"/>
                      <a:pt x="201504" y="319241"/>
                    </a:cubicBezTo>
                    <a:cubicBezTo>
                      <a:pt x="212570" y="314608"/>
                      <a:pt x="222156" y="309526"/>
                      <a:pt x="230263" y="303993"/>
                    </a:cubicBezTo>
                    <a:cubicBezTo>
                      <a:pt x="238369" y="298460"/>
                      <a:pt x="245189" y="293442"/>
                      <a:pt x="250723" y="288938"/>
                    </a:cubicBezTo>
                    <a:cubicBezTo>
                      <a:pt x="256255" y="284434"/>
                      <a:pt x="260565" y="282183"/>
                      <a:pt x="263653" y="282183"/>
                    </a:cubicBezTo>
                    <a:cubicBezTo>
                      <a:pt x="265455" y="282183"/>
                      <a:pt x="266999" y="282697"/>
                      <a:pt x="268286" y="283727"/>
                    </a:cubicBezTo>
                    <a:cubicBezTo>
                      <a:pt x="269573" y="284756"/>
                      <a:pt x="270667" y="286493"/>
                      <a:pt x="271567" y="288938"/>
                    </a:cubicBezTo>
                    <a:cubicBezTo>
                      <a:pt x="272468" y="291383"/>
                      <a:pt x="273111" y="294471"/>
                      <a:pt x="273497" y="298202"/>
                    </a:cubicBezTo>
                    <a:cubicBezTo>
                      <a:pt x="273883" y="301934"/>
                      <a:pt x="274076" y="306373"/>
                      <a:pt x="274076" y="311520"/>
                    </a:cubicBezTo>
                    <a:cubicBezTo>
                      <a:pt x="274076" y="315895"/>
                      <a:pt x="273947" y="319691"/>
                      <a:pt x="273691" y="322908"/>
                    </a:cubicBezTo>
                    <a:cubicBezTo>
                      <a:pt x="273433" y="326125"/>
                      <a:pt x="272983" y="328827"/>
                      <a:pt x="272339" y="331014"/>
                    </a:cubicBezTo>
                    <a:cubicBezTo>
                      <a:pt x="271696" y="333202"/>
                      <a:pt x="270923" y="335132"/>
                      <a:pt x="270023" y="336805"/>
                    </a:cubicBezTo>
                    <a:cubicBezTo>
                      <a:pt x="269123" y="338478"/>
                      <a:pt x="267063" y="340922"/>
                      <a:pt x="263847" y="344139"/>
                    </a:cubicBezTo>
                    <a:cubicBezTo>
                      <a:pt x="260630" y="347356"/>
                      <a:pt x="255161" y="351345"/>
                      <a:pt x="247441" y="356106"/>
                    </a:cubicBezTo>
                    <a:cubicBezTo>
                      <a:pt x="239720" y="360867"/>
                      <a:pt x="231035" y="365113"/>
                      <a:pt x="221385" y="368845"/>
                    </a:cubicBezTo>
                    <a:cubicBezTo>
                      <a:pt x="211733" y="372576"/>
                      <a:pt x="201247" y="375600"/>
                      <a:pt x="189923" y="377916"/>
                    </a:cubicBezTo>
                    <a:cubicBezTo>
                      <a:pt x="178600" y="380232"/>
                      <a:pt x="166890" y="381390"/>
                      <a:pt x="154795" y="381390"/>
                    </a:cubicBezTo>
                    <a:cubicBezTo>
                      <a:pt x="129832" y="381390"/>
                      <a:pt x="107700" y="377273"/>
                      <a:pt x="88399" y="369038"/>
                    </a:cubicBezTo>
                    <a:cubicBezTo>
                      <a:pt x="69098" y="360803"/>
                      <a:pt x="52950" y="348772"/>
                      <a:pt x="39953" y="332945"/>
                    </a:cubicBezTo>
                    <a:cubicBezTo>
                      <a:pt x="26957" y="317118"/>
                      <a:pt x="17050" y="297688"/>
                      <a:pt x="10229" y="274655"/>
                    </a:cubicBezTo>
                    <a:cubicBezTo>
                      <a:pt x="3410" y="251622"/>
                      <a:pt x="0" y="225051"/>
                      <a:pt x="0" y="194941"/>
                    </a:cubicBezTo>
                    <a:cubicBezTo>
                      <a:pt x="0" y="160714"/>
                      <a:pt x="4182" y="131312"/>
                      <a:pt x="12545" y="106735"/>
                    </a:cubicBezTo>
                    <a:cubicBezTo>
                      <a:pt x="20909" y="82158"/>
                      <a:pt x="32361" y="62021"/>
                      <a:pt x="46901" y="46322"/>
                    </a:cubicBezTo>
                    <a:cubicBezTo>
                      <a:pt x="61442" y="30624"/>
                      <a:pt x="78555" y="18979"/>
                      <a:pt x="98243" y="11387"/>
                    </a:cubicBezTo>
                    <a:cubicBezTo>
                      <a:pt x="117930" y="3796"/>
                      <a:pt x="139225" y="0"/>
                      <a:pt x="16212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7" name="文本框 73"/>
              <p:cNvSpPr txBox="1"/>
              <p:nvPr userDrawn="1"/>
            </p:nvSpPr>
            <p:spPr>
              <a:xfrm>
                <a:off x="4916695" y="13564544"/>
                <a:ext cx="328891" cy="514568"/>
              </a:xfrm>
              <a:custGeom>
                <a:avLst/>
                <a:gdLst/>
                <a:ahLst/>
                <a:cxnLst/>
                <a:rect l="l" t="t" r="r" b="b"/>
                <a:pathLst>
                  <a:path w="328891" h="514568">
                    <a:moveTo>
                      <a:pt x="155567" y="0"/>
                    </a:moveTo>
                    <a:cubicBezTo>
                      <a:pt x="166118" y="0"/>
                      <a:pt x="175962" y="579"/>
                      <a:pt x="185098" y="1737"/>
                    </a:cubicBezTo>
                    <a:cubicBezTo>
                      <a:pt x="194234" y="2895"/>
                      <a:pt x="202790" y="4503"/>
                      <a:pt x="210768" y="6562"/>
                    </a:cubicBezTo>
                    <a:lnTo>
                      <a:pt x="315766" y="6562"/>
                    </a:lnTo>
                    <a:cubicBezTo>
                      <a:pt x="320141" y="6562"/>
                      <a:pt x="323423" y="8685"/>
                      <a:pt x="325610" y="12932"/>
                    </a:cubicBezTo>
                    <a:cubicBezTo>
                      <a:pt x="327797" y="17178"/>
                      <a:pt x="328891" y="23676"/>
                      <a:pt x="328891" y="32426"/>
                    </a:cubicBezTo>
                    <a:cubicBezTo>
                      <a:pt x="328891" y="41433"/>
                      <a:pt x="327669" y="47931"/>
                      <a:pt x="325224" y="51920"/>
                    </a:cubicBezTo>
                    <a:cubicBezTo>
                      <a:pt x="322779" y="55909"/>
                      <a:pt x="319627" y="57903"/>
                      <a:pt x="315766" y="57903"/>
                    </a:cubicBezTo>
                    <a:lnTo>
                      <a:pt x="265970" y="57903"/>
                    </a:lnTo>
                    <a:cubicBezTo>
                      <a:pt x="274977" y="67168"/>
                      <a:pt x="281282" y="77397"/>
                      <a:pt x="284885" y="88592"/>
                    </a:cubicBezTo>
                    <a:cubicBezTo>
                      <a:pt x="288487" y="99787"/>
                      <a:pt x="290289" y="111432"/>
                      <a:pt x="290289" y="123527"/>
                    </a:cubicBezTo>
                    <a:cubicBezTo>
                      <a:pt x="290289" y="143600"/>
                      <a:pt x="287072" y="161357"/>
                      <a:pt x="280638" y="176798"/>
                    </a:cubicBezTo>
                    <a:cubicBezTo>
                      <a:pt x="274205" y="192239"/>
                      <a:pt x="265005" y="205300"/>
                      <a:pt x="253038" y="215980"/>
                    </a:cubicBezTo>
                    <a:cubicBezTo>
                      <a:pt x="241071" y="226660"/>
                      <a:pt x="226853" y="234830"/>
                      <a:pt x="210382" y="240492"/>
                    </a:cubicBezTo>
                    <a:cubicBezTo>
                      <a:pt x="193912" y="246154"/>
                      <a:pt x="175640" y="248985"/>
                      <a:pt x="155567" y="248985"/>
                    </a:cubicBezTo>
                    <a:cubicBezTo>
                      <a:pt x="141413" y="248985"/>
                      <a:pt x="127966" y="247119"/>
                      <a:pt x="115227" y="243387"/>
                    </a:cubicBezTo>
                    <a:cubicBezTo>
                      <a:pt x="102489" y="239656"/>
                      <a:pt x="92645" y="234959"/>
                      <a:pt x="85697" y="229297"/>
                    </a:cubicBezTo>
                    <a:cubicBezTo>
                      <a:pt x="81064" y="233930"/>
                      <a:pt x="77269" y="239205"/>
                      <a:pt x="74309" y="245124"/>
                    </a:cubicBezTo>
                    <a:cubicBezTo>
                      <a:pt x="71350" y="251043"/>
                      <a:pt x="69870" y="257863"/>
                      <a:pt x="69870" y="265584"/>
                    </a:cubicBezTo>
                    <a:cubicBezTo>
                      <a:pt x="69870" y="274591"/>
                      <a:pt x="74052" y="282054"/>
                      <a:pt x="82416" y="287973"/>
                    </a:cubicBezTo>
                    <a:cubicBezTo>
                      <a:pt x="90780" y="293892"/>
                      <a:pt x="101910" y="297109"/>
                      <a:pt x="115807" y="297624"/>
                    </a:cubicBezTo>
                    <a:lnTo>
                      <a:pt x="206522" y="301484"/>
                    </a:lnTo>
                    <a:cubicBezTo>
                      <a:pt x="223764" y="301998"/>
                      <a:pt x="239591" y="304379"/>
                      <a:pt x="254003" y="308625"/>
                    </a:cubicBezTo>
                    <a:cubicBezTo>
                      <a:pt x="268414" y="312871"/>
                      <a:pt x="280896" y="318919"/>
                      <a:pt x="291447" y="326768"/>
                    </a:cubicBezTo>
                    <a:cubicBezTo>
                      <a:pt x="301998" y="334617"/>
                      <a:pt x="310234" y="344268"/>
                      <a:pt x="316153" y="355720"/>
                    </a:cubicBezTo>
                    <a:cubicBezTo>
                      <a:pt x="322071" y="367172"/>
                      <a:pt x="325031" y="380490"/>
                      <a:pt x="325031" y="395673"/>
                    </a:cubicBezTo>
                    <a:cubicBezTo>
                      <a:pt x="325031" y="411629"/>
                      <a:pt x="321685" y="426812"/>
                      <a:pt x="314994" y="441224"/>
                    </a:cubicBezTo>
                    <a:cubicBezTo>
                      <a:pt x="308303" y="455636"/>
                      <a:pt x="298074" y="468310"/>
                      <a:pt x="284306" y="479247"/>
                    </a:cubicBezTo>
                    <a:cubicBezTo>
                      <a:pt x="270537" y="490185"/>
                      <a:pt x="252973" y="498806"/>
                      <a:pt x="231614" y="505111"/>
                    </a:cubicBezTo>
                    <a:cubicBezTo>
                      <a:pt x="210253" y="511416"/>
                      <a:pt x="185033" y="514568"/>
                      <a:pt x="155953" y="514568"/>
                    </a:cubicBezTo>
                    <a:cubicBezTo>
                      <a:pt x="127902" y="514568"/>
                      <a:pt x="104033" y="512188"/>
                      <a:pt x="84346" y="507427"/>
                    </a:cubicBezTo>
                    <a:cubicBezTo>
                      <a:pt x="64659" y="502666"/>
                      <a:pt x="48510" y="496168"/>
                      <a:pt x="35900" y="487933"/>
                    </a:cubicBezTo>
                    <a:cubicBezTo>
                      <a:pt x="23290" y="479698"/>
                      <a:pt x="14154" y="469854"/>
                      <a:pt x="8492" y="458402"/>
                    </a:cubicBezTo>
                    <a:cubicBezTo>
                      <a:pt x="2831" y="446950"/>
                      <a:pt x="0" y="434533"/>
                      <a:pt x="0" y="421151"/>
                    </a:cubicBezTo>
                    <a:cubicBezTo>
                      <a:pt x="0" y="412658"/>
                      <a:pt x="1029" y="404423"/>
                      <a:pt x="3088" y="396445"/>
                    </a:cubicBezTo>
                    <a:cubicBezTo>
                      <a:pt x="5147" y="388468"/>
                      <a:pt x="8299" y="380876"/>
                      <a:pt x="12545" y="373670"/>
                    </a:cubicBezTo>
                    <a:cubicBezTo>
                      <a:pt x="16792" y="366464"/>
                      <a:pt x="22067" y="359580"/>
                      <a:pt x="28372" y="353018"/>
                    </a:cubicBezTo>
                    <a:cubicBezTo>
                      <a:pt x="34677" y="346455"/>
                      <a:pt x="41948" y="339957"/>
                      <a:pt x="50183" y="333524"/>
                    </a:cubicBezTo>
                    <a:cubicBezTo>
                      <a:pt x="37572" y="327090"/>
                      <a:pt x="28244" y="318983"/>
                      <a:pt x="22196" y="309204"/>
                    </a:cubicBezTo>
                    <a:cubicBezTo>
                      <a:pt x="16148" y="299425"/>
                      <a:pt x="13125" y="288874"/>
                      <a:pt x="13125" y="277550"/>
                    </a:cubicBezTo>
                    <a:cubicBezTo>
                      <a:pt x="13125" y="261852"/>
                      <a:pt x="16341" y="247827"/>
                      <a:pt x="22775" y="235474"/>
                    </a:cubicBezTo>
                    <a:cubicBezTo>
                      <a:pt x="29209" y="223121"/>
                      <a:pt x="37187" y="212055"/>
                      <a:pt x="46708" y="202276"/>
                    </a:cubicBezTo>
                    <a:cubicBezTo>
                      <a:pt x="38731" y="192754"/>
                      <a:pt x="32426" y="182010"/>
                      <a:pt x="27793" y="170043"/>
                    </a:cubicBezTo>
                    <a:cubicBezTo>
                      <a:pt x="23161" y="158076"/>
                      <a:pt x="20845" y="143600"/>
                      <a:pt x="20845" y="126615"/>
                    </a:cubicBezTo>
                    <a:cubicBezTo>
                      <a:pt x="20845" y="106800"/>
                      <a:pt x="24191" y="89042"/>
                      <a:pt x="30882" y="73344"/>
                    </a:cubicBezTo>
                    <a:cubicBezTo>
                      <a:pt x="37572" y="57646"/>
                      <a:pt x="46837" y="44392"/>
                      <a:pt x="58675" y="33584"/>
                    </a:cubicBezTo>
                    <a:cubicBezTo>
                      <a:pt x="70513" y="22775"/>
                      <a:pt x="84732" y="14476"/>
                      <a:pt x="101331" y="8685"/>
                    </a:cubicBezTo>
                    <a:cubicBezTo>
                      <a:pt x="117930" y="2895"/>
                      <a:pt x="136008" y="0"/>
                      <a:pt x="155567" y="0"/>
                    </a:cubicBezTo>
                    <a:close/>
                    <a:moveTo>
                      <a:pt x="154409" y="48639"/>
                    </a:moveTo>
                    <a:cubicBezTo>
                      <a:pt x="142056" y="48639"/>
                      <a:pt x="131312" y="50697"/>
                      <a:pt x="122176" y="54815"/>
                    </a:cubicBezTo>
                    <a:cubicBezTo>
                      <a:pt x="113040" y="58933"/>
                      <a:pt x="105448" y="64594"/>
                      <a:pt x="99401" y="71800"/>
                    </a:cubicBezTo>
                    <a:cubicBezTo>
                      <a:pt x="93353" y="79006"/>
                      <a:pt x="88849" y="87305"/>
                      <a:pt x="85890" y="96699"/>
                    </a:cubicBezTo>
                    <a:cubicBezTo>
                      <a:pt x="82930" y="106092"/>
                      <a:pt x="81451" y="115935"/>
                      <a:pt x="81451" y="126229"/>
                    </a:cubicBezTo>
                    <a:cubicBezTo>
                      <a:pt x="81451" y="149133"/>
                      <a:pt x="87948" y="167148"/>
                      <a:pt x="100945" y="180272"/>
                    </a:cubicBezTo>
                    <a:cubicBezTo>
                      <a:pt x="113941" y="193397"/>
                      <a:pt x="132148" y="199960"/>
                      <a:pt x="155567" y="199960"/>
                    </a:cubicBezTo>
                    <a:cubicBezTo>
                      <a:pt x="168177" y="199960"/>
                      <a:pt x="179114" y="197965"/>
                      <a:pt x="188379" y="193976"/>
                    </a:cubicBezTo>
                    <a:cubicBezTo>
                      <a:pt x="197643" y="189987"/>
                      <a:pt x="205299" y="184454"/>
                      <a:pt x="211347" y="177377"/>
                    </a:cubicBezTo>
                    <a:cubicBezTo>
                      <a:pt x="217395" y="170300"/>
                      <a:pt x="221898" y="162129"/>
                      <a:pt x="224858" y="152865"/>
                    </a:cubicBezTo>
                    <a:cubicBezTo>
                      <a:pt x="227818" y="143600"/>
                      <a:pt x="229297" y="133950"/>
                      <a:pt x="229297" y="123913"/>
                    </a:cubicBezTo>
                    <a:cubicBezTo>
                      <a:pt x="229297" y="100237"/>
                      <a:pt x="222799" y="81772"/>
                      <a:pt x="209803" y="68519"/>
                    </a:cubicBezTo>
                    <a:cubicBezTo>
                      <a:pt x="196807" y="55265"/>
                      <a:pt x="178342" y="48639"/>
                      <a:pt x="154409" y="48639"/>
                    </a:cubicBezTo>
                    <a:close/>
                    <a:moveTo>
                      <a:pt x="103454" y="348579"/>
                    </a:moveTo>
                    <a:cubicBezTo>
                      <a:pt x="95219" y="355012"/>
                      <a:pt x="88463" y="361124"/>
                      <a:pt x="83188" y="366915"/>
                    </a:cubicBezTo>
                    <a:cubicBezTo>
                      <a:pt x="77912" y="372705"/>
                      <a:pt x="73730" y="378238"/>
                      <a:pt x="70642" y="383514"/>
                    </a:cubicBezTo>
                    <a:cubicBezTo>
                      <a:pt x="67554" y="388789"/>
                      <a:pt x="65431" y="394001"/>
                      <a:pt x="64273" y="399148"/>
                    </a:cubicBezTo>
                    <a:cubicBezTo>
                      <a:pt x="63114" y="404294"/>
                      <a:pt x="62535" y="409570"/>
                      <a:pt x="62535" y="414974"/>
                    </a:cubicBezTo>
                    <a:cubicBezTo>
                      <a:pt x="62535" y="431702"/>
                      <a:pt x="71028" y="444377"/>
                      <a:pt x="88013" y="452998"/>
                    </a:cubicBezTo>
                    <a:cubicBezTo>
                      <a:pt x="104998" y="461619"/>
                      <a:pt x="128674" y="465930"/>
                      <a:pt x="159041" y="465930"/>
                    </a:cubicBezTo>
                    <a:cubicBezTo>
                      <a:pt x="178342" y="465930"/>
                      <a:pt x="194491" y="464064"/>
                      <a:pt x="207487" y="460332"/>
                    </a:cubicBezTo>
                    <a:cubicBezTo>
                      <a:pt x="220483" y="456601"/>
                      <a:pt x="230970" y="451647"/>
                      <a:pt x="238948" y="445470"/>
                    </a:cubicBezTo>
                    <a:cubicBezTo>
                      <a:pt x="246926" y="439294"/>
                      <a:pt x="252652" y="432217"/>
                      <a:pt x="256126" y="424239"/>
                    </a:cubicBezTo>
                    <a:cubicBezTo>
                      <a:pt x="259600" y="416261"/>
                      <a:pt x="261337" y="407897"/>
                      <a:pt x="261337" y="399148"/>
                    </a:cubicBezTo>
                    <a:cubicBezTo>
                      <a:pt x="261337" y="384221"/>
                      <a:pt x="255225" y="372705"/>
                      <a:pt x="243001" y="364598"/>
                    </a:cubicBezTo>
                    <a:cubicBezTo>
                      <a:pt x="230777" y="356492"/>
                      <a:pt x="214242" y="352181"/>
                      <a:pt x="193397" y="351667"/>
                    </a:cubicBezTo>
                    <a:lnTo>
                      <a:pt x="103454" y="348579"/>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8" name="文本框 74"/>
              <p:cNvSpPr txBox="1"/>
              <p:nvPr userDrawn="1"/>
            </p:nvSpPr>
            <p:spPr>
              <a:xfrm>
                <a:off x="10565018" y="13564544"/>
                <a:ext cx="328892" cy="514568"/>
              </a:xfrm>
              <a:custGeom>
                <a:avLst/>
                <a:gdLst/>
                <a:ahLst/>
                <a:cxnLst/>
                <a:rect l="l" t="t" r="r" b="b"/>
                <a:pathLst>
                  <a:path w="328892" h="514568">
                    <a:moveTo>
                      <a:pt x="155567" y="0"/>
                    </a:moveTo>
                    <a:cubicBezTo>
                      <a:pt x="166118" y="0"/>
                      <a:pt x="175962" y="579"/>
                      <a:pt x="185098" y="1737"/>
                    </a:cubicBezTo>
                    <a:cubicBezTo>
                      <a:pt x="194234" y="2895"/>
                      <a:pt x="202791" y="4503"/>
                      <a:pt x="210769" y="6562"/>
                    </a:cubicBezTo>
                    <a:lnTo>
                      <a:pt x="315767" y="6562"/>
                    </a:lnTo>
                    <a:cubicBezTo>
                      <a:pt x="320142" y="6562"/>
                      <a:pt x="323424" y="8685"/>
                      <a:pt x="325611" y="12932"/>
                    </a:cubicBezTo>
                    <a:cubicBezTo>
                      <a:pt x="327798" y="17178"/>
                      <a:pt x="328892" y="23676"/>
                      <a:pt x="328892" y="32426"/>
                    </a:cubicBezTo>
                    <a:cubicBezTo>
                      <a:pt x="328892" y="41433"/>
                      <a:pt x="327670" y="47931"/>
                      <a:pt x="325224" y="51920"/>
                    </a:cubicBezTo>
                    <a:cubicBezTo>
                      <a:pt x="322779" y="55909"/>
                      <a:pt x="319628" y="57903"/>
                      <a:pt x="315767" y="57903"/>
                    </a:cubicBezTo>
                    <a:lnTo>
                      <a:pt x="265970" y="57903"/>
                    </a:lnTo>
                    <a:cubicBezTo>
                      <a:pt x="274977" y="67168"/>
                      <a:pt x="281282" y="77397"/>
                      <a:pt x="284885" y="88592"/>
                    </a:cubicBezTo>
                    <a:cubicBezTo>
                      <a:pt x="288488" y="99787"/>
                      <a:pt x="290289" y="111432"/>
                      <a:pt x="290289" y="123527"/>
                    </a:cubicBezTo>
                    <a:cubicBezTo>
                      <a:pt x="290289" y="143600"/>
                      <a:pt x="287072" y="161357"/>
                      <a:pt x="280638" y="176798"/>
                    </a:cubicBezTo>
                    <a:cubicBezTo>
                      <a:pt x="274205" y="192239"/>
                      <a:pt x="265004" y="205300"/>
                      <a:pt x="253038" y="215980"/>
                    </a:cubicBezTo>
                    <a:cubicBezTo>
                      <a:pt x="241072" y="226660"/>
                      <a:pt x="226852" y="234830"/>
                      <a:pt x="210382" y="240492"/>
                    </a:cubicBezTo>
                    <a:cubicBezTo>
                      <a:pt x="193912" y="246154"/>
                      <a:pt x="175641" y="248985"/>
                      <a:pt x="155567" y="248985"/>
                    </a:cubicBezTo>
                    <a:cubicBezTo>
                      <a:pt x="141413" y="248985"/>
                      <a:pt x="127966" y="247119"/>
                      <a:pt x="115228" y="243387"/>
                    </a:cubicBezTo>
                    <a:cubicBezTo>
                      <a:pt x="102489" y="239656"/>
                      <a:pt x="92646" y="234959"/>
                      <a:pt x="85698" y="229297"/>
                    </a:cubicBezTo>
                    <a:cubicBezTo>
                      <a:pt x="81065" y="233930"/>
                      <a:pt x="77269" y="239205"/>
                      <a:pt x="74310" y="245124"/>
                    </a:cubicBezTo>
                    <a:cubicBezTo>
                      <a:pt x="71350" y="251043"/>
                      <a:pt x="69870" y="257863"/>
                      <a:pt x="69870" y="265584"/>
                    </a:cubicBezTo>
                    <a:cubicBezTo>
                      <a:pt x="69870" y="274591"/>
                      <a:pt x="74052" y="282054"/>
                      <a:pt x="82416" y="287973"/>
                    </a:cubicBezTo>
                    <a:cubicBezTo>
                      <a:pt x="90780" y="293892"/>
                      <a:pt x="101910" y="297109"/>
                      <a:pt x="115808" y="297624"/>
                    </a:cubicBezTo>
                    <a:lnTo>
                      <a:pt x="206523" y="301484"/>
                    </a:lnTo>
                    <a:cubicBezTo>
                      <a:pt x="223765" y="301998"/>
                      <a:pt x="239591" y="304379"/>
                      <a:pt x="254003" y="308625"/>
                    </a:cubicBezTo>
                    <a:cubicBezTo>
                      <a:pt x="268414" y="312871"/>
                      <a:pt x="280896" y="318919"/>
                      <a:pt x="291448" y="326768"/>
                    </a:cubicBezTo>
                    <a:cubicBezTo>
                      <a:pt x="301999" y="334617"/>
                      <a:pt x="310234" y="344268"/>
                      <a:pt x="316154" y="355720"/>
                    </a:cubicBezTo>
                    <a:cubicBezTo>
                      <a:pt x="322072" y="367172"/>
                      <a:pt x="325032" y="380490"/>
                      <a:pt x="325032" y="395673"/>
                    </a:cubicBezTo>
                    <a:cubicBezTo>
                      <a:pt x="325032" y="411629"/>
                      <a:pt x="321686" y="426812"/>
                      <a:pt x="314994" y="441224"/>
                    </a:cubicBezTo>
                    <a:cubicBezTo>
                      <a:pt x="308304" y="455636"/>
                      <a:pt x="298074" y="468310"/>
                      <a:pt x="284306" y="479247"/>
                    </a:cubicBezTo>
                    <a:cubicBezTo>
                      <a:pt x="270538" y="490185"/>
                      <a:pt x="252974" y="498806"/>
                      <a:pt x="231614" y="505111"/>
                    </a:cubicBezTo>
                    <a:cubicBezTo>
                      <a:pt x="210254" y="511416"/>
                      <a:pt x="185034" y="514568"/>
                      <a:pt x="155954" y="514568"/>
                    </a:cubicBezTo>
                    <a:cubicBezTo>
                      <a:pt x="127902" y="514568"/>
                      <a:pt x="104033" y="512188"/>
                      <a:pt x="84346" y="507427"/>
                    </a:cubicBezTo>
                    <a:cubicBezTo>
                      <a:pt x="64659" y="502666"/>
                      <a:pt x="48510" y="496168"/>
                      <a:pt x="35900" y="487933"/>
                    </a:cubicBezTo>
                    <a:cubicBezTo>
                      <a:pt x="23290" y="479698"/>
                      <a:pt x="14154" y="469854"/>
                      <a:pt x="8493" y="458402"/>
                    </a:cubicBezTo>
                    <a:cubicBezTo>
                      <a:pt x="2830" y="446950"/>
                      <a:pt x="0" y="434533"/>
                      <a:pt x="0" y="421151"/>
                    </a:cubicBezTo>
                    <a:cubicBezTo>
                      <a:pt x="0" y="412658"/>
                      <a:pt x="1030" y="404423"/>
                      <a:pt x="3088" y="396445"/>
                    </a:cubicBezTo>
                    <a:cubicBezTo>
                      <a:pt x="5147" y="388468"/>
                      <a:pt x="8300" y="380876"/>
                      <a:pt x="12546" y="373670"/>
                    </a:cubicBezTo>
                    <a:cubicBezTo>
                      <a:pt x="16792" y="366464"/>
                      <a:pt x="22067" y="359580"/>
                      <a:pt x="28374" y="353018"/>
                    </a:cubicBezTo>
                    <a:cubicBezTo>
                      <a:pt x="34678" y="346455"/>
                      <a:pt x="41948" y="339957"/>
                      <a:pt x="50183" y="333524"/>
                    </a:cubicBezTo>
                    <a:cubicBezTo>
                      <a:pt x="37572" y="327090"/>
                      <a:pt x="28244" y="318983"/>
                      <a:pt x="22197" y="309204"/>
                    </a:cubicBezTo>
                    <a:cubicBezTo>
                      <a:pt x="16148" y="299425"/>
                      <a:pt x="13125" y="288874"/>
                      <a:pt x="13125" y="277550"/>
                    </a:cubicBezTo>
                    <a:cubicBezTo>
                      <a:pt x="13125" y="261852"/>
                      <a:pt x="16342" y="247827"/>
                      <a:pt x="22776" y="235474"/>
                    </a:cubicBezTo>
                    <a:cubicBezTo>
                      <a:pt x="29209" y="223121"/>
                      <a:pt x="37186" y="212055"/>
                      <a:pt x="46709" y="202276"/>
                    </a:cubicBezTo>
                    <a:cubicBezTo>
                      <a:pt x="38731" y="192754"/>
                      <a:pt x="32426" y="182010"/>
                      <a:pt x="27794" y="170043"/>
                    </a:cubicBezTo>
                    <a:cubicBezTo>
                      <a:pt x="23162" y="158076"/>
                      <a:pt x="20845" y="143600"/>
                      <a:pt x="20845" y="126615"/>
                    </a:cubicBezTo>
                    <a:cubicBezTo>
                      <a:pt x="20845" y="106800"/>
                      <a:pt x="24191" y="89042"/>
                      <a:pt x="30882" y="73344"/>
                    </a:cubicBezTo>
                    <a:cubicBezTo>
                      <a:pt x="37572" y="57646"/>
                      <a:pt x="46838" y="44392"/>
                      <a:pt x="58676" y="33584"/>
                    </a:cubicBezTo>
                    <a:cubicBezTo>
                      <a:pt x="70513" y="22775"/>
                      <a:pt x="84732" y="14476"/>
                      <a:pt x="101331" y="8685"/>
                    </a:cubicBezTo>
                    <a:cubicBezTo>
                      <a:pt x="117930" y="2895"/>
                      <a:pt x="136008" y="0"/>
                      <a:pt x="155567" y="0"/>
                    </a:cubicBezTo>
                    <a:close/>
                    <a:moveTo>
                      <a:pt x="154409" y="48639"/>
                    </a:moveTo>
                    <a:cubicBezTo>
                      <a:pt x="142056" y="48639"/>
                      <a:pt x="131312" y="50697"/>
                      <a:pt x="122176" y="54815"/>
                    </a:cubicBezTo>
                    <a:cubicBezTo>
                      <a:pt x="113040" y="58933"/>
                      <a:pt x="105449" y="64594"/>
                      <a:pt x="99402" y="71800"/>
                    </a:cubicBezTo>
                    <a:cubicBezTo>
                      <a:pt x="93353" y="79006"/>
                      <a:pt x="88849" y="87305"/>
                      <a:pt x="85890" y="96699"/>
                    </a:cubicBezTo>
                    <a:cubicBezTo>
                      <a:pt x="82930" y="106092"/>
                      <a:pt x="81452" y="115935"/>
                      <a:pt x="81452" y="126229"/>
                    </a:cubicBezTo>
                    <a:cubicBezTo>
                      <a:pt x="81452" y="149133"/>
                      <a:pt x="87950" y="167148"/>
                      <a:pt x="100945" y="180272"/>
                    </a:cubicBezTo>
                    <a:cubicBezTo>
                      <a:pt x="113942" y="193397"/>
                      <a:pt x="132148" y="199960"/>
                      <a:pt x="155567" y="199960"/>
                    </a:cubicBezTo>
                    <a:cubicBezTo>
                      <a:pt x="168177" y="199960"/>
                      <a:pt x="179115" y="197965"/>
                      <a:pt x="188379" y="193976"/>
                    </a:cubicBezTo>
                    <a:cubicBezTo>
                      <a:pt x="197644" y="189987"/>
                      <a:pt x="205300" y="184454"/>
                      <a:pt x="211348" y="177377"/>
                    </a:cubicBezTo>
                    <a:cubicBezTo>
                      <a:pt x="217395" y="170300"/>
                      <a:pt x="221898" y="162129"/>
                      <a:pt x="224858" y="152865"/>
                    </a:cubicBezTo>
                    <a:cubicBezTo>
                      <a:pt x="227818" y="143600"/>
                      <a:pt x="229298" y="133950"/>
                      <a:pt x="229298" y="123913"/>
                    </a:cubicBezTo>
                    <a:cubicBezTo>
                      <a:pt x="229298" y="100237"/>
                      <a:pt x="222800" y="81772"/>
                      <a:pt x="209804" y="68519"/>
                    </a:cubicBezTo>
                    <a:cubicBezTo>
                      <a:pt x="196808" y="55265"/>
                      <a:pt x="178343" y="48639"/>
                      <a:pt x="154409" y="48639"/>
                    </a:cubicBezTo>
                    <a:close/>
                    <a:moveTo>
                      <a:pt x="103454" y="348579"/>
                    </a:moveTo>
                    <a:cubicBezTo>
                      <a:pt x="95219" y="355012"/>
                      <a:pt x="88464" y="361124"/>
                      <a:pt x="83188" y="366915"/>
                    </a:cubicBezTo>
                    <a:cubicBezTo>
                      <a:pt x="77912" y="372705"/>
                      <a:pt x="73731" y="378238"/>
                      <a:pt x="70642" y="383514"/>
                    </a:cubicBezTo>
                    <a:cubicBezTo>
                      <a:pt x="67554" y="388789"/>
                      <a:pt x="65431" y="394001"/>
                      <a:pt x="64274" y="399148"/>
                    </a:cubicBezTo>
                    <a:cubicBezTo>
                      <a:pt x="63114" y="404294"/>
                      <a:pt x="62536" y="409570"/>
                      <a:pt x="62536" y="414974"/>
                    </a:cubicBezTo>
                    <a:cubicBezTo>
                      <a:pt x="62536" y="431702"/>
                      <a:pt x="71029" y="444377"/>
                      <a:pt x="88013" y="452998"/>
                    </a:cubicBezTo>
                    <a:cubicBezTo>
                      <a:pt x="104998" y="461619"/>
                      <a:pt x="128674" y="465930"/>
                      <a:pt x="159042" y="465930"/>
                    </a:cubicBezTo>
                    <a:cubicBezTo>
                      <a:pt x="178343" y="465930"/>
                      <a:pt x="194491" y="464064"/>
                      <a:pt x="207488" y="460332"/>
                    </a:cubicBezTo>
                    <a:cubicBezTo>
                      <a:pt x="220483" y="456601"/>
                      <a:pt x="230971" y="451647"/>
                      <a:pt x="238949" y="445470"/>
                    </a:cubicBezTo>
                    <a:cubicBezTo>
                      <a:pt x="246926" y="439294"/>
                      <a:pt x="252652" y="432217"/>
                      <a:pt x="256127" y="424239"/>
                    </a:cubicBezTo>
                    <a:cubicBezTo>
                      <a:pt x="259601" y="416261"/>
                      <a:pt x="261338" y="407897"/>
                      <a:pt x="261338" y="399148"/>
                    </a:cubicBezTo>
                    <a:cubicBezTo>
                      <a:pt x="261338" y="384221"/>
                      <a:pt x="255225" y="372705"/>
                      <a:pt x="243002" y="364598"/>
                    </a:cubicBezTo>
                    <a:cubicBezTo>
                      <a:pt x="230777" y="356492"/>
                      <a:pt x="214244" y="352181"/>
                      <a:pt x="193398" y="351667"/>
                    </a:cubicBezTo>
                    <a:lnTo>
                      <a:pt x="103454" y="348579"/>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49" name="文本框 75"/>
              <p:cNvSpPr txBox="1"/>
              <p:nvPr userDrawn="1"/>
            </p:nvSpPr>
            <p:spPr>
              <a:xfrm>
                <a:off x="13193918" y="13564544"/>
                <a:ext cx="328892" cy="514568"/>
              </a:xfrm>
              <a:custGeom>
                <a:avLst/>
                <a:gdLst/>
                <a:ahLst/>
                <a:cxnLst/>
                <a:rect l="l" t="t" r="r" b="b"/>
                <a:pathLst>
                  <a:path w="328892" h="514568">
                    <a:moveTo>
                      <a:pt x="155567" y="0"/>
                    </a:moveTo>
                    <a:cubicBezTo>
                      <a:pt x="166119" y="0"/>
                      <a:pt x="175962" y="579"/>
                      <a:pt x="185098" y="1737"/>
                    </a:cubicBezTo>
                    <a:cubicBezTo>
                      <a:pt x="194233" y="2895"/>
                      <a:pt x="202790" y="4503"/>
                      <a:pt x="210769" y="6562"/>
                    </a:cubicBezTo>
                    <a:lnTo>
                      <a:pt x="315767" y="6562"/>
                    </a:lnTo>
                    <a:cubicBezTo>
                      <a:pt x="320141" y="6562"/>
                      <a:pt x="323422" y="8685"/>
                      <a:pt x="325610" y="12932"/>
                    </a:cubicBezTo>
                    <a:cubicBezTo>
                      <a:pt x="327797" y="17178"/>
                      <a:pt x="328892" y="23676"/>
                      <a:pt x="328892" y="32426"/>
                    </a:cubicBezTo>
                    <a:cubicBezTo>
                      <a:pt x="328892" y="41433"/>
                      <a:pt x="327668" y="47931"/>
                      <a:pt x="325224" y="51920"/>
                    </a:cubicBezTo>
                    <a:cubicBezTo>
                      <a:pt x="322779" y="55909"/>
                      <a:pt x="319627" y="57903"/>
                      <a:pt x="315767" y="57903"/>
                    </a:cubicBezTo>
                    <a:lnTo>
                      <a:pt x="265970" y="57903"/>
                    </a:lnTo>
                    <a:cubicBezTo>
                      <a:pt x="274976" y="67168"/>
                      <a:pt x="281282" y="77397"/>
                      <a:pt x="284885" y="88592"/>
                    </a:cubicBezTo>
                    <a:cubicBezTo>
                      <a:pt x="288487" y="99787"/>
                      <a:pt x="290289" y="111432"/>
                      <a:pt x="290289" y="123527"/>
                    </a:cubicBezTo>
                    <a:cubicBezTo>
                      <a:pt x="290289" y="143600"/>
                      <a:pt x="287072" y="161357"/>
                      <a:pt x="280639" y="176798"/>
                    </a:cubicBezTo>
                    <a:cubicBezTo>
                      <a:pt x="274204" y="192239"/>
                      <a:pt x="265005" y="205300"/>
                      <a:pt x="253038" y="215980"/>
                    </a:cubicBezTo>
                    <a:cubicBezTo>
                      <a:pt x="241071" y="226660"/>
                      <a:pt x="226852" y="234830"/>
                      <a:pt x="210382" y="240492"/>
                    </a:cubicBezTo>
                    <a:cubicBezTo>
                      <a:pt x="193911" y="246154"/>
                      <a:pt x="175640" y="248985"/>
                      <a:pt x="155567" y="248985"/>
                    </a:cubicBezTo>
                    <a:cubicBezTo>
                      <a:pt x="141413" y="248985"/>
                      <a:pt x="127967" y="247119"/>
                      <a:pt x="115228" y="243387"/>
                    </a:cubicBezTo>
                    <a:cubicBezTo>
                      <a:pt x="102489" y="239656"/>
                      <a:pt x="92645" y="234959"/>
                      <a:pt x="85697" y="229297"/>
                    </a:cubicBezTo>
                    <a:cubicBezTo>
                      <a:pt x="81065" y="233930"/>
                      <a:pt x="77269" y="239205"/>
                      <a:pt x="74309" y="245124"/>
                    </a:cubicBezTo>
                    <a:cubicBezTo>
                      <a:pt x="71349" y="251043"/>
                      <a:pt x="69870" y="257863"/>
                      <a:pt x="69870" y="265584"/>
                    </a:cubicBezTo>
                    <a:cubicBezTo>
                      <a:pt x="69870" y="274591"/>
                      <a:pt x="74051" y="282054"/>
                      <a:pt x="82416" y="287973"/>
                    </a:cubicBezTo>
                    <a:cubicBezTo>
                      <a:pt x="90779" y="293892"/>
                      <a:pt x="101910" y="297109"/>
                      <a:pt x="115807" y="297624"/>
                    </a:cubicBezTo>
                    <a:lnTo>
                      <a:pt x="206522" y="301484"/>
                    </a:lnTo>
                    <a:cubicBezTo>
                      <a:pt x="223764" y="301998"/>
                      <a:pt x="239591" y="304379"/>
                      <a:pt x="254003" y="308625"/>
                    </a:cubicBezTo>
                    <a:cubicBezTo>
                      <a:pt x="268414" y="312871"/>
                      <a:pt x="280896" y="318919"/>
                      <a:pt x="291447" y="326768"/>
                    </a:cubicBezTo>
                    <a:cubicBezTo>
                      <a:pt x="301998" y="334617"/>
                      <a:pt x="310233" y="344268"/>
                      <a:pt x="316153" y="355720"/>
                    </a:cubicBezTo>
                    <a:cubicBezTo>
                      <a:pt x="322071" y="367172"/>
                      <a:pt x="325031" y="380490"/>
                      <a:pt x="325031" y="395673"/>
                    </a:cubicBezTo>
                    <a:cubicBezTo>
                      <a:pt x="325031" y="411629"/>
                      <a:pt x="321685" y="426812"/>
                      <a:pt x="314995" y="441224"/>
                    </a:cubicBezTo>
                    <a:cubicBezTo>
                      <a:pt x="308303" y="455636"/>
                      <a:pt x="298074" y="468310"/>
                      <a:pt x="284306" y="479247"/>
                    </a:cubicBezTo>
                    <a:cubicBezTo>
                      <a:pt x="270537" y="490185"/>
                      <a:pt x="252973" y="498806"/>
                      <a:pt x="231614" y="505111"/>
                    </a:cubicBezTo>
                    <a:cubicBezTo>
                      <a:pt x="210253" y="511416"/>
                      <a:pt x="185033" y="514568"/>
                      <a:pt x="155953" y="514568"/>
                    </a:cubicBezTo>
                    <a:cubicBezTo>
                      <a:pt x="127903" y="514568"/>
                      <a:pt x="104033" y="512188"/>
                      <a:pt x="84346" y="507427"/>
                    </a:cubicBezTo>
                    <a:cubicBezTo>
                      <a:pt x="64659" y="502666"/>
                      <a:pt x="48510" y="496168"/>
                      <a:pt x="35900" y="487933"/>
                    </a:cubicBezTo>
                    <a:cubicBezTo>
                      <a:pt x="23289" y="479698"/>
                      <a:pt x="14154" y="469854"/>
                      <a:pt x="8492" y="458402"/>
                    </a:cubicBezTo>
                    <a:cubicBezTo>
                      <a:pt x="2830" y="446950"/>
                      <a:pt x="0" y="434533"/>
                      <a:pt x="0" y="421151"/>
                    </a:cubicBezTo>
                    <a:cubicBezTo>
                      <a:pt x="0" y="412658"/>
                      <a:pt x="1029" y="404423"/>
                      <a:pt x="3088" y="396445"/>
                    </a:cubicBezTo>
                    <a:cubicBezTo>
                      <a:pt x="5146" y="388468"/>
                      <a:pt x="8299" y="380876"/>
                      <a:pt x="12546" y="373670"/>
                    </a:cubicBezTo>
                    <a:cubicBezTo>
                      <a:pt x="16792" y="366464"/>
                      <a:pt x="22067" y="359580"/>
                      <a:pt x="28373" y="353018"/>
                    </a:cubicBezTo>
                    <a:cubicBezTo>
                      <a:pt x="34677" y="346455"/>
                      <a:pt x="41947" y="339957"/>
                      <a:pt x="50183" y="333524"/>
                    </a:cubicBezTo>
                    <a:cubicBezTo>
                      <a:pt x="37572" y="327090"/>
                      <a:pt x="28244" y="318983"/>
                      <a:pt x="22196" y="309204"/>
                    </a:cubicBezTo>
                    <a:cubicBezTo>
                      <a:pt x="16148" y="299425"/>
                      <a:pt x="13125" y="288874"/>
                      <a:pt x="13125" y="277550"/>
                    </a:cubicBezTo>
                    <a:cubicBezTo>
                      <a:pt x="13125" y="261852"/>
                      <a:pt x="16341" y="247827"/>
                      <a:pt x="22775" y="235474"/>
                    </a:cubicBezTo>
                    <a:cubicBezTo>
                      <a:pt x="29209" y="223121"/>
                      <a:pt x="37186" y="212055"/>
                      <a:pt x="46709" y="202276"/>
                    </a:cubicBezTo>
                    <a:cubicBezTo>
                      <a:pt x="38730" y="192754"/>
                      <a:pt x="32426" y="182010"/>
                      <a:pt x="27794" y="170043"/>
                    </a:cubicBezTo>
                    <a:cubicBezTo>
                      <a:pt x="23161" y="158076"/>
                      <a:pt x="20845" y="143600"/>
                      <a:pt x="20845" y="126615"/>
                    </a:cubicBezTo>
                    <a:cubicBezTo>
                      <a:pt x="20845" y="106800"/>
                      <a:pt x="24190" y="89042"/>
                      <a:pt x="30882" y="73344"/>
                    </a:cubicBezTo>
                    <a:cubicBezTo>
                      <a:pt x="37572" y="57646"/>
                      <a:pt x="46837" y="44392"/>
                      <a:pt x="58675" y="33584"/>
                    </a:cubicBezTo>
                    <a:cubicBezTo>
                      <a:pt x="70513" y="22775"/>
                      <a:pt x="84732" y="14476"/>
                      <a:pt x="101331" y="8685"/>
                    </a:cubicBezTo>
                    <a:cubicBezTo>
                      <a:pt x="117930" y="2895"/>
                      <a:pt x="136009" y="0"/>
                      <a:pt x="155567" y="0"/>
                    </a:cubicBezTo>
                    <a:close/>
                    <a:moveTo>
                      <a:pt x="154409" y="48639"/>
                    </a:moveTo>
                    <a:cubicBezTo>
                      <a:pt x="142056" y="48639"/>
                      <a:pt x="131312" y="50697"/>
                      <a:pt x="122176" y="54815"/>
                    </a:cubicBezTo>
                    <a:cubicBezTo>
                      <a:pt x="113041" y="58933"/>
                      <a:pt x="105448" y="64594"/>
                      <a:pt x="99401" y="71800"/>
                    </a:cubicBezTo>
                    <a:cubicBezTo>
                      <a:pt x="93354" y="79006"/>
                      <a:pt x="88849" y="87305"/>
                      <a:pt x="85890" y="96699"/>
                    </a:cubicBezTo>
                    <a:cubicBezTo>
                      <a:pt x="82931" y="106092"/>
                      <a:pt x="81451" y="115935"/>
                      <a:pt x="81451" y="126229"/>
                    </a:cubicBezTo>
                    <a:cubicBezTo>
                      <a:pt x="81451" y="149133"/>
                      <a:pt x="87949" y="167148"/>
                      <a:pt x="100945" y="180272"/>
                    </a:cubicBezTo>
                    <a:cubicBezTo>
                      <a:pt x="113941" y="193397"/>
                      <a:pt x="132149" y="199960"/>
                      <a:pt x="155567" y="199960"/>
                    </a:cubicBezTo>
                    <a:cubicBezTo>
                      <a:pt x="168177" y="199960"/>
                      <a:pt x="179115" y="197965"/>
                      <a:pt x="188379" y="193976"/>
                    </a:cubicBezTo>
                    <a:cubicBezTo>
                      <a:pt x="197644" y="189987"/>
                      <a:pt x="205299" y="184454"/>
                      <a:pt x="211348" y="177377"/>
                    </a:cubicBezTo>
                    <a:cubicBezTo>
                      <a:pt x="217395" y="170300"/>
                      <a:pt x="221898" y="162129"/>
                      <a:pt x="224858" y="152865"/>
                    </a:cubicBezTo>
                    <a:cubicBezTo>
                      <a:pt x="227817" y="143600"/>
                      <a:pt x="229298" y="133950"/>
                      <a:pt x="229298" y="123913"/>
                    </a:cubicBezTo>
                    <a:cubicBezTo>
                      <a:pt x="229298" y="100237"/>
                      <a:pt x="222799" y="81772"/>
                      <a:pt x="209803" y="68519"/>
                    </a:cubicBezTo>
                    <a:cubicBezTo>
                      <a:pt x="196807" y="55265"/>
                      <a:pt x="178343" y="48639"/>
                      <a:pt x="154409" y="48639"/>
                    </a:cubicBezTo>
                    <a:close/>
                    <a:moveTo>
                      <a:pt x="103454" y="348579"/>
                    </a:moveTo>
                    <a:cubicBezTo>
                      <a:pt x="95219" y="355012"/>
                      <a:pt x="88463" y="361124"/>
                      <a:pt x="83188" y="366915"/>
                    </a:cubicBezTo>
                    <a:cubicBezTo>
                      <a:pt x="77912" y="372705"/>
                      <a:pt x="73730" y="378238"/>
                      <a:pt x="70642" y="383514"/>
                    </a:cubicBezTo>
                    <a:cubicBezTo>
                      <a:pt x="67554" y="388789"/>
                      <a:pt x="65431" y="394001"/>
                      <a:pt x="64273" y="399148"/>
                    </a:cubicBezTo>
                    <a:cubicBezTo>
                      <a:pt x="63115" y="404294"/>
                      <a:pt x="62536" y="409570"/>
                      <a:pt x="62536" y="414974"/>
                    </a:cubicBezTo>
                    <a:cubicBezTo>
                      <a:pt x="62536" y="431702"/>
                      <a:pt x="71028" y="444377"/>
                      <a:pt x="88013" y="452998"/>
                    </a:cubicBezTo>
                    <a:cubicBezTo>
                      <a:pt x="104998" y="461619"/>
                      <a:pt x="128675" y="465930"/>
                      <a:pt x="159041" y="465930"/>
                    </a:cubicBezTo>
                    <a:cubicBezTo>
                      <a:pt x="178343" y="465930"/>
                      <a:pt x="194490" y="464064"/>
                      <a:pt x="207487" y="460332"/>
                    </a:cubicBezTo>
                    <a:cubicBezTo>
                      <a:pt x="220483" y="456601"/>
                      <a:pt x="230970" y="451647"/>
                      <a:pt x="238948" y="445470"/>
                    </a:cubicBezTo>
                    <a:cubicBezTo>
                      <a:pt x="246926" y="439294"/>
                      <a:pt x="252652" y="432217"/>
                      <a:pt x="256126" y="424239"/>
                    </a:cubicBezTo>
                    <a:cubicBezTo>
                      <a:pt x="259600" y="416261"/>
                      <a:pt x="261338" y="407897"/>
                      <a:pt x="261338" y="399148"/>
                    </a:cubicBezTo>
                    <a:cubicBezTo>
                      <a:pt x="261338" y="384221"/>
                      <a:pt x="255225" y="372705"/>
                      <a:pt x="243001" y="364598"/>
                    </a:cubicBezTo>
                    <a:cubicBezTo>
                      <a:pt x="230777" y="356492"/>
                      <a:pt x="214243" y="352181"/>
                      <a:pt x="193397" y="351667"/>
                    </a:cubicBezTo>
                    <a:lnTo>
                      <a:pt x="103454" y="348579"/>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0" name="文本框 76"/>
              <p:cNvSpPr txBox="1"/>
              <p:nvPr userDrawn="1"/>
            </p:nvSpPr>
            <p:spPr>
              <a:xfrm>
                <a:off x="16070468" y="13564544"/>
                <a:ext cx="328892" cy="514568"/>
              </a:xfrm>
              <a:custGeom>
                <a:avLst/>
                <a:gdLst/>
                <a:ahLst/>
                <a:cxnLst/>
                <a:rect l="l" t="t" r="r" b="b"/>
                <a:pathLst>
                  <a:path w="328892" h="514568">
                    <a:moveTo>
                      <a:pt x="155567" y="0"/>
                    </a:moveTo>
                    <a:cubicBezTo>
                      <a:pt x="166119" y="0"/>
                      <a:pt x="175962" y="579"/>
                      <a:pt x="185098" y="1737"/>
                    </a:cubicBezTo>
                    <a:cubicBezTo>
                      <a:pt x="194233" y="2895"/>
                      <a:pt x="202791" y="4503"/>
                      <a:pt x="210769" y="6562"/>
                    </a:cubicBezTo>
                    <a:lnTo>
                      <a:pt x="315767" y="6562"/>
                    </a:lnTo>
                    <a:cubicBezTo>
                      <a:pt x="320142" y="6562"/>
                      <a:pt x="323423" y="8685"/>
                      <a:pt x="325610" y="12932"/>
                    </a:cubicBezTo>
                    <a:cubicBezTo>
                      <a:pt x="327797" y="17178"/>
                      <a:pt x="328892" y="23676"/>
                      <a:pt x="328892" y="32426"/>
                    </a:cubicBezTo>
                    <a:cubicBezTo>
                      <a:pt x="328892" y="41433"/>
                      <a:pt x="327670" y="47931"/>
                      <a:pt x="325224" y="51920"/>
                    </a:cubicBezTo>
                    <a:cubicBezTo>
                      <a:pt x="322779" y="55909"/>
                      <a:pt x="319627" y="57903"/>
                      <a:pt x="315767" y="57903"/>
                    </a:cubicBezTo>
                    <a:lnTo>
                      <a:pt x="265970" y="57903"/>
                    </a:lnTo>
                    <a:cubicBezTo>
                      <a:pt x="274977" y="67168"/>
                      <a:pt x="281282" y="77397"/>
                      <a:pt x="284885" y="88592"/>
                    </a:cubicBezTo>
                    <a:cubicBezTo>
                      <a:pt x="288488" y="99787"/>
                      <a:pt x="290289" y="111432"/>
                      <a:pt x="290289" y="123527"/>
                    </a:cubicBezTo>
                    <a:cubicBezTo>
                      <a:pt x="290289" y="143600"/>
                      <a:pt x="287072" y="161357"/>
                      <a:pt x="280639" y="176798"/>
                    </a:cubicBezTo>
                    <a:cubicBezTo>
                      <a:pt x="274205" y="192239"/>
                      <a:pt x="265005" y="205300"/>
                      <a:pt x="253038" y="215980"/>
                    </a:cubicBezTo>
                    <a:cubicBezTo>
                      <a:pt x="241071" y="226660"/>
                      <a:pt x="226852" y="234830"/>
                      <a:pt x="210382" y="240492"/>
                    </a:cubicBezTo>
                    <a:cubicBezTo>
                      <a:pt x="193913" y="246154"/>
                      <a:pt x="175640" y="248985"/>
                      <a:pt x="155567" y="248985"/>
                    </a:cubicBezTo>
                    <a:cubicBezTo>
                      <a:pt x="141413" y="248985"/>
                      <a:pt x="127967" y="247119"/>
                      <a:pt x="115228" y="243387"/>
                    </a:cubicBezTo>
                    <a:cubicBezTo>
                      <a:pt x="102489" y="239656"/>
                      <a:pt x="92645" y="234959"/>
                      <a:pt x="85697" y="229297"/>
                    </a:cubicBezTo>
                    <a:cubicBezTo>
                      <a:pt x="81065" y="233930"/>
                      <a:pt x="77269" y="239205"/>
                      <a:pt x="74309" y="245124"/>
                    </a:cubicBezTo>
                    <a:cubicBezTo>
                      <a:pt x="71350" y="251043"/>
                      <a:pt x="69870" y="257863"/>
                      <a:pt x="69870" y="265584"/>
                    </a:cubicBezTo>
                    <a:cubicBezTo>
                      <a:pt x="69870" y="274591"/>
                      <a:pt x="74052" y="282054"/>
                      <a:pt x="82416" y="287973"/>
                    </a:cubicBezTo>
                    <a:cubicBezTo>
                      <a:pt x="90779" y="293892"/>
                      <a:pt x="101910" y="297109"/>
                      <a:pt x="115807" y="297624"/>
                    </a:cubicBezTo>
                    <a:lnTo>
                      <a:pt x="206522" y="301484"/>
                    </a:lnTo>
                    <a:cubicBezTo>
                      <a:pt x="223764" y="301998"/>
                      <a:pt x="239591" y="304379"/>
                      <a:pt x="254003" y="308625"/>
                    </a:cubicBezTo>
                    <a:cubicBezTo>
                      <a:pt x="268415" y="312871"/>
                      <a:pt x="280896" y="318919"/>
                      <a:pt x="291447" y="326768"/>
                    </a:cubicBezTo>
                    <a:cubicBezTo>
                      <a:pt x="301999" y="334617"/>
                      <a:pt x="310233" y="344268"/>
                      <a:pt x="316153" y="355720"/>
                    </a:cubicBezTo>
                    <a:cubicBezTo>
                      <a:pt x="322072" y="367172"/>
                      <a:pt x="325031" y="380490"/>
                      <a:pt x="325031" y="395673"/>
                    </a:cubicBezTo>
                    <a:cubicBezTo>
                      <a:pt x="325031" y="411629"/>
                      <a:pt x="321686" y="426812"/>
                      <a:pt x="314995" y="441224"/>
                    </a:cubicBezTo>
                    <a:cubicBezTo>
                      <a:pt x="308303" y="455636"/>
                      <a:pt x="298074" y="468310"/>
                      <a:pt x="284306" y="479247"/>
                    </a:cubicBezTo>
                    <a:cubicBezTo>
                      <a:pt x="270538" y="490185"/>
                      <a:pt x="252974" y="498806"/>
                      <a:pt x="231614" y="505111"/>
                    </a:cubicBezTo>
                    <a:cubicBezTo>
                      <a:pt x="210253" y="511416"/>
                      <a:pt x="185034" y="514568"/>
                      <a:pt x="155953" y="514568"/>
                    </a:cubicBezTo>
                    <a:cubicBezTo>
                      <a:pt x="127903" y="514568"/>
                      <a:pt x="104033" y="512188"/>
                      <a:pt x="84346" y="507427"/>
                    </a:cubicBezTo>
                    <a:cubicBezTo>
                      <a:pt x="64659" y="502666"/>
                      <a:pt x="48510" y="496168"/>
                      <a:pt x="35900" y="487933"/>
                    </a:cubicBezTo>
                    <a:cubicBezTo>
                      <a:pt x="23290" y="479698"/>
                      <a:pt x="14154" y="469854"/>
                      <a:pt x="8492" y="458402"/>
                    </a:cubicBezTo>
                    <a:cubicBezTo>
                      <a:pt x="2831" y="446950"/>
                      <a:pt x="0" y="434533"/>
                      <a:pt x="0" y="421151"/>
                    </a:cubicBezTo>
                    <a:cubicBezTo>
                      <a:pt x="0" y="412658"/>
                      <a:pt x="1029" y="404423"/>
                      <a:pt x="3088" y="396445"/>
                    </a:cubicBezTo>
                    <a:cubicBezTo>
                      <a:pt x="5147" y="388468"/>
                      <a:pt x="8299" y="380876"/>
                      <a:pt x="12546" y="373670"/>
                    </a:cubicBezTo>
                    <a:cubicBezTo>
                      <a:pt x="16792" y="366464"/>
                      <a:pt x="22067" y="359580"/>
                      <a:pt x="28373" y="353018"/>
                    </a:cubicBezTo>
                    <a:cubicBezTo>
                      <a:pt x="34678" y="346455"/>
                      <a:pt x="41947" y="339957"/>
                      <a:pt x="50183" y="333524"/>
                    </a:cubicBezTo>
                    <a:cubicBezTo>
                      <a:pt x="37573" y="327090"/>
                      <a:pt x="28244" y="318983"/>
                      <a:pt x="22196" y="309204"/>
                    </a:cubicBezTo>
                    <a:cubicBezTo>
                      <a:pt x="16149" y="299425"/>
                      <a:pt x="13125" y="288874"/>
                      <a:pt x="13125" y="277550"/>
                    </a:cubicBezTo>
                    <a:cubicBezTo>
                      <a:pt x="13125" y="261852"/>
                      <a:pt x="16342" y="247827"/>
                      <a:pt x="22775" y="235474"/>
                    </a:cubicBezTo>
                    <a:cubicBezTo>
                      <a:pt x="29209" y="223121"/>
                      <a:pt x="37187" y="212055"/>
                      <a:pt x="46709" y="202276"/>
                    </a:cubicBezTo>
                    <a:cubicBezTo>
                      <a:pt x="38731" y="192754"/>
                      <a:pt x="32426" y="182010"/>
                      <a:pt x="27794" y="170043"/>
                    </a:cubicBezTo>
                    <a:cubicBezTo>
                      <a:pt x="23161" y="158076"/>
                      <a:pt x="20845" y="143600"/>
                      <a:pt x="20845" y="126615"/>
                    </a:cubicBezTo>
                    <a:cubicBezTo>
                      <a:pt x="20845" y="106800"/>
                      <a:pt x="24190" y="89042"/>
                      <a:pt x="30882" y="73344"/>
                    </a:cubicBezTo>
                    <a:cubicBezTo>
                      <a:pt x="37573" y="57646"/>
                      <a:pt x="46838" y="44392"/>
                      <a:pt x="58675" y="33584"/>
                    </a:cubicBezTo>
                    <a:cubicBezTo>
                      <a:pt x="70513" y="22775"/>
                      <a:pt x="84732" y="14476"/>
                      <a:pt x="101331" y="8685"/>
                    </a:cubicBezTo>
                    <a:cubicBezTo>
                      <a:pt x="117930" y="2895"/>
                      <a:pt x="136009" y="0"/>
                      <a:pt x="155567" y="0"/>
                    </a:cubicBezTo>
                    <a:close/>
                    <a:moveTo>
                      <a:pt x="154409" y="48639"/>
                    </a:moveTo>
                    <a:cubicBezTo>
                      <a:pt x="142056" y="48639"/>
                      <a:pt x="131312" y="50697"/>
                      <a:pt x="122176" y="54815"/>
                    </a:cubicBezTo>
                    <a:cubicBezTo>
                      <a:pt x="113041" y="58933"/>
                      <a:pt x="105448" y="64594"/>
                      <a:pt x="99401" y="71800"/>
                    </a:cubicBezTo>
                    <a:cubicBezTo>
                      <a:pt x="93354" y="79006"/>
                      <a:pt x="88849" y="87305"/>
                      <a:pt x="85890" y="96699"/>
                    </a:cubicBezTo>
                    <a:cubicBezTo>
                      <a:pt x="82931" y="106092"/>
                      <a:pt x="81451" y="115935"/>
                      <a:pt x="81451" y="126229"/>
                    </a:cubicBezTo>
                    <a:cubicBezTo>
                      <a:pt x="81451" y="149133"/>
                      <a:pt x="87949" y="167148"/>
                      <a:pt x="100945" y="180272"/>
                    </a:cubicBezTo>
                    <a:cubicBezTo>
                      <a:pt x="113941" y="193397"/>
                      <a:pt x="132149" y="199960"/>
                      <a:pt x="155567" y="199960"/>
                    </a:cubicBezTo>
                    <a:cubicBezTo>
                      <a:pt x="168177" y="199960"/>
                      <a:pt x="179115" y="197965"/>
                      <a:pt x="188379" y="193976"/>
                    </a:cubicBezTo>
                    <a:cubicBezTo>
                      <a:pt x="197644" y="189987"/>
                      <a:pt x="205300" y="184454"/>
                      <a:pt x="211348" y="177377"/>
                    </a:cubicBezTo>
                    <a:cubicBezTo>
                      <a:pt x="217395" y="170300"/>
                      <a:pt x="221899" y="162129"/>
                      <a:pt x="224858" y="152865"/>
                    </a:cubicBezTo>
                    <a:cubicBezTo>
                      <a:pt x="227817" y="143600"/>
                      <a:pt x="229298" y="133950"/>
                      <a:pt x="229298" y="123913"/>
                    </a:cubicBezTo>
                    <a:cubicBezTo>
                      <a:pt x="229298" y="100237"/>
                      <a:pt x="222799" y="81772"/>
                      <a:pt x="209803" y="68519"/>
                    </a:cubicBezTo>
                    <a:cubicBezTo>
                      <a:pt x="196808" y="55265"/>
                      <a:pt x="178343" y="48639"/>
                      <a:pt x="154409" y="48639"/>
                    </a:cubicBezTo>
                    <a:close/>
                    <a:moveTo>
                      <a:pt x="103454" y="348579"/>
                    </a:moveTo>
                    <a:cubicBezTo>
                      <a:pt x="95219" y="355012"/>
                      <a:pt x="88463" y="361124"/>
                      <a:pt x="83188" y="366915"/>
                    </a:cubicBezTo>
                    <a:cubicBezTo>
                      <a:pt x="77913" y="372705"/>
                      <a:pt x="73730" y="378238"/>
                      <a:pt x="70642" y="383514"/>
                    </a:cubicBezTo>
                    <a:cubicBezTo>
                      <a:pt x="67554" y="388789"/>
                      <a:pt x="65431" y="394001"/>
                      <a:pt x="64273" y="399148"/>
                    </a:cubicBezTo>
                    <a:cubicBezTo>
                      <a:pt x="63115" y="404294"/>
                      <a:pt x="62536" y="409570"/>
                      <a:pt x="62536" y="414974"/>
                    </a:cubicBezTo>
                    <a:cubicBezTo>
                      <a:pt x="62536" y="431702"/>
                      <a:pt x="71028" y="444377"/>
                      <a:pt x="88013" y="452998"/>
                    </a:cubicBezTo>
                    <a:cubicBezTo>
                      <a:pt x="104998" y="461619"/>
                      <a:pt x="128675" y="465930"/>
                      <a:pt x="159041" y="465930"/>
                    </a:cubicBezTo>
                    <a:cubicBezTo>
                      <a:pt x="178343" y="465930"/>
                      <a:pt x="194492" y="464064"/>
                      <a:pt x="207487" y="460332"/>
                    </a:cubicBezTo>
                    <a:cubicBezTo>
                      <a:pt x="220483" y="456601"/>
                      <a:pt x="230971" y="451647"/>
                      <a:pt x="238948" y="445470"/>
                    </a:cubicBezTo>
                    <a:cubicBezTo>
                      <a:pt x="246926" y="439294"/>
                      <a:pt x="252652" y="432217"/>
                      <a:pt x="256126" y="424239"/>
                    </a:cubicBezTo>
                    <a:cubicBezTo>
                      <a:pt x="259600" y="416261"/>
                      <a:pt x="261338" y="407897"/>
                      <a:pt x="261338" y="399148"/>
                    </a:cubicBezTo>
                    <a:cubicBezTo>
                      <a:pt x="261338" y="384221"/>
                      <a:pt x="255225" y="372705"/>
                      <a:pt x="243001" y="364598"/>
                    </a:cubicBezTo>
                    <a:cubicBezTo>
                      <a:pt x="230778" y="356492"/>
                      <a:pt x="214243" y="352181"/>
                      <a:pt x="193397" y="351667"/>
                    </a:cubicBezTo>
                    <a:lnTo>
                      <a:pt x="103454" y="348579"/>
                    </a:ln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1" name="文本框 77"/>
              <p:cNvSpPr txBox="1"/>
              <p:nvPr userDrawn="1"/>
            </p:nvSpPr>
            <p:spPr>
              <a:xfrm>
                <a:off x="8555747" y="13569176"/>
                <a:ext cx="63693" cy="371354"/>
              </a:xfrm>
              <a:custGeom>
                <a:avLst/>
                <a:gdLst/>
                <a:ahLst/>
                <a:cxnLst/>
                <a:rect l="l" t="t" r="r" b="b"/>
                <a:pathLst>
                  <a:path w="63693" h="371354">
                    <a:moveTo>
                      <a:pt x="31653" y="0"/>
                    </a:moveTo>
                    <a:cubicBezTo>
                      <a:pt x="38088" y="0"/>
                      <a:pt x="43363" y="257"/>
                      <a:pt x="47480" y="772"/>
                    </a:cubicBezTo>
                    <a:cubicBezTo>
                      <a:pt x="51598" y="1287"/>
                      <a:pt x="54815" y="2059"/>
                      <a:pt x="57130" y="3088"/>
                    </a:cubicBezTo>
                    <a:cubicBezTo>
                      <a:pt x="59447" y="4118"/>
                      <a:pt x="61120" y="5404"/>
                      <a:pt x="62149" y="6948"/>
                    </a:cubicBezTo>
                    <a:cubicBezTo>
                      <a:pt x="63178" y="8493"/>
                      <a:pt x="63693" y="10165"/>
                      <a:pt x="63693" y="11967"/>
                    </a:cubicBezTo>
                    <a:lnTo>
                      <a:pt x="63693" y="359387"/>
                    </a:lnTo>
                    <a:cubicBezTo>
                      <a:pt x="63693" y="361446"/>
                      <a:pt x="63178" y="363183"/>
                      <a:pt x="62149" y="364599"/>
                    </a:cubicBezTo>
                    <a:cubicBezTo>
                      <a:pt x="61120" y="366014"/>
                      <a:pt x="59447" y="367237"/>
                      <a:pt x="57130" y="368266"/>
                    </a:cubicBezTo>
                    <a:cubicBezTo>
                      <a:pt x="54815" y="369295"/>
                      <a:pt x="51598" y="370067"/>
                      <a:pt x="47480" y="370582"/>
                    </a:cubicBezTo>
                    <a:cubicBezTo>
                      <a:pt x="43363" y="371097"/>
                      <a:pt x="38088" y="371354"/>
                      <a:pt x="31653" y="371354"/>
                    </a:cubicBezTo>
                    <a:cubicBezTo>
                      <a:pt x="25477" y="371354"/>
                      <a:pt x="20330" y="371097"/>
                      <a:pt x="16212" y="370582"/>
                    </a:cubicBezTo>
                    <a:cubicBezTo>
                      <a:pt x="12094" y="370067"/>
                      <a:pt x="8814" y="369295"/>
                      <a:pt x="6368" y="368266"/>
                    </a:cubicBezTo>
                    <a:cubicBezTo>
                      <a:pt x="3924" y="367237"/>
                      <a:pt x="2252" y="366014"/>
                      <a:pt x="1350" y="364599"/>
                    </a:cubicBezTo>
                    <a:cubicBezTo>
                      <a:pt x="450" y="363183"/>
                      <a:pt x="0" y="361446"/>
                      <a:pt x="0" y="359387"/>
                    </a:cubicBezTo>
                    <a:lnTo>
                      <a:pt x="0" y="11967"/>
                    </a:lnTo>
                    <a:cubicBezTo>
                      <a:pt x="0" y="10165"/>
                      <a:pt x="450" y="8493"/>
                      <a:pt x="1350" y="6948"/>
                    </a:cubicBezTo>
                    <a:cubicBezTo>
                      <a:pt x="2252" y="5404"/>
                      <a:pt x="3924" y="4118"/>
                      <a:pt x="6368" y="3088"/>
                    </a:cubicBezTo>
                    <a:cubicBezTo>
                      <a:pt x="8814" y="2059"/>
                      <a:pt x="12094" y="1287"/>
                      <a:pt x="16212" y="772"/>
                    </a:cubicBezTo>
                    <a:cubicBezTo>
                      <a:pt x="20330" y="257"/>
                      <a:pt x="25477" y="0"/>
                      <a:pt x="31653"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2" name="文本框 78"/>
              <p:cNvSpPr txBox="1"/>
              <p:nvPr userDrawn="1"/>
            </p:nvSpPr>
            <p:spPr>
              <a:xfrm>
                <a:off x="10975097" y="13569176"/>
                <a:ext cx="63693" cy="371354"/>
              </a:xfrm>
              <a:custGeom>
                <a:avLst/>
                <a:gdLst/>
                <a:ahLst/>
                <a:cxnLst/>
                <a:rect l="l" t="t" r="r" b="b"/>
                <a:pathLst>
                  <a:path w="63693" h="371354">
                    <a:moveTo>
                      <a:pt x="31653" y="0"/>
                    </a:moveTo>
                    <a:cubicBezTo>
                      <a:pt x="38088" y="0"/>
                      <a:pt x="43363" y="257"/>
                      <a:pt x="47480" y="772"/>
                    </a:cubicBezTo>
                    <a:cubicBezTo>
                      <a:pt x="51598" y="1287"/>
                      <a:pt x="54815" y="2059"/>
                      <a:pt x="57130" y="3088"/>
                    </a:cubicBezTo>
                    <a:cubicBezTo>
                      <a:pt x="59447" y="4118"/>
                      <a:pt x="61120" y="5404"/>
                      <a:pt x="62149" y="6948"/>
                    </a:cubicBezTo>
                    <a:cubicBezTo>
                      <a:pt x="63178" y="8493"/>
                      <a:pt x="63693" y="10165"/>
                      <a:pt x="63693" y="11967"/>
                    </a:cubicBezTo>
                    <a:lnTo>
                      <a:pt x="63693" y="359387"/>
                    </a:lnTo>
                    <a:cubicBezTo>
                      <a:pt x="63693" y="361446"/>
                      <a:pt x="63178" y="363183"/>
                      <a:pt x="62149" y="364599"/>
                    </a:cubicBezTo>
                    <a:cubicBezTo>
                      <a:pt x="61120" y="366014"/>
                      <a:pt x="59447" y="367237"/>
                      <a:pt x="57130" y="368266"/>
                    </a:cubicBezTo>
                    <a:cubicBezTo>
                      <a:pt x="54815" y="369295"/>
                      <a:pt x="51598" y="370067"/>
                      <a:pt x="47480" y="370582"/>
                    </a:cubicBezTo>
                    <a:cubicBezTo>
                      <a:pt x="43363" y="371097"/>
                      <a:pt x="38088" y="371354"/>
                      <a:pt x="31653" y="371354"/>
                    </a:cubicBezTo>
                    <a:cubicBezTo>
                      <a:pt x="25477" y="371354"/>
                      <a:pt x="20330" y="371097"/>
                      <a:pt x="16212" y="370582"/>
                    </a:cubicBezTo>
                    <a:cubicBezTo>
                      <a:pt x="12096" y="370067"/>
                      <a:pt x="8814" y="369295"/>
                      <a:pt x="6368" y="368266"/>
                    </a:cubicBezTo>
                    <a:cubicBezTo>
                      <a:pt x="3924" y="367237"/>
                      <a:pt x="2252" y="366014"/>
                      <a:pt x="1350" y="364599"/>
                    </a:cubicBezTo>
                    <a:cubicBezTo>
                      <a:pt x="450" y="363183"/>
                      <a:pt x="0" y="361446"/>
                      <a:pt x="0" y="359387"/>
                    </a:cubicBezTo>
                    <a:lnTo>
                      <a:pt x="0" y="11967"/>
                    </a:lnTo>
                    <a:cubicBezTo>
                      <a:pt x="0" y="10165"/>
                      <a:pt x="450" y="8493"/>
                      <a:pt x="1350" y="6948"/>
                    </a:cubicBezTo>
                    <a:cubicBezTo>
                      <a:pt x="2252" y="5404"/>
                      <a:pt x="3924" y="4118"/>
                      <a:pt x="6368" y="3088"/>
                    </a:cubicBezTo>
                    <a:cubicBezTo>
                      <a:pt x="8814" y="2059"/>
                      <a:pt x="12096" y="1287"/>
                      <a:pt x="16212" y="772"/>
                    </a:cubicBezTo>
                    <a:cubicBezTo>
                      <a:pt x="20330" y="257"/>
                      <a:pt x="25477" y="0"/>
                      <a:pt x="31653"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3" name="文本框 79"/>
              <p:cNvSpPr txBox="1"/>
              <p:nvPr userDrawn="1"/>
            </p:nvSpPr>
            <p:spPr>
              <a:xfrm>
                <a:off x="12632445" y="13569176"/>
                <a:ext cx="63694" cy="371354"/>
              </a:xfrm>
              <a:custGeom>
                <a:avLst/>
                <a:gdLst/>
                <a:ahLst/>
                <a:cxnLst/>
                <a:rect l="l" t="t" r="r" b="b"/>
                <a:pathLst>
                  <a:path w="63694" h="371354">
                    <a:moveTo>
                      <a:pt x="31654" y="0"/>
                    </a:moveTo>
                    <a:cubicBezTo>
                      <a:pt x="38088" y="0"/>
                      <a:pt x="43363" y="257"/>
                      <a:pt x="47481" y="772"/>
                    </a:cubicBezTo>
                    <a:cubicBezTo>
                      <a:pt x="51599" y="1287"/>
                      <a:pt x="54816" y="2059"/>
                      <a:pt x="57132" y="3088"/>
                    </a:cubicBezTo>
                    <a:cubicBezTo>
                      <a:pt x="59448" y="4118"/>
                      <a:pt x="61120" y="5404"/>
                      <a:pt x="62150" y="6948"/>
                    </a:cubicBezTo>
                    <a:cubicBezTo>
                      <a:pt x="63180" y="8493"/>
                      <a:pt x="63694" y="10165"/>
                      <a:pt x="63694" y="11967"/>
                    </a:cubicBezTo>
                    <a:lnTo>
                      <a:pt x="63694" y="359387"/>
                    </a:lnTo>
                    <a:cubicBezTo>
                      <a:pt x="63694" y="361446"/>
                      <a:pt x="63180" y="363183"/>
                      <a:pt x="62150" y="364599"/>
                    </a:cubicBezTo>
                    <a:cubicBezTo>
                      <a:pt x="61120" y="366014"/>
                      <a:pt x="59448" y="367237"/>
                      <a:pt x="57132" y="368266"/>
                    </a:cubicBezTo>
                    <a:cubicBezTo>
                      <a:pt x="54816" y="369295"/>
                      <a:pt x="51599" y="370067"/>
                      <a:pt x="47481" y="370582"/>
                    </a:cubicBezTo>
                    <a:cubicBezTo>
                      <a:pt x="43363" y="371097"/>
                      <a:pt x="38088" y="371354"/>
                      <a:pt x="31654" y="371354"/>
                    </a:cubicBezTo>
                    <a:cubicBezTo>
                      <a:pt x="25478" y="371354"/>
                      <a:pt x="20331" y="371097"/>
                      <a:pt x="16213" y="370582"/>
                    </a:cubicBezTo>
                    <a:cubicBezTo>
                      <a:pt x="12095" y="370067"/>
                      <a:pt x="8814" y="369295"/>
                      <a:pt x="6370" y="368266"/>
                    </a:cubicBezTo>
                    <a:cubicBezTo>
                      <a:pt x="3925" y="367237"/>
                      <a:pt x="2252" y="366014"/>
                      <a:pt x="1351" y="364599"/>
                    </a:cubicBezTo>
                    <a:cubicBezTo>
                      <a:pt x="451" y="363183"/>
                      <a:pt x="0" y="361446"/>
                      <a:pt x="0" y="359387"/>
                    </a:cubicBezTo>
                    <a:lnTo>
                      <a:pt x="0" y="11967"/>
                    </a:lnTo>
                    <a:cubicBezTo>
                      <a:pt x="0" y="10165"/>
                      <a:pt x="451" y="8493"/>
                      <a:pt x="1351" y="6948"/>
                    </a:cubicBezTo>
                    <a:cubicBezTo>
                      <a:pt x="2252" y="5404"/>
                      <a:pt x="3925" y="4118"/>
                      <a:pt x="6370" y="3088"/>
                    </a:cubicBezTo>
                    <a:cubicBezTo>
                      <a:pt x="8814" y="2059"/>
                      <a:pt x="12095" y="1287"/>
                      <a:pt x="16213" y="772"/>
                    </a:cubicBezTo>
                    <a:cubicBezTo>
                      <a:pt x="20331"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4" name="文本框 80"/>
              <p:cNvSpPr txBox="1"/>
              <p:nvPr userDrawn="1"/>
            </p:nvSpPr>
            <p:spPr>
              <a:xfrm>
                <a:off x="14861836" y="13569176"/>
                <a:ext cx="146689" cy="509936"/>
              </a:xfrm>
              <a:custGeom>
                <a:avLst/>
                <a:gdLst/>
                <a:ahLst/>
                <a:cxnLst/>
                <a:rect l="l" t="t" r="r" b="b"/>
                <a:pathLst>
                  <a:path w="146689" h="509936">
                    <a:moveTo>
                      <a:pt x="114649" y="0"/>
                    </a:moveTo>
                    <a:cubicBezTo>
                      <a:pt x="120825" y="0"/>
                      <a:pt x="125971" y="257"/>
                      <a:pt x="130090" y="772"/>
                    </a:cubicBezTo>
                    <a:cubicBezTo>
                      <a:pt x="134207" y="1287"/>
                      <a:pt x="137488" y="2059"/>
                      <a:pt x="139933" y="3088"/>
                    </a:cubicBezTo>
                    <a:cubicBezTo>
                      <a:pt x="142377" y="4118"/>
                      <a:pt x="144114" y="5404"/>
                      <a:pt x="145144" y="6948"/>
                    </a:cubicBezTo>
                    <a:cubicBezTo>
                      <a:pt x="146173" y="8493"/>
                      <a:pt x="146689" y="10165"/>
                      <a:pt x="146689" y="11967"/>
                    </a:cubicBezTo>
                    <a:lnTo>
                      <a:pt x="146689" y="374828"/>
                    </a:lnTo>
                    <a:cubicBezTo>
                      <a:pt x="146689" y="400563"/>
                      <a:pt x="144758" y="421344"/>
                      <a:pt x="140898" y="437171"/>
                    </a:cubicBezTo>
                    <a:cubicBezTo>
                      <a:pt x="137038" y="452998"/>
                      <a:pt x="130989" y="466316"/>
                      <a:pt x="122755" y="477124"/>
                    </a:cubicBezTo>
                    <a:cubicBezTo>
                      <a:pt x="114520" y="487933"/>
                      <a:pt x="103968" y="496104"/>
                      <a:pt x="91101" y="501637"/>
                    </a:cubicBezTo>
                    <a:cubicBezTo>
                      <a:pt x="78233" y="507170"/>
                      <a:pt x="62663" y="509936"/>
                      <a:pt x="44392" y="509936"/>
                    </a:cubicBezTo>
                    <a:cubicBezTo>
                      <a:pt x="36157" y="509936"/>
                      <a:pt x="29145" y="509422"/>
                      <a:pt x="23354" y="508392"/>
                    </a:cubicBezTo>
                    <a:cubicBezTo>
                      <a:pt x="17564" y="507363"/>
                      <a:pt x="13125" y="506205"/>
                      <a:pt x="10036" y="504918"/>
                    </a:cubicBezTo>
                    <a:cubicBezTo>
                      <a:pt x="6948" y="503631"/>
                      <a:pt x="4825" y="502152"/>
                      <a:pt x="3667" y="500479"/>
                    </a:cubicBezTo>
                    <a:cubicBezTo>
                      <a:pt x="2509" y="498806"/>
                      <a:pt x="1672" y="496876"/>
                      <a:pt x="1158" y="494688"/>
                    </a:cubicBezTo>
                    <a:cubicBezTo>
                      <a:pt x="643" y="492501"/>
                      <a:pt x="321" y="490249"/>
                      <a:pt x="193" y="487933"/>
                    </a:cubicBezTo>
                    <a:cubicBezTo>
                      <a:pt x="64" y="485617"/>
                      <a:pt x="0" y="482786"/>
                      <a:pt x="0" y="479441"/>
                    </a:cubicBezTo>
                    <a:cubicBezTo>
                      <a:pt x="0" y="474808"/>
                      <a:pt x="193" y="470819"/>
                      <a:pt x="579" y="467474"/>
                    </a:cubicBezTo>
                    <a:cubicBezTo>
                      <a:pt x="965" y="464128"/>
                      <a:pt x="1608" y="461426"/>
                      <a:pt x="2509" y="459367"/>
                    </a:cubicBezTo>
                    <a:cubicBezTo>
                      <a:pt x="3409" y="457309"/>
                      <a:pt x="4439" y="455829"/>
                      <a:pt x="5597" y="454928"/>
                    </a:cubicBezTo>
                    <a:cubicBezTo>
                      <a:pt x="6755" y="454027"/>
                      <a:pt x="8234" y="453577"/>
                      <a:pt x="10036" y="453577"/>
                    </a:cubicBezTo>
                    <a:cubicBezTo>
                      <a:pt x="11580" y="453577"/>
                      <a:pt x="14604" y="453899"/>
                      <a:pt x="19108" y="454542"/>
                    </a:cubicBezTo>
                    <a:cubicBezTo>
                      <a:pt x="23611" y="455185"/>
                      <a:pt x="28822" y="455507"/>
                      <a:pt x="34742" y="455507"/>
                    </a:cubicBezTo>
                    <a:cubicBezTo>
                      <a:pt x="43234" y="455507"/>
                      <a:pt x="50504" y="454220"/>
                      <a:pt x="56552" y="451647"/>
                    </a:cubicBezTo>
                    <a:cubicBezTo>
                      <a:pt x="62599" y="449073"/>
                      <a:pt x="67554" y="444892"/>
                      <a:pt x="71414" y="439101"/>
                    </a:cubicBezTo>
                    <a:cubicBezTo>
                      <a:pt x="75274" y="433311"/>
                      <a:pt x="78104" y="425783"/>
                      <a:pt x="79907" y="416519"/>
                    </a:cubicBezTo>
                    <a:cubicBezTo>
                      <a:pt x="81708" y="407254"/>
                      <a:pt x="82609" y="393229"/>
                      <a:pt x="82609" y="374442"/>
                    </a:cubicBezTo>
                    <a:lnTo>
                      <a:pt x="82609" y="11967"/>
                    </a:lnTo>
                    <a:cubicBezTo>
                      <a:pt x="82609" y="10165"/>
                      <a:pt x="83123" y="8493"/>
                      <a:pt x="84153" y="6948"/>
                    </a:cubicBezTo>
                    <a:cubicBezTo>
                      <a:pt x="85182" y="5404"/>
                      <a:pt x="86919" y="4118"/>
                      <a:pt x="89364" y="3088"/>
                    </a:cubicBezTo>
                    <a:cubicBezTo>
                      <a:pt x="91808" y="2059"/>
                      <a:pt x="95089" y="1287"/>
                      <a:pt x="99208" y="772"/>
                    </a:cubicBezTo>
                    <a:cubicBezTo>
                      <a:pt x="103325" y="257"/>
                      <a:pt x="108472" y="0"/>
                      <a:pt x="114649"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5" name="文本框 81"/>
              <p:cNvSpPr txBox="1"/>
              <p:nvPr userDrawn="1"/>
            </p:nvSpPr>
            <p:spPr>
              <a:xfrm>
                <a:off x="15127995" y="13569176"/>
                <a:ext cx="63694" cy="371354"/>
              </a:xfrm>
              <a:custGeom>
                <a:avLst/>
                <a:gdLst/>
                <a:ahLst/>
                <a:cxnLst/>
                <a:rect l="l" t="t" r="r" b="b"/>
                <a:pathLst>
                  <a:path w="63694" h="371354">
                    <a:moveTo>
                      <a:pt x="31654" y="0"/>
                    </a:moveTo>
                    <a:cubicBezTo>
                      <a:pt x="38087" y="0"/>
                      <a:pt x="43364" y="257"/>
                      <a:pt x="47481" y="772"/>
                    </a:cubicBezTo>
                    <a:cubicBezTo>
                      <a:pt x="51598" y="1287"/>
                      <a:pt x="54816" y="2059"/>
                      <a:pt x="57132" y="3088"/>
                    </a:cubicBezTo>
                    <a:cubicBezTo>
                      <a:pt x="59448" y="4118"/>
                      <a:pt x="61121" y="5404"/>
                      <a:pt x="62150" y="6948"/>
                    </a:cubicBezTo>
                    <a:cubicBezTo>
                      <a:pt x="63179" y="8493"/>
                      <a:pt x="63694" y="10165"/>
                      <a:pt x="63694" y="11967"/>
                    </a:cubicBezTo>
                    <a:lnTo>
                      <a:pt x="63694" y="359387"/>
                    </a:lnTo>
                    <a:cubicBezTo>
                      <a:pt x="63694" y="361446"/>
                      <a:pt x="63179" y="363183"/>
                      <a:pt x="62150" y="364599"/>
                    </a:cubicBezTo>
                    <a:cubicBezTo>
                      <a:pt x="61121" y="366014"/>
                      <a:pt x="59448" y="367237"/>
                      <a:pt x="57132" y="368266"/>
                    </a:cubicBezTo>
                    <a:cubicBezTo>
                      <a:pt x="54816" y="369295"/>
                      <a:pt x="51598" y="370067"/>
                      <a:pt x="47481" y="370582"/>
                    </a:cubicBezTo>
                    <a:cubicBezTo>
                      <a:pt x="43364" y="371097"/>
                      <a:pt x="38087" y="371354"/>
                      <a:pt x="31654" y="371354"/>
                    </a:cubicBezTo>
                    <a:cubicBezTo>
                      <a:pt x="25478" y="371354"/>
                      <a:pt x="20330" y="371097"/>
                      <a:pt x="16213" y="370582"/>
                    </a:cubicBezTo>
                    <a:cubicBezTo>
                      <a:pt x="12096" y="370067"/>
                      <a:pt x="8815" y="369295"/>
                      <a:pt x="6370" y="368266"/>
                    </a:cubicBezTo>
                    <a:cubicBezTo>
                      <a:pt x="3924" y="367237"/>
                      <a:pt x="2252" y="366014"/>
                      <a:pt x="1351" y="364599"/>
                    </a:cubicBezTo>
                    <a:cubicBezTo>
                      <a:pt x="450" y="363183"/>
                      <a:pt x="0" y="361446"/>
                      <a:pt x="0" y="359387"/>
                    </a:cubicBezTo>
                    <a:lnTo>
                      <a:pt x="0" y="11967"/>
                    </a:lnTo>
                    <a:cubicBezTo>
                      <a:pt x="0" y="10165"/>
                      <a:pt x="450" y="8493"/>
                      <a:pt x="1351" y="6948"/>
                    </a:cubicBezTo>
                    <a:cubicBezTo>
                      <a:pt x="2252" y="5404"/>
                      <a:pt x="3924" y="4118"/>
                      <a:pt x="6370" y="3088"/>
                    </a:cubicBezTo>
                    <a:cubicBezTo>
                      <a:pt x="8815" y="2059"/>
                      <a:pt x="12096" y="1287"/>
                      <a:pt x="16213" y="772"/>
                    </a:cubicBezTo>
                    <a:cubicBezTo>
                      <a:pt x="20330"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6" name="文本框 82"/>
              <p:cNvSpPr txBox="1"/>
              <p:nvPr userDrawn="1"/>
            </p:nvSpPr>
            <p:spPr>
              <a:xfrm>
                <a:off x="17566396" y="13569176"/>
                <a:ext cx="63692" cy="371354"/>
              </a:xfrm>
              <a:custGeom>
                <a:avLst/>
                <a:gdLst/>
                <a:ahLst/>
                <a:cxnLst/>
                <a:rect l="l" t="t" r="r" b="b"/>
                <a:pathLst>
                  <a:path w="63692" h="371354">
                    <a:moveTo>
                      <a:pt x="31652" y="0"/>
                    </a:moveTo>
                    <a:cubicBezTo>
                      <a:pt x="38086" y="0"/>
                      <a:pt x="43362" y="257"/>
                      <a:pt x="47480" y="772"/>
                    </a:cubicBezTo>
                    <a:cubicBezTo>
                      <a:pt x="51596" y="1287"/>
                      <a:pt x="54816" y="2059"/>
                      <a:pt x="57132" y="3088"/>
                    </a:cubicBezTo>
                    <a:cubicBezTo>
                      <a:pt x="59448" y="4118"/>
                      <a:pt x="61120" y="5404"/>
                      <a:pt x="62148" y="6948"/>
                    </a:cubicBezTo>
                    <a:cubicBezTo>
                      <a:pt x="63178" y="8493"/>
                      <a:pt x="63692" y="10165"/>
                      <a:pt x="63692" y="11967"/>
                    </a:cubicBezTo>
                    <a:lnTo>
                      <a:pt x="63692" y="359387"/>
                    </a:lnTo>
                    <a:cubicBezTo>
                      <a:pt x="63692" y="361446"/>
                      <a:pt x="63178" y="363183"/>
                      <a:pt x="62148" y="364599"/>
                    </a:cubicBezTo>
                    <a:cubicBezTo>
                      <a:pt x="61120" y="366014"/>
                      <a:pt x="59448" y="367237"/>
                      <a:pt x="57132" y="368266"/>
                    </a:cubicBezTo>
                    <a:cubicBezTo>
                      <a:pt x="54816" y="369295"/>
                      <a:pt x="51596" y="370067"/>
                      <a:pt x="47480" y="370582"/>
                    </a:cubicBezTo>
                    <a:cubicBezTo>
                      <a:pt x="43362" y="371097"/>
                      <a:pt x="38086" y="371354"/>
                      <a:pt x="31652" y="371354"/>
                    </a:cubicBezTo>
                    <a:cubicBezTo>
                      <a:pt x="25476" y="371354"/>
                      <a:pt x="20328" y="371097"/>
                      <a:pt x="16212" y="370582"/>
                    </a:cubicBezTo>
                    <a:cubicBezTo>
                      <a:pt x="12094" y="370067"/>
                      <a:pt x="8812" y="369295"/>
                      <a:pt x="6368" y="368266"/>
                    </a:cubicBezTo>
                    <a:cubicBezTo>
                      <a:pt x="3924" y="367237"/>
                      <a:pt x="2250" y="366014"/>
                      <a:pt x="1350" y="364599"/>
                    </a:cubicBezTo>
                    <a:cubicBezTo>
                      <a:pt x="448" y="363183"/>
                      <a:pt x="0" y="361446"/>
                      <a:pt x="0" y="359387"/>
                    </a:cubicBezTo>
                    <a:lnTo>
                      <a:pt x="0" y="11967"/>
                    </a:lnTo>
                    <a:cubicBezTo>
                      <a:pt x="0" y="10165"/>
                      <a:pt x="448" y="8493"/>
                      <a:pt x="1350" y="6948"/>
                    </a:cubicBezTo>
                    <a:cubicBezTo>
                      <a:pt x="2250" y="5404"/>
                      <a:pt x="3924" y="4118"/>
                      <a:pt x="6368" y="3088"/>
                    </a:cubicBezTo>
                    <a:cubicBezTo>
                      <a:pt x="8812" y="2059"/>
                      <a:pt x="12094" y="1287"/>
                      <a:pt x="16212" y="772"/>
                    </a:cubicBezTo>
                    <a:cubicBezTo>
                      <a:pt x="20328" y="257"/>
                      <a:pt x="25476" y="0"/>
                      <a:pt x="31652"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7" name="文本框 83"/>
              <p:cNvSpPr txBox="1"/>
              <p:nvPr userDrawn="1"/>
            </p:nvSpPr>
            <p:spPr>
              <a:xfrm>
                <a:off x="17701436" y="13569176"/>
                <a:ext cx="330820" cy="371354"/>
              </a:xfrm>
              <a:custGeom>
                <a:avLst/>
                <a:gdLst/>
                <a:ahLst/>
                <a:cxnLst/>
                <a:rect l="l" t="t" r="r" b="b"/>
                <a:pathLst>
                  <a:path w="330820" h="371354">
                    <a:moveTo>
                      <a:pt x="31268" y="0"/>
                    </a:moveTo>
                    <a:cubicBezTo>
                      <a:pt x="38728" y="0"/>
                      <a:pt x="44712" y="193"/>
                      <a:pt x="49216" y="579"/>
                    </a:cubicBezTo>
                    <a:cubicBezTo>
                      <a:pt x="53720" y="965"/>
                      <a:pt x="57192" y="1673"/>
                      <a:pt x="59640" y="2702"/>
                    </a:cubicBezTo>
                    <a:cubicBezTo>
                      <a:pt x="62084" y="3732"/>
                      <a:pt x="63886" y="5018"/>
                      <a:pt x="65044" y="6562"/>
                    </a:cubicBezTo>
                    <a:cubicBezTo>
                      <a:pt x="66202" y="8107"/>
                      <a:pt x="67296" y="10037"/>
                      <a:pt x="68324" y="12353"/>
                    </a:cubicBezTo>
                    <a:lnTo>
                      <a:pt x="166376" y="298782"/>
                    </a:lnTo>
                    <a:lnTo>
                      <a:pt x="167920" y="303414"/>
                    </a:lnTo>
                    <a:lnTo>
                      <a:pt x="169076" y="298782"/>
                    </a:lnTo>
                    <a:lnTo>
                      <a:pt x="265968" y="12353"/>
                    </a:lnTo>
                    <a:cubicBezTo>
                      <a:pt x="266482" y="10037"/>
                      <a:pt x="267382" y="8107"/>
                      <a:pt x="268672" y="6562"/>
                    </a:cubicBezTo>
                    <a:cubicBezTo>
                      <a:pt x="269956" y="5018"/>
                      <a:pt x="271822" y="3732"/>
                      <a:pt x="274268" y="2702"/>
                    </a:cubicBezTo>
                    <a:cubicBezTo>
                      <a:pt x="276712" y="1673"/>
                      <a:pt x="280058" y="965"/>
                      <a:pt x="284304" y="579"/>
                    </a:cubicBezTo>
                    <a:cubicBezTo>
                      <a:pt x="288552" y="193"/>
                      <a:pt x="294148" y="0"/>
                      <a:pt x="301096" y="0"/>
                    </a:cubicBezTo>
                    <a:cubicBezTo>
                      <a:pt x="307016" y="0"/>
                      <a:pt x="311904" y="129"/>
                      <a:pt x="315764" y="386"/>
                    </a:cubicBezTo>
                    <a:cubicBezTo>
                      <a:pt x="319626" y="643"/>
                      <a:pt x="322648" y="1287"/>
                      <a:pt x="324836" y="2316"/>
                    </a:cubicBezTo>
                    <a:cubicBezTo>
                      <a:pt x="327024" y="3346"/>
                      <a:pt x="328568" y="4568"/>
                      <a:pt x="329468" y="5983"/>
                    </a:cubicBezTo>
                    <a:cubicBezTo>
                      <a:pt x="330368" y="7399"/>
                      <a:pt x="330820" y="9136"/>
                      <a:pt x="330820" y="11195"/>
                    </a:cubicBezTo>
                    <a:cubicBezTo>
                      <a:pt x="330820" y="12224"/>
                      <a:pt x="330756" y="13318"/>
                      <a:pt x="330628" y="14476"/>
                    </a:cubicBezTo>
                    <a:cubicBezTo>
                      <a:pt x="330496" y="15634"/>
                      <a:pt x="330304" y="16856"/>
                      <a:pt x="330048" y="18143"/>
                    </a:cubicBezTo>
                    <a:cubicBezTo>
                      <a:pt x="329790" y="19430"/>
                      <a:pt x="329468" y="20845"/>
                      <a:pt x="329084" y="22389"/>
                    </a:cubicBezTo>
                    <a:cubicBezTo>
                      <a:pt x="328696" y="23933"/>
                      <a:pt x="328246" y="25606"/>
                      <a:pt x="327732" y="27408"/>
                    </a:cubicBezTo>
                    <a:lnTo>
                      <a:pt x="209224" y="357457"/>
                    </a:lnTo>
                    <a:cubicBezTo>
                      <a:pt x="208192" y="360288"/>
                      <a:pt x="206842" y="362604"/>
                      <a:pt x="205170" y="364406"/>
                    </a:cubicBezTo>
                    <a:cubicBezTo>
                      <a:pt x="203496" y="366207"/>
                      <a:pt x="200986" y="367623"/>
                      <a:pt x="197642" y="368652"/>
                    </a:cubicBezTo>
                    <a:cubicBezTo>
                      <a:pt x="194296" y="369681"/>
                      <a:pt x="190050" y="370389"/>
                      <a:pt x="184904" y="370775"/>
                    </a:cubicBezTo>
                    <a:cubicBezTo>
                      <a:pt x="179756" y="371161"/>
                      <a:pt x="173324" y="371354"/>
                      <a:pt x="165604" y="371354"/>
                    </a:cubicBezTo>
                    <a:cubicBezTo>
                      <a:pt x="157882" y="371354"/>
                      <a:pt x="151448" y="371097"/>
                      <a:pt x="146300" y="370582"/>
                    </a:cubicBezTo>
                    <a:cubicBezTo>
                      <a:pt x="141152" y="370067"/>
                      <a:pt x="136972" y="369295"/>
                      <a:pt x="133756" y="368266"/>
                    </a:cubicBezTo>
                    <a:cubicBezTo>
                      <a:pt x="130536" y="367237"/>
                      <a:pt x="128028" y="365821"/>
                      <a:pt x="126228" y="364020"/>
                    </a:cubicBezTo>
                    <a:cubicBezTo>
                      <a:pt x="124426" y="362218"/>
                      <a:pt x="123010" y="360031"/>
                      <a:pt x="121982" y="357457"/>
                    </a:cubicBezTo>
                    <a:lnTo>
                      <a:pt x="3860" y="27408"/>
                    </a:lnTo>
                    <a:cubicBezTo>
                      <a:pt x="2828" y="24320"/>
                      <a:pt x="1992" y="21617"/>
                      <a:pt x="1350" y="19301"/>
                    </a:cubicBezTo>
                    <a:cubicBezTo>
                      <a:pt x="706" y="16985"/>
                      <a:pt x="320" y="15248"/>
                      <a:pt x="192" y="14090"/>
                    </a:cubicBezTo>
                    <a:cubicBezTo>
                      <a:pt x="60" y="12932"/>
                      <a:pt x="0" y="11967"/>
                      <a:pt x="0" y="11195"/>
                    </a:cubicBezTo>
                    <a:cubicBezTo>
                      <a:pt x="0" y="9136"/>
                      <a:pt x="512" y="7334"/>
                      <a:pt x="1544" y="5790"/>
                    </a:cubicBezTo>
                    <a:cubicBezTo>
                      <a:pt x="2572" y="4246"/>
                      <a:pt x="4308" y="3024"/>
                      <a:pt x="6754" y="2123"/>
                    </a:cubicBezTo>
                    <a:cubicBezTo>
                      <a:pt x="9198" y="1222"/>
                      <a:pt x="12414" y="643"/>
                      <a:pt x="16404" y="386"/>
                    </a:cubicBezTo>
                    <a:cubicBezTo>
                      <a:pt x="20392" y="129"/>
                      <a:pt x="25346" y="0"/>
                      <a:pt x="31268"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8" name="文本框 84"/>
              <p:cNvSpPr txBox="1"/>
              <p:nvPr userDrawn="1"/>
            </p:nvSpPr>
            <p:spPr>
              <a:xfrm>
                <a:off x="19052296" y="13569176"/>
                <a:ext cx="63694" cy="371354"/>
              </a:xfrm>
              <a:custGeom>
                <a:avLst/>
                <a:gdLst/>
                <a:ahLst/>
                <a:cxnLst/>
                <a:rect l="l" t="t" r="r" b="b"/>
                <a:pathLst>
                  <a:path w="63694" h="371354">
                    <a:moveTo>
                      <a:pt x="31654" y="0"/>
                    </a:moveTo>
                    <a:cubicBezTo>
                      <a:pt x="38086" y="0"/>
                      <a:pt x="43364" y="257"/>
                      <a:pt x="47480" y="772"/>
                    </a:cubicBezTo>
                    <a:cubicBezTo>
                      <a:pt x="51596" y="1287"/>
                      <a:pt x="54816" y="2059"/>
                      <a:pt x="57132" y="3088"/>
                    </a:cubicBezTo>
                    <a:cubicBezTo>
                      <a:pt x="59448" y="4118"/>
                      <a:pt x="61120" y="5404"/>
                      <a:pt x="62150" y="6948"/>
                    </a:cubicBezTo>
                    <a:cubicBezTo>
                      <a:pt x="63178" y="8493"/>
                      <a:pt x="63694" y="10165"/>
                      <a:pt x="63694" y="11967"/>
                    </a:cubicBezTo>
                    <a:lnTo>
                      <a:pt x="63694" y="359387"/>
                    </a:lnTo>
                    <a:cubicBezTo>
                      <a:pt x="63694" y="361446"/>
                      <a:pt x="63178" y="363183"/>
                      <a:pt x="62150" y="364599"/>
                    </a:cubicBezTo>
                    <a:cubicBezTo>
                      <a:pt x="61120" y="366014"/>
                      <a:pt x="59448" y="367237"/>
                      <a:pt x="57132" y="368266"/>
                    </a:cubicBezTo>
                    <a:cubicBezTo>
                      <a:pt x="54816" y="369295"/>
                      <a:pt x="51596" y="370067"/>
                      <a:pt x="47480" y="370582"/>
                    </a:cubicBezTo>
                    <a:cubicBezTo>
                      <a:pt x="43364" y="371097"/>
                      <a:pt x="38086" y="371354"/>
                      <a:pt x="31654" y="371354"/>
                    </a:cubicBezTo>
                    <a:cubicBezTo>
                      <a:pt x="25478" y="371354"/>
                      <a:pt x="20328" y="371097"/>
                      <a:pt x="16212" y="370582"/>
                    </a:cubicBezTo>
                    <a:cubicBezTo>
                      <a:pt x="12096" y="370067"/>
                      <a:pt x="8814" y="369295"/>
                      <a:pt x="6370" y="368266"/>
                    </a:cubicBezTo>
                    <a:cubicBezTo>
                      <a:pt x="3924" y="367237"/>
                      <a:pt x="2252" y="366014"/>
                      <a:pt x="1352" y="364599"/>
                    </a:cubicBezTo>
                    <a:cubicBezTo>
                      <a:pt x="448" y="363183"/>
                      <a:pt x="0" y="361446"/>
                      <a:pt x="0" y="359387"/>
                    </a:cubicBezTo>
                    <a:lnTo>
                      <a:pt x="0" y="11967"/>
                    </a:lnTo>
                    <a:cubicBezTo>
                      <a:pt x="0" y="10165"/>
                      <a:pt x="448" y="8493"/>
                      <a:pt x="1352" y="6948"/>
                    </a:cubicBezTo>
                    <a:cubicBezTo>
                      <a:pt x="2252" y="5404"/>
                      <a:pt x="3924" y="4118"/>
                      <a:pt x="6370" y="3088"/>
                    </a:cubicBezTo>
                    <a:cubicBezTo>
                      <a:pt x="8814" y="2059"/>
                      <a:pt x="12096" y="1287"/>
                      <a:pt x="16212" y="772"/>
                    </a:cubicBezTo>
                    <a:cubicBezTo>
                      <a:pt x="20328" y="257"/>
                      <a:pt x="25478" y="0"/>
                      <a:pt x="31654"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sp>
            <p:nvSpPr>
              <p:cNvPr id="259" name="文本框 85"/>
              <p:cNvSpPr txBox="1"/>
              <p:nvPr userDrawn="1"/>
            </p:nvSpPr>
            <p:spPr>
              <a:xfrm>
                <a:off x="19454036" y="13569176"/>
                <a:ext cx="331206" cy="509550"/>
              </a:xfrm>
              <a:custGeom>
                <a:avLst/>
                <a:gdLst/>
                <a:ahLst/>
                <a:cxnLst/>
                <a:rect l="l" t="t" r="r" b="b"/>
                <a:pathLst>
                  <a:path w="331206" h="509550">
                    <a:moveTo>
                      <a:pt x="31652" y="0"/>
                    </a:moveTo>
                    <a:cubicBezTo>
                      <a:pt x="39372" y="0"/>
                      <a:pt x="45420" y="193"/>
                      <a:pt x="49796" y="579"/>
                    </a:cubicBezTo>
                    <a:cubicBezTo>
                      <a:pt x="54170" y="965"/>
                      <a:pt x="57644" y="1673"/>
                      <a:pt x="60218" y="2702"/>
                    </a:cubicBezTo>
                    <a:cubicBezTo>
                      <a:pt x="62790" y="3732"/>
                      <a:pt x="64658" y="5211"/>
                      <a:pt x="65816" y="7141"/>
                    </a:cubicBezTo>
                    <a:cubicBezTo>
                      <a:pt x="66974" y="9072"/>
                      <a:pt x="68196" y="11709"/>
                      <a:pt x="69484" y="15055"/>
                    </a:cubicBezTo>
                    <a:lnTo>
                      <a:pt x="168692" y="293764"/>
                    </a:lnTo>
                    <a:lnTo>
                      <a:pt x="169848" y="293764"/>
                    </a:lnTo>
                    <a:lnTo>
                      <a:pt x="265582" y="13511"/>
                    </a:lnTo>
                    <a:cubicBezTo>
                      <a:pt x="267128" y="8621"/>
                      <a:pt x="268992" y="5469"/>
                      <a:pt x="271180" y="4053"/>
                    </a:cubicBezTo>
                    <a:cubicBezTo>
                      <a:pt x="273366" y="2638"/>
                      <a:pt x="276648" y="1608"/>
                      <a:pt x="281024" y="965"/>
                    </a:cubicBezTo>
                    <a:cubicBezTo>
                      <a:pt x="285398" y="322"/>
                      <a:pt x="291702" y="0"/>
                      <a:pt x="299940" y="0"/>
                    </a:cubicBezTo>
                    <a:cubicBezTo>
                      <a:pt x="307144" y="0"/>
                      <a:pt x="313064" y="322"/>
                      <a:pt x="317696" y="965"/>
                    </a:cubicBezTo>
                    <a:cubicBezTo>
                      <a:pt x="322328" y="1608"/>
                      <a:pt x="325736" y="2831"/>
                      <a:pt x="327924" y="4632"/>
                    </a:cubicBezTo>
                    <a:cubicBezTo>
                      <a:pt x="330112" y="6434"/>
                      <a:pt x="331206" y="8879"/>
                      <a:pt x="331206" y="11967"/>
                    </a:cubicBezTo>
                    <a:cubicBezTo>
                      <a:pt x="331206" y="15055"/>
                      <a:pt x="330434" y="18915"/>
                      <a:pt x="328890" y="23547"/>
                    </a:cubicBezTo>
                    <a:lnTo>
                      <a:pt x="204204" y="369038"/>
                    </a:lnTo>
                    <a:lnTo>
                      <a:pt x="157882" y="496812"/>
                    </a:lnTo>
                    <a:cubicBezTo>
                      <a:pt x="156338" y="500929"/>
                      <a:pt x="152412" y="504082"/>
                      <a:pt x="146108" y="506269"/>
                    </a:cubicBezTo>
                    <a:cubicBezTo>
                      <a:pt x="139802" y="508457"/>
                      <a:pt x="130216" y="509550"/>
                      <a:pt x="117350" y="509550"/>
                    </a:cubicBezTo>
                    <a:cubicBezTo>
                      <a:pt x="110656" y="509550"/>
                      <a:pt x="105252" y="509229"/>
                      <a:pt x="101136" y="508585"/>
                    </a:cubicBezTo>
                    <a:cubicBezTo>
                      <a:pt x="97018" y="507942"/>
                      <a:pt x="93864" y="506848"/>
                      <a:pt x="91680" y="505304"/>
                    </a:cubicBezTo>
                    <a:cubicBezTo>
                      <a:pt x="89492" y="503760"/>
                      <a:pt x="88268" y="501701"/>
                      <a:pt x="88012" y="499128"/>
                    </a:cubicBezTo>
                    <a:cubicBezTo>
                      <a:pt x="87754" y="496554"/>
                      <a:pt x="88398" y="493466"/>
                      <a:pt x="89942" y="489863"/>
                    </a:cubicBezTo>
                    <a:lnTo>
                      <a:pt x="137808" y="369038"/>
                    </a:lnTo>
                    <a:cubicBezTo>
                      <a:pt x="135492" y="368009"/>
                      <a:pt x="133304" y="366336"/>
                      <a:pt x="131248" y="364020"/>
                    </a:cubicBezTo>
                    <a:cubicBezTo>
                      <a:pt x="129186" y="361704"/>
                      <a:pt x="127772" y="359259"/>
                      <a:pt x="127000" y="356685"/>
                    </a:cubicBezTo>
                    <a:lnTo>
                      <a:pt x="3088" y="24706"/>
                    </a:lnTo>
                    <a:cubicBezTo>
                      <a:pt x="1028" y="19301"/>
                      <a:pt x="0" y="15055"/>
                      <a:pt x="0" y="11967"/>
                    </a:cubicBezTo>
                    <a:cubicBezTo>
                      <a:pt x="0" y="8879"/>
                      <a:pt x="1028" y="6434"/>
                      <a:pt x="3088" y="4632"/>
                    </a:cubicBezTo>
                    <a:cubicBezTo>
                      <a:pt x="5144" y="2831"/>
                      <a:pt x="8492" y="1608"/>
                      <a:pt x="13124" y="965"/>
                    </a:cubicBezTo>
                    <a:cubicBezTo>
                      <a:pt x="17756" y="322"/>
                      <a:pt x="23932" y="0"/>
                      <a:pt x="31652" y="0"/>
                    </a:cubicBezTo>
                    <a:close/>
                  </a:path>
                </a:pathLst>
              </a:custGeom>
              <a:grpFill/>
              <a:ln>
                <a:noFill/>
              </a:ln>
              <a:effectLst/>
            </p:spPr>
            <p:txBody>
              <a:bodyPr rot="0" spcFirstLastPara="0" vert="horz" wrap="square" lIns="91440" tIns="45720" rIns="91440" bIns="45720" numCol="1" spcCol="0" rtlCol="0" fromWordArt="0" anchor="t" anchorCtr="0" forceAA="0" compatLnSpc="1">
                <a:noAutofit/>
              </a:bodyPr>
              <a:lstStyle>
                <a:defPPr>
                  <a:defRPr lang="zh-CN"/>
                </a:defPPr>
                <a:lvl1pPr marL="0" algn="l" defTabSz="2879725" rtl="0" eaLnBrk="1" latinLnBrk="0" hangingPunct="1">
                  <a:defRPr sz="5670" kern="1200">
                    <a:solidFill>
                      <a:schemeClr val="tx1"/>
                    </a:solidFill>
                    <a:latin typeface="+mn-lt"/>
                    <a:ea typeface="+mn-ea"/>
                    <a:cs typeface="+mn-cs"/>
                  </a:defRPr>
                </a:lvl1pPr>
                <a:lvl2pPr marL="1440815"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805" algn="l" defTabSz="2879725" rtl="0" eaLnBrk="1" latinLnBrk="0" hangingPunct="1">
                  <a:defRPr sz="5670" kern="1200">
                    <a:solidFill>
                      <a:schemeClr val="tx1"/>
                    </a:solidFill>
                    <a:latin typeface="+mn-lt"/>
                    <a:ea typeface="+mn-ea"/>
                    <a:cs typeface="+mn-cs"/>
                  </a:defRPr>
                </a:lvl9pPr>
              </a:lstStyle>
              <a:p>
                <a:endParaRPr lang="zh-CN" altLang="en-US" sz="6200" dirty="0">
                  <a:solidFill>
                    <a:srgbClr val="C0504D"/>
                  </a:solidFill>
                </a:endParaRPr>
              </a:p>
            </p:txBody>
          </p:sp>
        </p:grpSp>
        <p:pic>
          <p:nvPicPr>
            <p:cNvPr id="189" name="图片 188"/>
            <p:cNvPicPr>
              <a:picLocks noChangeAspect="1"/>
            </p:cNvPicPr>
            <p:nvPr userDrawn="1"/>
          </p:nvPicPr>
          <p:blipFill>
            <a:blip r:embed="rId6" cstate="print">
              <a:extLst>
                <a:ext uri="{28A0092B-C50C-407E-A947-70E740481C1C}">
                  <a14:useLocalDpi xmlns:a14="http://schemas.microsoft.com/office/drawing/2010/main" val="0"/>
                </a:ext>
              </a:extLst>
            </a:blip>
            <a:srcRect l="646" t="521" r="904" b="391"/>
            <a:stretch>
              <a:fillRect/>
            </a:stretch>
          </p:blipFill>
          <p:spPr>
            <a:xfrm>
              <a:off x="7860" y="2645"/>
              <a:ext cx="6357" cy="6346"/>
            </a:xfrm>
            <a:prstGeom prst="ellipse">
              <a:avLst/>
            </a:prstGeom>
            <a:grpFill/>
          </p:spPr>
        </p:pic>
      </p:grpSp>
      <p:sp>
        <p:nvSpPr>
          <p:cNvPr id="2" name="文本框 1"/>
          <p:cNvSpPr txBox="1"/>
          <p:nvPr/>
        </p:nvSpPr>
        <p:spPr>
          <a:xfrm>
            <a:off x="621876" y="1047068"/>
            <a:ext cx="10918114" cy="2177391"/>
          </a:xfrm>
          <a:prstGeom prst="rect">
            <a:avLst/>
          </a:prstGeom>
          <a:noFill/>
        </p:spPr>
        <p:txBody>
          <a:bodyPr wrap="square" rtlCol="0">
            <a:spAutoFit/>
          </a:bodyPr>
          <a:lstStyle/>
          <a:p>
            <a:pPr algn="ctr">
              <a:lnSpc>
                <a:spcPct val="150000"/>
              </a:lnSpc>
            </a:pPr>
            <a:r>
              <a:rPr lang="zh-CN" altLang="en-US" sz="4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超大规模海上风电海陆统筹一体化输电系统关键技术研究</a:t>
            </a:r>
            <a:endParaRPr lang="en-US" altLang="zh-CN" sz="4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研究进展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10</a:t>
            </a:fld>
            <a:endParaRPr lang="zh-CN" altLang="en-US"/>
          </a:p>
        </p:txBody>
      </p:sp>
      <p:sp>
        <p:nvSpPr>
          <p:cNvPr id="14" name="标题 1"/>
          <p:cNvSpPr txBox="1"/>
          <p:nvPr/>
        </p:nvSpPr>
        <p:spPr>
          <a:xfrm>
            <a:off x="613162" y="827298"/>
            <a:ext cx="10470376" cy="514258"/>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rgbClr val="FF0000"/>
                </a:solidFill>
                <a:effectLst/>
                <a:latin typeface="微软雅黑" panose="020B0503020204020204" pitchFamily="34" charset="-122"/>
                <a:ea typeface="微软雅黑" panose="020B0503020204020204" pitchFamily="34" charset="-122"/>
              </a:rPr>
              <a:t>指标完成情况：投稿</a:t>
            </a:r>
            <a:r>
              <a:rPr lang="en-US" altLang="zh-CN" sz="2000" b="1" dirty="0">
                <a:solidFill>
                  <a:srgbClr val="FF0000"/>
                </a:solidFill>
                <a:effectLst/>
                <a:latin typeface="微软雅黑" panose="020B0503020204020204" pitchFamily="34" charset="-122"/>
                <a:ea typeface="微软雅黑" panose="020B0503020204020204" pitchFamily="34" charset="-122"/>
              </a:rPr>
              <a:t>8</a:t>
            </a:r>
            <a:r>
              <a:rPr lang="zh-CN" altLang="en-US" sz="2000" b="1" dirty="0">
                <a:solidFill>
                  <a:srgbClr val="FF0000"/>
                </a:solidFill>
                <a:effectLst/>
                <a:latin typeface="微软雅黑" panose="020B0503020204020204" pitchFamily="34" charset="-122"/>
                <a:ea typeface="微软雅黑" panose="020B0503020204020204" pitchFamily="34" charset="-122"/>
              </a:rPr>
              <a:t>篇论文，提交</a:t>
            </a:r>
            <a:r>
              <a:rPr lang="en-US" altLang="zh-CN" sz="2000" b="1" dirty="0">
                <a:solidFill>
                  <a:srgbClr val="FF0000"/>
                </a:solidFill>
                <a:effectLst/>
                <a:latin typeface="微软雅黑" panose="020B0503020204020204" pitchFamily="34" charset="-122"/>
                <a:ea typeface="微软雅黑" panose="020B0503020204020204" pitchFamily="34" charset="-122"/>
              </a:rPr>
              <a:t>15</a:t>
            </a:r>
            <a:r>
              <a:rPr lang="zh-CN" altLang="en-US" sz="2000" b="1" dirty="0">
                <a:solidFill>
                  <a:srgbClr val="FF0000"/>
                </a:solidFill>
                <a:effectLst/>
                <a:latin typeface="微软雅黑" panose="020B0503020204020204" pitchFamily="34" charset="-122"/>
                <a:ea typeface="微软雅黑" panose="020B0503020204020204" pitchFamily="34" charset="-122"/>
              </a:rPr>
              <a:t>个专利</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nvGraphicFramePr>
        <p:xfrm>
          <a:off x="197079" y="1349032"/>
          <a:ext cx="11480258" cy="5364480"/>
        </p:xfrm>
        <a:graphic>
          <a:graphicData uri="http://schemas.openxmlformats.org/drawingml/2006/table">
            <a:tbl>
              <a:tblPr firstRow="1" bandRow="1">
                <a:tableStyleId>{5C22544A-7EE6-4342-B048-85BDC9FD1C3A}</a:tableStyleId>
              </a:tblPr>
              <a:tblGrid>
                <a:gridCol w="8701388">
                  <a:extLst>
                    <a:ext uri="{9D8B030D-6E8A-4147-A177-3AD203B41FA5}">
                      <a16:colId xmlns:a16="http://schemas.microsoft.com/office/drawing/2014/main" val="20000"/>
                    </a:ext>
                  </a:extLst>
                </a:gridCol>
                <a:gridCol w="1459736">
                  <a:extLst>
                    <a:ext uri="{9D8B030D-6E8A-4147-A177-3AD203B41FA5}">
                      <a16:colId xmlns:a16="http://schemas.microsoft.com/office/drawing/2014/main" val="20001"/>
                    </a:ext>
                  </a:extLst>
                </a:gridCol>
                <a:gridCol w="1319134">
                  <a:extLst>
                    <a:ext uri="{9D8B030D-6E8A-4147-A177-3AD203B41FA5}">
                      <a16:colId xmlns:a16="http://schemas.microsoft.com/office/drawing/2014/main" val="20002"/>
                    </a:ext>
                  </a:extLst>
                </a:gridCol>
              </a:tblGrid>
              <a:tr h="241288">
                <a:tc>
                  <a:txBody>
                    <a:bodyPr/>
                    <a:lstStyle/>
                    <a:p>
                      <a:r>
                        <a:rPr lang="zh-CN" altLang="en-US" sz="1600" dirty="0">
                          <a:latin typeface="微软雅黑" panose="020B0503020204020204" pitchFamily="34" charset="-122"/>
                          <a:ea typeface="微软雅黑" panose="020B0503020204020204" pitchFamily="34" charset="-122"/>
                        </a:rPr>
                        <a:t>题目</a:t>
                      </a:r>
                    </a:p>
                  </a:txBody>
                  <a:tcPr/>
                </a:tc>
                <a:tc>
                  <a:txBody>
                    <a:bodyPr/>
                    <a:lstStyle/>
                    <a:p>
                      <a:r>
                        <a:rPr lang="zh-CN" altLang="en-US" sz="1600" dirty="0">
                          <a:latin typeface="微软雅黑" panose="020B0503020204020204" pitchFamily="34" charset="-122"/>
                          <a:ea typeface="微软雅黑" panose="020B0503020204020204" pitchFamily="34" charset="-122"/>
                        </a:rPr>
                        <a:t>类别</a:t>
                      </a:r>
                    </a:p>
                  </a:txBody>
                  <a:tcPr/>
                </a:tc>
                <a:tc>
                  <a:txBody>
                    <a:bodyPr/>
                    <a:lstStyle/>
                    <a:p>
                      <a:r>
                        <a:rPr lang="zh-CN" altLang="en-US" sz="1600" dirty="0">
                          <a:latin typeface="微软雅黑" panose="020B0503020204020204" pitchFamily="34" charset="-122"/>
                          <a:ea typeface="微软雅黑" panose="020B0503020204020204" pitchFamily="34" charset="-122"/>
                        </a:rPr>
                        <a:t>状态</a:t>
                      </a:r>
                    </a:p>
                  </a:txBody>
                  <a:tcPr/>
                </a:tc>
                <a:extLst>
                  <a:ext uri="{0D108BD9-81ED-4DB2-BD59-A6C34878D82A}">
                    <a16:rowId xmlns:a16="http://schemas.microsoft.com/office/drawing/2014/main" val="10000"/>
                  </a:ext>
                </a:extLst>
              </a:tr>
              <a:tr h="241288">
                <a:tc>
                  <a:txBody>
                    <a:bodyPr/>
                    <a:lstStyle/>
                    <a:p>
                      <a:r>
                        <a:rPr lang="zh-CN" altLang="en-US" sz="1600" dirty="0">
                          <a:latin typeface="微软雅黑" panose="020B0503020204020204" pitchFamily="34" charset="-122"/>
                          <a:ea typeface="微软雅黑" panose="020B0503020204020204" pitchFamily="34" charset="-122"/>
                        </a:rPr>
                        <a:t>一种基于模型预测控制的轻型化海上风电直流送出系统能量主动调用方法</a:t>
                      </a:r>
                    </a:p>
                  </a:txBody>
                  <a:tcPr/>
                </a:tc>
                <a:tc>
                  <a:txBody>
                    <a:bodyPr/>
                    <a:lstStyle/>
                    <a:p>
                      <a:r>
                        <a:rPr lang="zh-CN" altLang="en-US" sz="1600" dirty="0">
                          <a:latin typeface="微软雅黑" panose="020B0503020204020204" pitchFamily="34" charset="-122"/>
                          <a:ea typeface="微软雅黑" panose="020B0503020204020204" pitchFamily="34" charset="-122"/>
                        </a:rPr>
                        <a:t>专利</a:t>
                      </a:r>
                    </a:p>
                  </a:txBody>
                  <a:tcPr/>
                </a:tc>
                <a:tc>
                  <a:txBody>
                    <a:bodyPr/>
                    <a:lstStyle/>
                    <a:p>
                      <a:r>
                        <a:rPr lang="zh-CN" altLang="en-US" sz="1600" dirty="0">
                          <a:latin typeface="微软雅黑" panose="020B0503020204020204" pitchFamily="34" charset="-122"/>
                          <a:ea typeface="微软雅黑" panose="020B0503020204020204" pitchFamily="34" charset="-122"/>
                        </a:rPr>
                        <a:t>受理</a:t>
                      </a:r>
                    </a:p>
                  </a:txBody>
                  <a:tcPr/>
                </a:tc>
                <a:extLst>
                  <a:ext uri="{0D108BD9-81ED-4DB2-BD59-A6C34878D82A}">
                    <a16:rowId xmlns:a16="http://schemas.microsoft.com/office/drawing/2014/main" val="10001"/>
                  </a:ext>
                </a:extLst>
              </a:tr>
              <a:tr h="241288">
                <a:tc>
                  <a:txBody>
                    <a:bodyPr/>
                    <a:lstStyle/>
                    <a:p>
                      <a:r>
                        <a:rPr lang="zh-CN" altLang="en-US" sz="1600" dirty="0">
                          <a:latin typeface="微软雅黑" panose="020B0503020204020204" pitchFamily="34" charset="-122"/>
                          <a:ea typeface="微软雅黑" panose="020B0503020204020204" pitchFamily="34" charset="-122"/>
                        </a:rPr>
                        <a:t>一种基于频率变化率的柔性直流换流站时序自适应调频方法</a:t>
                      </a:r>
                    </a:p>
                  </a:txBody>
                  <a:tcPr/>
                </a:tc>
                <a:tc>
                  <a:txBody>
                    <a:bodyPr/>
                    <a:lstStyle/>
                    <a:p>
                      <a:r>
                        <a:rPr lang="zh-CN" altLang="en-US" sz="1600" dirty="0">
                          <a:latin typeface="微软雅黑" panose="020B0503020204020204" pitchFamily="34" charset="-122"/>
                          <a:ea typeface="微软雅黑" panose="020B0503020204020204" pitchFamily="34" charset="-122"/>
                        </a:rPr>
                        <a:t>专利</a:t>
                      </a:r>
                    </a:p>
                  </a:txBody>
                  <a:tcPr/>
                </a:tc>
                <a:tc>
                  <a:txBody>
                    <a:bodyPr/>
                    <a:lstStyle/>
                    <a:p>
                      <a:r>
                        <a:rPr lang="zh-CN" altLang="en-US" sz="1600" dirty="0">
                          <a:latin typeface="微软雅黑" panose="020B0503020204020204" pitchFamily="34" charset="-122"/>
                          <a:ea typeface="微软雅黑" panose="020B0503020204020204" pitchFamily="34" charset="-122"/>
                        </a:rPr>
                        <a:t>受理</a:t>
                      </a:r>
                    </a:p>
                  </a:txBody>
                  <a:tcPr/>
                </a:tc>
                <a:extLst>
                  <a:ext uri="{0D108BD9-81ED-4DB2-BD59-A6C34878D82A}">
                    <a16:rowId xmlns:a16="http://schemas.microsoft.com/office/drawing/2014/main" val="10002"/>
                  </a:ext>
                </a:extLst>
              </a:tr>
              <a:tr h="241288">
                <a:tc>
                  <a:txBody>
                    <a:bodyPr/>
                    <a:lstStyle/>
                    <a:p>
                      <a:r>
                        <a:rPr lang="zh-CN" altLang="en-US" sz="1600" dirty="0">
                          <a:latin typeface="微软雅黑" panose="020B0503020204020204" pitchFamily="34" charset="-122"/>
                          <a:ea typeface="微软雅黑" panose="020B0503020204020204" pitchFamily="34" charset="-122"/>
                        </a:rPr>
                        <a:t>一种考虑风能捕获损失的风电机组风轮等效惯量评估方法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r>
                        <a:rPr lang="zh-CN" altLang="en-US" sz="1600" dirty="0">
                          <a:latin typeface="微软雅黑" panose="020B0503020204020204" pitchFamily="34" charset="-122"/>
                          <a:ea typeface="微软雅黑" panose="020B0503020204020204" pitchFamily="34" charset="-122"/>
                        </a:rPr>
                        <a:t>受理</a:t>
                      </a:r>
                    </a:p>
                  </a:txBody>
                  <a:tcPr/>
                </a:tc>
                <a:extLst>
                  <a:ext uri="{0D108BD9-81ED-4DB2-BD59-A6C34878D82A}">
                    <a16:rowId xmlns:a16="http://schemas.microsoft.com/office/drawing/2014/main" val="10003"/>
                  </a:ext>
                </a:extLst>
              </a:tr>
              <a:tr h="241288">
                <a:tc>
                  <a:txBody>
                    <a:bodyPr/>
                    <a:lstStyle/>
                    <a:p>
                      <a:r>
                        <a:rPr lang="zh-CN" altLang="en-US" sz="1600" dirty="0">
                          <a:latin typeface="微软雅黑" panose="020B0503020204020204" pitchFamily="34" charset="-122"/>
                          <a:ea typeface="微软雅黑" panose="020B0503020204020204" pitchFamily="34" charset="-122"/>
                        </a:rPr>
                        <a:t>一种直驱型风电机组超速减载模式下的惯量优化控制方法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r>
                        <a:rPr lang="zh-CN" altLang="en-US" sz="1600" dirty="0">
                          <a:latin typeface="微软雅黑" panose="020B0503020204020204" pitchFamily="34" charset="-122"/>
                          <a:ea typeface="微软雅黑" panose="020B0503020204020204" pitchFamily="34" charset="-122"/>
                        </a:rPr>
                        <a:t>受理</a:t>
                      </a:r>
                    </a:p>
                  </a:txBody>
                  <a:tcPr/>
                </a:tc>
                <a:extLst>
                  <a:ext uri="{0D108BD9-81ED-4DB2-BD59-A6C34878D82A}">
                    <a16:rowId xmlns:a16="http://schemas.microsoft.com/office/drawing/2014/main" val="10004"/>
                  </a:ext>
                </a:extLst>
              </a:tr>
              <a:tr h="241288">
                <a:tc>
                  <a:txBody>
                    <a:bodyPr/>
                    <a:lstStyle/>
                    <a:p>
                      <a:r>
                        <a:rPr lang="zh-CN" altLang="en-US" sz="1600" dirty="0">
                          <a:latin typeface="微软雅黑" panose="020B0503020204020204" pitchFamily="34" charset="-122"/>
                          <a:ea typeface="微软雅黑" panose="020B0503020204020204" pitchFamily="34" charset="-122"/>
                        </a:rPr>
                        <a:t>一种诊断柔性直流系统阀侧单相接地故障位置的方法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受理</a:t>
                      </a:r>
                    </a:p>
                  </a:txBody>
                  <a:tcPr/>
                </a:tc>
                <a:extLst>
                  <a:ext uri="{0D108BD9-81ED-4DB2-BD59-A6C34878D82A}">
                    <a16:rowId xmlns:a16="http://schemas.microsoft.com/office/drawing/2014/main" val="10005"/>
                  </a:ext>
                </a:extLst>
              </a:tr>
              <a:tr h="241288">
                <a:tc>
                  <a:txBody>
                    <a:bodyPr/>
                    <a:lstStyle/>
                    <a:p>
                      <a:r>
                        <a:rPr lang="zh-CN" altLang="en-US" sz="1600" dirty="0">
                          <a:latin typeface="微软雅黑" panose="020B0503020204020204" pitchFamily="34" charset="-122"/>
                          <a:ea typeface="微软雅黑" panose="020B0503020204020204" pitchFamily="34" charset="-122"/>
                        </a:rPr>
                        <a:t>一种基于空间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功率双层聚类的区域风电功率预测方法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受理</a:t>
                      </a:r>
                    </a:p>
                  </a:txBody>
                  <a:tcPr/>
                </a:tc>
                <a:extLst>
                  <a:ext uri="{0D108BD9-81ED-4DB2-BD59-A6C34878D82A}">
                    <a16:rowId xmlns:a16="http://schemas.microsoft.com/office/drawing/2014/main" val="10006"/>
                  </a:ext>
                </a:extLst>
              </a:tr>
              <a:tr h="241288">
                <a:tc>
                  <a:txBody>
                    <a:bodyPr/>
                    <a:lstStyle/>
                    <a:p>
                      <a:r>
                        <a:rPr lang="zh-CN" altLang="en-US" sz="1600" dirty="0">
                          <a:latin typeface="微软雅黑" panose="020B0503020204020204" pitchFamily="34" charset="-122"/>
                          <a:ea typeface="微软雅黑" panose="020B0503020204020204" pitchFamily="34" charset="-122"/>
                        </a:rPr>
                        <a:t>一种海上风电经多端柔直系统送出的受端换流站选址定容方法</a:t>
                      </a:r>
                    </a:p>
                  </a:txBody>
                  <a:tcPr/>
                </a:tc>
                <a:tc>
                  <a:txBody>
                    <a:bodyPr/>
                    <a:lstStyle/>
                    <a:p>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07"/>
                  </a:ext>
                </a:extLst>
              </a:tr>
              <a:tr h="241288">
                <a:tc>
                  <a:txBody>
                    <a:bodyPr/>
                    <a:lstStyle/>
                    <a:p>
                      <a:r>
                        <a:rPr lang="zh-CN" altLang="en-US" sz="1600" dirty="0">
                          <a:latin typeface="微软雅黑" panose="020B0503020204020204" pitchFamily="34" charset="-122"/>
                          <a:ea typeface="微软雅黑" panose="020B0503020204020204" pitchFamily="34" charset="-122"/>
                        </a:rPr>
                        <a:t>一种具备故障限流能力的不对称</a:t>
                      </a:r>
                      <a:r>
                        <a:rPr lang="en-US" altLang="zh-CN" sz="1600" dirty="0">
                          <a:latin typeface="微软雅黑" panose="020B0503020204020204" pitchFamily="34" charset="-122"/>
                          <a:ea typeface="微软雅黑" panose="020B0503020204020204" pitchFamily="34" charset="-122"/>
                        </a:rPr>
                        <a:t>H</a:t>
                      </a:r>
                      <a:r>
                        <a:rPr lang="zh-CN" altLang="en-US" sz="1600" dirty="0">
                          <a:latin typeface="微软雅黑" panose="020B0503020204020204" pitchFamily="34" charset="-122"/>
                          <a:ea typeface="微软雅黑" panose="020B0503020204020204" pitchFamily="34" charset="-122"/>
                        </a:rPr>
                        <a:t>桥多端口直流断路器及直流故障处理方法</a:t>
                      </a:r>
                    </a:p>
                  </a:txBody>
                  <a:tcPr/>
                </a:tc>
                <a:tc>
                  <a:txBody>
                    <a:bodyPr/>
                    <a:lstStyle/>
                    <a:p>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08"/>
                  </a:ext>
                </a:extLst>
              </a:tr>
              <a:tr h="241288">
                <a:tc>
                  <a:txBody>
                    <a:bodyPr/>
                    <a:lstStyle/>
                    <a:p>
                      <a:r>
                        <a:rPr lang="zh-CN" altLang="en-US" sz="1600" dirty="0">
                          <a:latin typeface="微软雅黑" panose="020B0503020204020204" pitchFamily="34" charset="-122"/>
                          <a:ea typeface="微软雅黑" panose="020B0503020204020204" pitchFamily="34" charset="-122"/>
                        </a:rPr>
                        <a:t>一种适用于</a:t>
                      </a:r>
                      <a:r>
                        <a:rPr lang="en-US" altLang="zh-CN" sz="1600" dirty="0">
                          <a:latin typeface="微软雅黑" panose="020B0503020204020204" pitchFamily="34" charset="-122"/>
                          <a:ea typeface="微软雅黑" panose="020B0503020204020204" pitchFamily="34" charset="-122"/>
                        </a:rPr>
                        <a:t>H</a:t>
                      </a:r>
                      <a:r>
                        <a:rPr lang="zh-CN" altLang="en-US" sz="1600" dirty="0">
                          <a:latin typeface="微软雅黑" panose="020B0503020204020204" pitchFamily="34" charset="-122"/>
                          <a:ea typeface="微软雅黑" panose="020B0503020204020204" pitchFamily="34" charset="-122"/>
                        </a:rPr>
                        <a:t>桥式多端口直流断路器的具备直流线路与母线故障清除能力的控制策略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09"/>
                  </a:ext>
                </a:extLst>
              </a:tr>
              <a:tr h="241288">
                <a:tc>
                  <a:txBody>
                    <a:bodyPr/>
                    <a:lstStyle/>
                    <a:p>
                      <a:r>
                        <a:rPr lang="zh-CN" altLang="en-US" sz="1600" dirty="0">
                          <a:latin typeface="微软雅黑" panose="020B0503020204020204" pitchFamily="34" charset="-122"/>
                          <a:ea typeface="微软雅黑" panose="020B0503020204020204" pitchFamily="34" charset="-122"/>
                        </a:rPr>
                        <a:t>一种利用直驱型风电机组转子动能的海上风电柔直并网系统陆上交流故障低电压穿越控制方法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10"/>
                  </a:ext>
                </a:extLst>
              </a:tr>
              <a:tr h="241288">
                <a:tc>
                  <a:txBody>
                    <a:bodyPr/>
                    <a:lstStyle/>
                    <a:p>
                      <a:r>
                        <a:rPr lang="zh-CN" altLang="en-US" sz="1600" dirty="0">
                          <a:latin typeface="微软雅黑" panose="020B0503020204020204" pitchFamily="34" charset="-122"/>
                          <a:ea typeface="微软雅黑" panose="020B0503020204020204" pitchFamily="34" charset="-122"/>
                        </a:rPr>
                        <a:t>一种利用非接地极经电阻接地的柔直系统接地保护方法及装置</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11"/>
                  </a:ext>
                </a:extLst>
              </a:tr>
              <a:tr h="241288">
                <a:tc>
                  <a:txBody>
                    <a:bodyPr/>
                    <a:lstStyle/>
                    <a:p>
                      <a:r>
                        <a:rPr lang="zh-CN" altLang="en-US" sz="1600" dirty="0">
                          <a:latin typeface="微软雅黑" panose="020B0503020204020204" pitchFamily="34" charset="-122"/>
                          <a:ea typeface="微软雅黑" panose="020B0503020204020204" pitchFamily="34" charset="-122"/>
                        </a:rPr>
                        <a:t>一种适用于串联型混合换流器海上风电送出系统黑启动方法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12"/>
                  </a:ext>
                </a:extLst>
              </a:tr>
              <a:tr h="241288">
                <a:tc>
                  <a:txBody>
                    <a:bodyPr/>
                    <a:lstStyle/>
                    <a:p>
                      <a:r>
                        <a:rPr lang="zh-CN" altLang="en-US" sz="1600" dirty="0">
                          <a:latin typeface="微软雅黑" panose="020B0503020204020204" pitchFamily="34" charset="-122"/>
                          <a:ea typeface="微软雅黑" panose="020B0503020204020204" pitchFamily="34" charset="-122"/>
                        </a:rPr>
                        <a:t>一种面向海上风电和常规电源多能互补输电场景的受端电网适应性评价方法</a:t>
                      </a:r>
                      <a:endParaRPr lang="en-US" altLang="zh-CN" sz="16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13"/>
                  </a:ext>
                </a:extLst>
              </a:tr>
              <a:tr h="241288">
                <a:tc>
                  <a:txBody>
                    <a:bodyPr/>
                    <a:lstStyle/>
                    <a:p>
                      <a:r>
                        <a:rPr lang="zh-CN" altLang="en-US" sz="1600" dirty="0">
                          <a:latin typeface="微软雅黑" panose="020B0503020204020204" pitchFamily="34" charset="-122"/>
                          <a:ea typeface="微软雅黑" panose="020B0503020204020204" pitchFamily="34" charset="-122"/>
                        </a:rPr>
                        <a:t>一种大规模海上风电打捆不同类型电源经柔性直流系统送出的方案比选方法</a:t>
                      </a:r>
                      <a:endParaRPr lang="en-US" altLang="zh-CN" sz="16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14"/>
                  </a:ext>
                </a:extLst>
              </a:tr>
              <a:tr h="241288">
                <a:tc>
                  <a:txBody>
                    <a:bodyPr/>
                    <a:lstStyle/>
                    <a:p>
                      <a:r>
                        <a:rPr lang="zh-CN" altLang="en-US" sz="1600" dirty="0">
                          <a:latin typeface="微软雅黑" panose="020B0503020204020204" pitchFamily="34" charset="-122"/>
                          <a:ea typeface="微软雅黑" panose="020B0503020204020204" pitchFamily="34" charset="-122"/>
                        </a:rPr>
                        <a:t>一种海上风电加装储能的储能容量优化配置方法</a:t>
                      </a:r>
                      <a:endParaRPr lang="en-US" altLang="zh-CN" sz="160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专利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提交</a:t>
                      </a:r>
                    </a:p>
                  </a:txBody>
                  <a:tcPr/>
                </a:tc>
                <a:extLst>
                  <a:ext uri="{0D108BD9-81ED-4DB2-BD59-A6C34878D82A}">
                    <a16:rowId xmlns:a16="http://schemas.microsoft.com/office/drawing/2014/main" val="1001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目录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4097348" y="1091068"/>
            <a:ext cx="3839513" cy="4357155"/>
          </a:xfrm>
          <a:prstGeom prst="rect">
            <a:avLst/>
          </a:prstGeom>
          <a:noFill/>
        </p:spPr>
        <p:txBody>
          <a:bodyPr wrap="none" rtlCol="0">
            <a:spAutoFit/>
          </a:bodyPr>
          <a:lstStyle/>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项目背景</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项目研究进展</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rgbClr val="FF0000"/>
                </a:solidFill>
                <a:latin typeface="微软雅黑" panose="020B0503020204020204" pitchFamily="34" charset="-122"/>
                <a:ea typeface="微软雅黑" panose="020B0503020204020204" pitchFamily="34" charset="-122"/>
              </a:rPr>
              <a:t>3 </a:t>
            </a:r>
            <a:r>
              <a:rPr lang="zh-CN" altLang="en-US" sz="3600" b="1" dirty="0">
                <a:solidFill>
                  <a:srgbClr val="FF0000"/>
                </a:solidFill>
                <a:latin typeface="微软雅黑" panose="020B0503020204020204" pitchFamily="34" charset="-122"/>
                <a:ea typeface="微软雅黑" panose="020B0503020204020204" pitchFamily="34" charset="-122"/>
              </a:rPr>
              <a:t>项目研究内容</a:t>
            </a:r>
            <a:endParaRPr lang="en-US" altLang="zh-CN" sz="3600" b="1" dirty="0">
              <a:solidFill>
                <a:srgbClr val="FF0000"/>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4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下一步研究计划</a:t>
            </a: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_文本框 27"/>
          <p:cNvSpPr txBox="1"/>
          <p:nvPr>
            <p:custDataLst>
              <p:tags r:id="rId1"/>
            </p:custDataLst>
          </p:nvPr>
        </p:nvSpPr>
        <p:spPr>
          <a:xfrm>
            <a:off x="453975" y="1262587"/>
            <a:ext cx="4660490"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black">
                    <a:alpha val="3000"/>
                  </a:prstClr>
                </a:solidFill>
                <a:effectLst/>
                <a:uLnTx/>
                <a:uFillTx/>
                <a:latin typeface="Arial Black" panose="020B0A04020102020204" pitchFamily="34" charset="0"/>
                <a:ea typeface="等线" panose="02010600030101010101" charset="-122"/>
                <a:cs typeface="+mn-cs"/>
              </a:rPr>
              <a:t>02</a:t>
            </a:r>
            <a:endParaRPr kumimoji="0" lang="zh-CN" altLang="en-US" sz="23900" b="0" i="0" u="none" strike="noStrike" kern="1200" cap="none" spc="0" normalizeH="0" baseline="0" noProof="0" dirty="0">
              <a:ln>
                <a:noFill/>
              </a:ln>
              <a:solidFill>
                <a:prstClr val="black">
                  <a:alpha val="3000"/>
                </a:prstClr>
              </a:solidFill>
              <a:effectLst/>
              <a:uLnTx/>
              <a:uFillTx/>
              <a:latin typeface="Arial Black" panose="020B0A04020102020204" pitchFamily="34" charset="0"/>
              <a:ea typeface="等线" panose="02010600030101010101" charset="-122"/>
              <a:cs typeface="+mn-cs"/>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685541" y="2773238"/>
            <a:ext cx="88998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2B5A9B"/>
                </a:solidFill>
                <a:effectLst/>
                <a:uLnTx/>
                <a:uFillTx/>
                <a:latin typeface="Impact" panose="020B0806030902050204" pitchFamily="34" charset="0"/>
                <a:ea typeface="Yu Gothic UI Light" panose="020B0300000000000000" pitchFamily="34" charset="-128"/>
              </a:rPr>
              <a:t>01</a:t>
            </a:r>
            <a:endParaRPr kumimoji="0" lang="zh-CN" altLang="en-US" sz="6000" b="0" i="0" u="none" strike="noStrike" kern="1200" cap="none" spc="0" normalizeH="0" baseline="0" noProof="0" dirty="0">
              <a:ln>
                <a:noFill/>
              </a:ln>
              <a:solidFill>
                <a:srgbClr val="2B5A9B"/>
              </a:solidFill>
              <a:effectLst/>
              <a:uLnTx/>
              <a:uFillTx/>
              <a:latin typeface="Impact" panose="020B0806030902050204" pitchFamily="34" charset="0"/>
              <a:ea typeface="Yu Gothic UI Light" panose="020B0300000000000000" pitchFamily="34" charset="-128"/>
            </a:endParaRPr>
          </a:p>
        </p:txBody>
      </p:sp>
      <p:sp>
        <p:nvSpPr>
          <p:cNvPr id="13" name="矩形 12"/>
          <p:cNvSpPr/>
          <p:nvPr/>
        </p:nvSpPr>
        <p:spPr>
          <a:xfrm>
            <a:off x="2672771" y="2896348"/>
            <a:ext cx="8089003" cy="1446550"/>
          </a:xfrm>
          <a:prstGeom prst="rect">
            <a:avLst/>
          </a:prstGeom>
        </p:spPr>
        <p:txBody>
          <a:bodyPr wrap="square">
            <a:spAutoFit/>
          </a:bodyPr>
          <a:lstStyle/>
          <a:p>
            <a:pPr lvl="0">
              <a:defRPr/>
            </a:pPr>
            <a:r>
              <a:rPr lang="zh-CN" altLang="en-US" sz="4400" b="1" dirty="0">
                <a:solidFill>
                  <a:srgbClr val="205196"/>
                </a:solidFill>
                <a:latin typeface="微软雅黑" panose="020B0503020204020204" pitchFamily="34" charset="-122"/>
                <a:ea typeface="微软雅黑" panose="020B0503020204020204" pitchFamily="34" charset="-122"/>
              </a:rPr>
              <a:t>超</a:t>
            </a:r>
            <a:r>
              <a:rPr lang="zh-CN" altLang="zh-CN" sz="4400" b="1" dirty="0">
                <a:solidFill>
                  <a:srgbClr val="205196"/>
                </a:solidFill>
                <a:latin typeface="微软雅黑" panose="020B0503020204020204" pitchFamily="34" charset="-122"/>
                <a:ea typeface="微软雅黑" panose="020B0503020204020204" pitchFamily="34" charset="-122"/>
              </a:rPr>
              <a:t>大规模海上风电接入广东电网的海陆统筹规划技术</a:t>
            </a:r>
            <a:r>
              <a:rPr lang="zh-CN" altLang="en-US" sz="4400" b="1" dirty="0">
                <a:solidFill>
                  <a:srgbClr val="205196"/>
                </a:solidFill>
                <a:latin typeface="微软雅黑" panose="020B0503020204020204" pitchFamily="34" charset="-122"/>
                <a:ea typeface="微软雅黑" panose="020B0503020204020204" pitchFamily="34" charset="-122"/>
              </a:rPr>
              <a:t>研究</a:t>
            </a:r>
          </a:p>
        </p:txBody>
      </p:sp>
      <p:cxnSp>
        <p:nvCxnSpPr>
          <p:cNvPr id="16" name="直接连接符 15"/>
          <p:cNvCxnSpPr/>
          <p:nvPr/>
        </p:nvCxnSpPr>
        <p:spPr>
          <a:xfrm>
            <a:off x="2578362" y="2561456"/>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2700000">
            <a:off x="11701623" y="2780306"/>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2" name="图片 11" descr="u=2285734988,2664551366&amp;fm=26&amp;gp=0"/>
          <p:cNvPicPr>
            <a:picLocks noChangeAspect="1"/>
          </p:cNvPicPr>
          <p:nvPr/>
        </p:nvPicPr>
        <p:blipFill>
          <a:blip r:embed="rId4" cstate="print"/>
          <a:stretch>
            <a:fillRect/>
          </a:stretch>
        </p:blipFill>
        <p:spPr>
          <a:xfrm>
            <a:off x="680205" y="215603"/>
            <a:ext cx="668710" cy="668710"/>
          </a:xfrm>
          <a:prstGeom prst="ellipse">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1040" y="242538"/>
            <a:ext cx="641775" cy="641775"/>
          </a:xfrm>
          <a:prstGeom prst="rect">
            <a:avLst/>
          </a:prstGeom>
        </p:spPr>
      </p:pic>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fontScale="85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 </a:t>
            </a:r>
            <a:r>
              <a:rPr lang="zh-CN" altLang="en-US" sz="3600" b="1" dirty="0">
                <a:solidFill>
                  <a:srgbClr val="205196"/>
                </a:solidFill>
                <a:latin typeface="微软雅黑" panose="020B0503020204020204" pitchFamily="34" charset="-122"/>
                <a:ea typeface="微软雅黑" panose="020B0503020204020204" pitchFamily="34" charset="-122"/>
              </a:rPr>
              <a:t>超</a:t>
            </a:r>
            <a:r>
              <a:rPr lang="zh-CN" altLang="zh-CN" sz="3600" b="1" dirty="0">
                <a:solidFill>
                  <a:srgbClr val="205196"/>
                </a:solidFill>
                <a:latin typeface="微软雅黑" panose="020B0503020204020204" pitchFamily="34" charset="-122"/>
                <a:ea typeface="微软雅黑" panose="020B0503020204020204" pitchFamily="34" charset="-122"/>
              </a:rPr>
              <a:t>大规模海上风电接入广东电网的海陆统筹规划技术</a:t>
            </a:r>
            <a:r>
              <a:rPr lang="zh-CN" altLang="en-US" sz="3600" b="1" dirty="0">
                <a:solidFill>
                  <a:srgbClr val="205196"/>
                </a:solidFill>
                <a:latin typeface="微软雅黑" panose="020B0503020204020204" pitchFamily="34" charset="-122"/>
                <a:ea typeface="微软雅黑" panose="020B0503020204020204" pitchFamily="34" charset="-122"/>
              </a:rPr>
              <a:t>研究</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13</a:t>
            </a:fld>
            <a:endParaRPr lang="zh-CN" altLang="en-US"/>
          </a:p>
        </p:txBody>
      </p:sp>
      <p:grpSp>
        <p:nvGrpSpPr>
          <p:cNvPr id="8" name="组合 7">
            <a:extLst>
              <a:ext uri="{FF2B5EF4-FFF2-40B4-BE49-F238E27FC236}">
                <a16:creationId xmlns:a16="http://schemas.microsoft.com/office/drawing/2014/main" id="{4224CB4E-3029-455A-949C-C590FB4E57AB}"/>
              </a:ext>
            </a:extLst>
          </p:cNvPr>
          <p:cNvGrpSpPr/>
          <p:nvPr/>
        </p:nvGrpSpPr>
        <p:grpSpPr>
          <a:xfrm>
            <a:off x="1360826" y="2191396"/>
            <a:ext cx="9470348" cy="4561368"/>
            <a:chOff x="634633" y="1456641"/>
            <a:chExt cx="10972825" cy="5285032"/>
          </a:xfrm>
        </p:grpSpPr>
        <p:sp>
          <p:nvSpPr>
            <p:cNvPr id="94" name="矩形 93">
              <a:extLst>
                <a:ext uri="{FF2B5EF4-FFF2-40B4-BE49-F238E27FC236}">
                  <a16:creationId xmlns:a16="http://schemas.microsoft.com/office/drawing/2014/main" id="{A2BDED82-860E-47B3-AE5F-321FED7EA23C}"/>
                </a:ext>
              </a:extLst>
            </p:cNvPr>
            <p:cNvSpPr/>
            <p:nvPr/>
          </p:nvSpPr>
          <p:spPr>
            <a:xfrm>
              <a:off x="4310166" y="1859841"/>
              <a:ext cx="3052436" cy="8962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95" name="矩形 94">
              <a:extLst>
                <a:ext uri="{FF2B5EF4-FFF2-40B4-BE49-F238E27FC236}">
                  <a16:creationId xmlns:a16="http://schemas.microsoft.com/office/drawing/2014/main" id="{12111678-16EF-479F-AA43-EE32E1CC11EF}"/>
                </a:ext>
              </a:extLst>
            </p:cNvPr>
            <p:cNvSpPr/>
            <p:nvPr/>
          </p:nvSpPr>
          <p:spPr>
            <a:xfrm>
              <a:off x="634633" y="1748498"/>
              <a:ext cx="2488104" cy="43073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海上风电场汇集成团</a:t>
              </a:r>
            </a:p>
          </p:txBody>
        </p:sp>
        <p:sp>
          <p:nvSpPr>
            <p:cNvPr id="96" name="矩形 95">
              <a:extLst>
                <a:ext uri="{FF2B5EF4-FFF2-40B4-BE49-F238E27FC236}">
                  <a16:creationId xmlns:a16="http://schemas.microsoft.com/office/drawing/2014/main" id="{56DA9B1C-4471-4974-810F-0E0E295BCFBF}"/>
                </a:ext>
              </a:extLst>
            </p:cNvPr>
            <p:cNvSpPr/>
            <p:nvPr/>
          </p:nvSpPr>
          <p:spPr>
            <a:xfrm>
              <a:off x="634633" y="2179235"/>
              <a:ext cx="2488104" cy="21494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97" name="矩形: 圆角 96">
              <a:extLst>
                <a:ext uri="{FF2B5EF4-FFF2-40B4-BE49-F238E27FC236}">
                  <a16:creationId xmlns:a16="http://schemas.microsoft.com/office/drawing/2014/main" id="{3C5CE46C-6786-4CD3-B5F8-80AA3D3BE9F7}"/>
                </a:ext>
              </a:extLst>
            </p:cNvPr>
            <p:cNvSpPr/>
            <p:nvPr/>
          </p:nvSpPr>
          <p:spPr>
            <a:xfrm>
              <a:off x="964432" y="2368857"/>
              <a:ext cx="1888601"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风电场布局</a:t>
              </a:r>
            </a:p>
          </p:txBody>
        </p:sp>
        <p:sp>
          <p:nvSpPr>
            <p:cNvPr id="98" name="矩形: 圆角 97">
              <a:extLst>
                <a:ext uri="{FF2B5EF4-FFF2-40B4-BE49-F238E27FC236}">
                  <a16:creationId xmlns:a16="http://schemas.microsoft.com/office/drawing/2014/main" id="{4E631377-53BB-47B3-B70F-705A2739A9B3}"/>
                </a:ext>
              </a:extLst>
            </p:cNvPr>
            <p:cNvSpPr/>
            <p:nvPr/>
          </p:nvSpPr>
          <p:spPr>
            <a:xfrm>
              <a:off x="957403" y="2848379"/>
              <a:ext cx="1888601"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风电场装机容量</a:t>
              </a:r>
            </a:p>
          </p:txBody>
        </p:sp>
        <p:sp>
          <p:nvSpPr>
            <p:cNvPr id="99" name="矩形: 圆角 98">
              <a:extLst>
                <a:ext uri="{FF2B5EF4-FFF2-40B4-BE49-F238E27FC236}">
                  <a16:creationId xmlns:a16="http://schemas.microsoft.com/office/drawing/2014/main" id="{D806EE64-5EA1-4F8C-841E-6F65D1493085}"/>
                </a:ext>
              </a:extLst>
            </p:cNvPr>
            <p:cNvSpPr/>
            <p:nvPr/>
          </p:nvSpPr>
          <p:spPr>
            <a:xfrm>
              <a:off x="964432" y="3335136"/>
              <a:ext cx="1888601"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直流海缆载流量</a:t>
              </a:r>
            </a:p>
          </p:txBody>
        </p:sp>
        <p:sp>
          <p:nvSpPr>
            <p:cNvPr id="100" name="矩形: 圆角 99">
              <a:extLst>
                <a:ext uri="{FF2B5EF4-FFF2-40B4-BE49-F238E27FC236}">
                  <a16:creationId xmlns:a16="http://schemas.microsoft.com/office/drawing/2014/main" id="{833845E5-A8CF-46F2-9C8B-11586B32E356}"/>
                </a:ext>
              </a:extLst>
            </p:cNvPr>
            <p:cNvSpPr/>
            <p:nvPr/>
          </p:nvSpPr>
          <p:spPr>
            <a:xfrm>
              <a:off x="964432" y="3878504"/>
              <a:ext cx="1888601"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换流阀通流能力</a:t>
              </a:r>
            </a:p>
          </p:txBody>
        </p:sp>
        <p:sp>
          <p:nvSpPr>
            <p:cNvPr id="101" name="矩形 100">
              <a:extLst>
                <a:ext uri="{FF2B5EF4-FFF2-40B4-BE49-F238E27FC236}">
                  <a16:creationId xmlns:a16="http://schemas.microsoft.com/office/drawing/2014/main" id="{AA38CC7C-BCF8-40C2-829E-828ABA9C9A44}"/>
                </a:ext>
              </a:extLst>
            </p:cNvPr>
            <p:cNvSpPr/>
            <p:nvPr/>
          </p:nvSpPr>
          <p:spPr>
            <a:xfrm>
              <a:off x="8555021" y="1628883"/>
              <a:ext cx="3050536" cy="39507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受端换流站选址定容</a:t>
              </a:r>
            </a:p>
          </p:txBody>
        </p:sp>
        <p:sp>
          <p:nvSpPr>
            <p:cNvPr id="102" name="矩形 101">
              <a:extLst>
                <a:ext uri="{FF2B5EF4-FFF2-40B4-BE49-F238E27FC236}">
                  <a16:creationId xmlns:a16="http://schemas.microsoft.com/office/drawing/2014/main" id="{5D5F9D56-CF60-4A41-91FE-450DD7C5C70B}"/>
                </a:ext>
              </a:extLst>
            </p:cNvPr>
            <p:cNvSpPr/>
            <p:nvPr/>
          </p:nvSpPr>
          <p:spPr>
            <a:xfrm>
              <a:off x="8555022" y="2023961"/>
              <a:ext cx="3052436" cy="285789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3" name="矩形: 圆角 102">
              <a:extLst>
                <a:ext uri="{FF2B5EF4-FFF2-40B4-BE49-F238E27FC236}">
                  <a16:creationId xmlns:a16="http://schemas.microsoft.com/office/drawing/2014/main" id="{0D785812-26D1-4D43-9659-B1D303C0A2B0}"/>
                </a:ext>
              </a:extLst>
            </p:cNvPr>
            <p:cNvSpPr/>
            <p:nvPr/>
          </p:nvSpPr>
          <p:spPr>
            <a:xfrm>
              <a:off x="8696192" y="2792984"/>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受端电力缺口</a:t>
              </a:r>
            </a:p>
          </p:txBody>
        </p:sp>
        <p:sp>
          <p:nvSpPr>
            <p:cNvPr id="104" name="矩形: 圆角 103">
              <a:extLst>
                <a:ext uri="{FF2B5EF4-FFF2-40B4-BE49-F238E27FC236}">
                  <a16:creationId xmlns:a16="http://schemas.microsoft.com/office/drawing/2014/main" id="{EEBAAF4D-C655-4521-9926-231975533A9D}"/>
                </a:ext>
              </a:extLst>
            </p:cNvPr>
            <p:cNvSpPr/>
            <p:nvPr/>
          </p:nvSpPr>
          <p:spPr>
            <a:xfrm>
              <a:off x="8689162" y="3322829"/>
              <a:ext cx="1176056"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交流电网安全评估</a:t>
              </a:r>
            </a:p>
          </p:txBody>
        </p:sp>
        <p:sp>
          <p:nvSpPr>
            <p:cNvPr id="105" name="矩形: 圆角 104">
              <a:extLst>
                <a:ext uri="{FF2B5EF4-FFF2-40B4-BE49-F238E27FC236}">
                  <a16:creationId xmlns:a16="http://schemas.microsoft.com/office/drawing/2014/main" id="{D77C9B56-6926-4AB4-B7B9-987DE290A65D}"/>
                </a:ext>
              </a:extLst>
            </p:cNvPr>
            <p:cNvSpPr/>
            <p:nvPr/>
          </p:nvSpPr>
          <p:spPr>
            <a:xfrm>
              <a:off x="8696192" y="3809586"/>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投资运维成本</a:t>
              </a:r>
            </a:p>
          </p:txBody>
        </p:sp>
        <p:sp>
          <p:nvSpPr>
            <p:cNvPr id="106" name="矩形: 圆角 105">
              <a:extLst>
                <a:ext uri="{FF2B5EF4-FFF2-40B4-BE49-F238E27FC236}">
                  <a16:creationId xmlns:a16="http://schemas.microsoft.com/office/drawing/2014/main" id="{AECE267C-F86B-428E-A15E-C36F88CF93E4}"/>
                </a:ext>
              </a:extLst>
            </p:cNvPr>
            <p:cNvSpPr/>
            <p:nvPr/>
          </p:nvSpPr>
          <p:spPr>
            <a:xfrm>
              <a:off x="8696192" y="4352953"/>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并网方式选择</a:t>
              </a:r>
            </a:p>
          </p:txBody>
        </p:sp>
        <p:graphicFrame>
          <p:nvGraphicFramePr>
            <p:cNvPr id="107" name="对象 106">
              <a:extLst>
                <a:ext uri="{FF2B5EF4-FFF2-40B4-BE49-F238E27FC236}">
                  <a16:creationId xmlns:a16="http://schemas.microsoft.com/office/drawing/2014/main" id="{73873C3B-C845-4C3D-A7B0-19EFB3D7E892}"/>
                </a:ext>
              </a:extLst>
            </p:cNvPr>
            <p:cNvGraphicFramePr>
              <a:graphicFrameLocks noChangeAspect="1"/>
            </p:cNvGraphicFramePr>
            <p:nvPr>
              <p:extLst>
                <p:ext uri="{D42A27DB-BD31-4B8C-83A1-F6EECF244321}">
                  <p14:modId xmlns:p14="http://schemas.microsoft.com/office/powerpoint/2010/main" val="3380426386"/>
                </p:ext>
              </p:extLst>
            </p:nvPr>
          </p:nvGraphicFramePr>
          <p:xfrm>
            <a:off x="10072909" y="2700981"/>
            <a:ext cx="705259" cy="199475"/>
          </p:xfrm>
          <a:graphic>
            <a:graphicData uri="http://schemas.openxmlformats.org/presentationml/2006/ole">
              <mc:AlternateContent xmlns:mc="http://schemas.openxmlformats.org/markup-compatibility/2006">
                <mc:Choice xmlns:v="urn:schemas-microsoft-com:vml" Requires="v">
                  <p:oleObj spid="_x0000_s178268" name="Equation" r:id="rId4" imgW="20421600" imgH="5791200" progId="Equation.DSMT4">
                    <p:embed/>
                  </p:oleObj>
                </mc:Choice>
                <mc:Fallback>
                  <p:oleObj name="Equation" r:id="rId4" imgW="20421600" imgH="5791200" progId="Equation.DSMT4">
                    <p:embed/>
                    <p:pic>
                      <p:nvPicPr>
                        <p:cNvPr id="33" name="对象 32"/>
                        <p:cNvPicPr/>
                        <p:nvPr/>
                      </p:nvPicPr>
                      <p:blipFill>
                        <a:blip r:embed="rId5"/>
                        <a:stretch>
                          <a:fillRect/>
                        </a:stretch>
                      </p:blipFill>
                      <p:spPr>
                        <a:xfrm>
                          <a:off x="10072909" y="2700981"/>
                          <a:ext cx="705259" cy="199475"/>
                        </a:xfrm>
                        <a:prstGeom prst="rect">
                          <a:avLst/>
                        </a:prstGeom>
                      </p:spPr>
                    </p:pic>
                  </p:oleObj>
                </mc:Fallback>
              </mc:AlternateContent>
            </a:graphicData>
          </a:graphic>
        </p:graphicFrame>
        <p:sp>
          <p:nvSpPr>
            <p:cNvPr id="108" name="箭头: 右 107">
              <a:extLst>
                <a:ext uri="{FF2B5EF4-FFF2-40B4-BE49-F238E27FC236}">
                  <a16:creationId xmlns:a16="http://schemas.microsoft.com/office/drawing/2014/main" id="{C071889F-E1A1-491C-912C-F844200E0988}"/>
                </a:ext>
              </a:extLst>
            </p:cNvPr>
            <p:cNvSpPr/>
            <p:nvPr/>
          </p:nvSpPr>
          <p:spPr>
            <a:xfrm>
              <a:off x="10753555" y="2750890"/>
              <a:ext cx="146853" cy="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aphicFrame>
          <p:nvGraphicFramePr>
            <p:cNvPr id="109" name="对象 108">
              <a:extLst>
                <a:ext uri="{FF2B5EF4-FFF2-40B4-BE49-F238E27FC236}">
                  <a16:creationId xmlns:a16="http://schemas.microsoft.com/office/drawing/2014/main" id="{05BFE80C-4CFD-48C2-B787-09E9F5C6D4E2}"/>
                </a:ext>
              </a:extLst>
            </p:cNvPr>
            <p:cNvGraphicFramePr>
              <a:graphicFrameLocks noChangeAspect="1"/>
            </p:cNvGraphicFramePr>
            <p:nvPr>
              <p:extLst>
                <p:ext uri="{D42A27DB-BD31-4B8C-83A1-F6EECF244321}">
                  <p14:modId xmlns:p14="http://schemas.microsoft.com/office/powerpoint/2010/main" val="3367260747"/>
                </p:ext>
              </p:extLst>
            </p:nvPr>
          </p:nvGraphicFramePr>
          <p:xfrm>
            <a:off x="10058409" y="3002200"/>
            <a:ext cx="776491" cy="161719"/>
          </p:xfrm>
          <a:graphic>
            <a:graphicData uri="http://schemas.openxmlformats.org/presentationml/2006/ole">
              <mc:AlternateContent xmlns:mc="http://schemas.openxmlformats.org/markup-compatibility/2006">
                <mc:Choice xmlns:v="urn:schemas-microsoft-com:vml" Requires="v">
                  <p:oleObj spid="_x0000_s178269" name="Equation" r:id="rId6" imgW="27736800" imgH="5791200" progId="Equation.DSMT4">
                    <p:embed/>
                  </p:oleObj>
                </mc:Choice>
                <mc:Fallback>
                  <p:oleObj name="Equation" r:id="rId6" imgW="27736800" imgH="5791200" progId="Equation.DSMT4">
                    <p:embed/>
                    <p:pic>
                      <p:nvPicPr>
                        <p:cNvPr id="35" name="对象 34"/>
                        <p:cNvPicPr/>
                        <p:nvPr/>
                      </p:nvPicPr>
                      <p:blipFill>
                        <a:blip r:embed="rId7"/>
                        <a:stretch>
                          <a:fillRect/>
                        </a:stretch>
                      </p:blipFill>
                      <p:spPr>
                        <a:xfrm>
                          <a:off x="10058409" y="3002200"/>
                          <a:ext cx="776491" cy="161719"/>
                        </a:xfrm>
                        <a:prstGeom prst="rect">
                          <a:avLst/>
                        </a:prstGeom>
                      </p:spPr>
                    </p:pic>
                  </p:oleObj>
                </mc:Fallback>
              </mc:AlternateContent>
            </a:graphicData>
          </a:graphic>
        </p:graphicFrame>
        <p:graphicFrame>
          <p:nvGraphicFramePr>
            <p:cNvPr id="110" name="对象 109">
              <a:extLst>
                <a:ext uri="{FF2B5EF4-FFF2-40B4-BE49-F238E27FC236}">
                  <a16:creationId xmlns:a16="http://schemas.microsoft.com/office/drawing/2014/main" id="{CCD9A620-1C40-4E01-9581-54F05174635B}"/>
                </a:ext>
              </a:extLst>
            </p:cNvPr>
            <p:cNvGraphicFramePr>
              <a:graphicFrameLocks noChangeAspect="1"/>
            </p:cNvGraphicFramePr>
            <p:nvPr>
              <p:extLst>
                <p:ext uri="{D42A27DB-BD31-4B8C-83A1-F6EECF244321}">
                  <p14:modId xmlns:p14="http://schemas.microsoft.com/office/powerpoint/2010/main" val="316886073"/>
                </p:ext>
              </p:extLst>
            </p:nvPr>
          </p:nvGraphicFramePr>
          <p:xfrm>
            <a:off x="10978384" y="2937575"/>
            <a:ext cx="551098" cy="290967"/>
          </p:xfrm>
          <a:graphic>
            <a:graphicData uri="http://schemas.openxmlformats.org/presentationml/2006/ole">
              <mc:AlternateContent xmlns:mc="http://schemas.openxmlformats.org/markup-compatibility/2006">
                <mc:Choice xmlns:v="urn:schemas-microsoft-com:vml" Requires="v">
                  <p:oleObj spid="_x0000_s178270" name="Equation" r:id="rId8" imgW="20726400" imgH="10972800" progId="Equation.DSMT4">
                    <p:embed/>
                  </p:oleObj>
                </mc:Choice>
                <mc:Fallback>
                  <p:oleObj name="Equation" r:id="rId8" imgW="20726400" imgH="10972800" progId="Equation.DSMT4">
                    <p:embed/>
                    <p:pic>
                      <p:nvPicPr>
                        <p:cNvPr id="37" name="对象 36"/>
                        <p:cNvPicPr/>
                        <p:nvPr/>
                      </p:nvPicPr>
                      <p:blipFill>
                        <a:blip r:embed="rId9"/>
                        <a:stretch>
                          <a:fillRect/>
                        </a:stretch>
                      </p:blipFill>
                      <p:spPr>
                        <a:xfrm>
                          <a:off x="10978384" y="2937575"/>
                          <a:ext cx="551098" cy="290967"/>
                        </a:xfrm>
                        <a:prstGeom prst="rect">
                          <a:avLst/>
                        </a:prstGeom>
                      </p:spPr>
                    </p:pic>
                  </p:oleObj>
                </mc:Fallback>
              </mc:AlternateContent>
            </a:graphicData>
          </a:graphic>
        </p:graphicFrame>
        <p:graphicFrame>
          <p:nvGraphicFramePr>
            <p:cNvPr id="111" name="对象 110">
              <a:extLst>
                <a:ext uri="{FF2B5EF4-FFF2-40B4-BE49-F238E27FC236}">
                  <a16:creationId xmlns:a16="http://schemas.microsoft.com/office/drawing/2014/main" id="{F6AAA9BC-2960-449F-B790-AD50EA0ED919}"/>
                </a:ext>
              </a:extLst>
            </p:cNvPr>
            <p:cNvGraphicFramePr>
              <a:graphicFrameLocks noChangeAspect="1"/>
            </p:cNvGraphicFramePr>
            <p:nvPr>
              <p:extLst>
                <p:ext uri="{D42A27DB-BD31-4B8C-83A1-F6EECF244321}">
                  <p14:modId xmlns:p14="http://schemas.microsoft.com/office/powerpoint/2010/main" val="3798436386"/>
                </p:ext>
              </p:extLst>
            </p:nvPr>
          </p:nvGraphicFramePr>
          <p:xfrm>
            <a:off x="10900408" y="2700981"/>
            <a:ext cx="663421" cy="199474"/>
          </p:xfrm>
          <a:graphic>
            <a:graphicData uri="http://schemas.openxmlformats.org/presentationml/2006/ole">
              <mc:AlternateContent xmlns:mc="http://schemas.openxmlformats.org/markup-compatibility/2006">
                <mc:Choice xmlns:v="urn:schemas-microsoft-com:vml" Requires="v">
                  <p:oleObj spid="_x0000_s178271" name="Equation" r:id="rId10" imgW="19202400" imgH="5791200" progId="Equation.DSMT4">
                    <p:embed/>
                  </p:oleObj>
                </mc:Choice>
                <mc:Fallback>
                  <p:oleObj name="Equation" r:id="rId10" imgW="19202400" imgH="5791200" progId="Equation.DSMT4">
                    <p:embed/>
                    <p:pic>
                      <p:nvPicPr>
                        <p:cNvPr id="38" name="对象 37"/>
                        <p:cNvPicPr/>
                        <p:nvPr/>
                      </p:nvPicPr>
                      <p:blipFill>
                        <a:blip r:embed="rId11"/>
                        <a:stretch>
                          <a:fillRect/>
                        </a:stretch>
                      </p:blipFill>
                      <p:spPr>
                        <a:xfrm>
                          <a:off x="10900408" y="2700981"/>
                          <a:ext cx="663421" cy="199474"/>
                        </a:xfrm>
                        <a:prstGeom prst="rect">
                          <a:avLst/>
                        </a:prstGeom>
                      </p:spPr>
                    </p:pic>
                  </p:oleObj>
                </mc:Fallback>
              </mc:AlternateContent>
            </a:graphicData>
          </a:graphic>
        </p:graphicFrame>
        <p:sp>
          <p:nvSpPr>
            <p:cNvPr id="112" name="矩形 111">
              <a:extLst>
                <a:ext uri="{FF2B5EF4-FFF2-40B4-BE49-F238E27FC236}">
                  <a16:creationId xmlns:a16="http://schemas.microsoft.com/office/drawing/2014/main" id="{49BA84E9-4CF5-4002-B559-4A2EFEAB078E}"/>
                </a:ext>
              </a:extLst>
            </p:cNvPr>
            <p:cNvSpPr/>
            <p:nvPr/>
          </p:nvSpPr>
          <p:spPr>
            <a:xfrm>
              <a:off x="10006388" y="2700981"/>
              <a:ext cx="1557441" cy="52756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箭头: 右 112">
              <a:extLst>
                <a:ext uri="{FF2B5EF4-FFF2-40B4-BE49-F238E27FC236}">
                  <a16:creationId xmlns:a16="http://schemas.microsoft.com/office/drawing/2014/main" id="{174BA295-F50B-49D0-9E06-2C649A88D4FA}"/>
                </a:ext>
              </a:extLst>
            </p:cNvPr>
            <p:cNvSpPr/>
            <p:nvPr/>
          </p:nvSpPr>
          <p:spPr>
            <a:xfrm>
              <a:off x="10807665" y="3020074"/>
              <a:ext cx="146853" cy="8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4" name="箭头: 右 113">
              <a:extLst>
                <a:ext uri="{FF2B5EF4-FFF2-40B4-BE49-F238E27FC236}">
                  <a16:creationId xmlns:a16="http://schemas.microsoft.com/office/drawing/2014/main" id="{A6C00A7E-3ADC-46D9-B618-86EF68FF9E6E}"/>
                </a:ext>
              </a:extLst>
            </p:cNvPr>
            <p:cNvSpPr/>
            <p:nvPr/>
          </p:nvSpPr>
          <p:spPr>
            <a:xfrm>
              <a:off x="9873889" y="2904977"/>
              <a:ext cx="184519" cy="10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aphicFrame>
          <p:nvGraphicFramePr>
            <p:cNvPr id="115" name="对象 114">
              <a:extLst>
                <a:ext uri="{FF2B5EF4-FFF2-40B4-BE49-F238E27FC236}">
                  <a16:creationId xmlns:a16="http://schemas.microsoft.com/office/drawing/2014/main" id="{EEDAA150-7BE9-4571-8965-6A9F9801DE81}"/>
                </a:ext>
              </a:extLst>
            </p:cNvPr>
            <p:cNvGraphicFramePr>
              <a:graphicFrameLocks noChangeAspect="1"/>
            </p:cNvGraphicFramePr>
            <p:nvPr>
              <p:extLst>
                <p:ext uri="{D42A27DB-BD31-4B8C-83A1-F6EECF244321}">
                  <p14:modId xmlns:p14="http://schemas.microsoft.com/office/powerpoint/2010/main" val="3636154454"/>
                </p:ext>
              </p:extLst>
            </p:nvPr>
          </p:nvGraphicFramePr>
          <p:xfrm>
            <a:off x="10110972" y="3887920"/>
            <a:ext cx="1334392" cy="198916"/>
          </p:xfrm>
          <a:graphic>
            <a:graphicData uri="http://schemas.openxmlformats.org/presentationml/2006/ole">
              <mc:AlternateContent xmlns:mc="http://schemas.openxmlformats.org/markup-compatibility/2006">
                <mc:Choice xmlns:v="urn:schemas-microsoft-com:vml" Requires="v">
                  <p:oleObj spid="_x0000_s178272" name="Equation" r:id="rId12" imgW="3175635" imgH="481965" progId="Equation.DSMT4">
                    <p:embed/>
                  </p:oleObj>
                </mc:Choice>
                <mc:Fallback>
                  <p:oleObj name="Equation" r:id="rId12" imgW="3175635" imgH="481965" progId="Equation.DSMT4">
                    <p:embed/>
                    <p:pic>
                      <p:nvPicPr>
                        <p:cNvPr id="13" name="对象 12"/>
                        <p:cNvPicPr/>
                        <p:nvPr/>
                      </p:nvPicPr>
                      <p:blipFill>
                        <a:blip r:embed="rId13"/>
                        <a:stretch>
                          <a:fillRect/>
                        </a:stretch>
                      </p:blipFill>
                      <p:spPr>
                        <a:xfrm>
                          <a:off x="10110972" y="3887920"/>
                          <a:ext cx="1334392" cy="198916"/>
                        </a:xfrm>
                        <a:prstGeom prst="rect">
                          <a:avLst/>
                        </a:prstGeom>
                      </p:spPr>
                    </p:pic>
                  </p:oleObj>
                </mc:Fallback>
              </mc:AlternateContent>
            </a:graphicData>
          </a:graphic>
        </p:graphicFrame>
        <p:graphicFrame>
          <p:nvGraphicFramePr>
            <p:cNvPr id="116" name="对象 115">
              <a:extLst>
                <a:ext uri="{FF2B5EF4-FFF2-40B4-BE49-F238E27FC236}">
                  <a16:creationId xmlns:a16="http://schemas.microsoft.com/office/drawing/2014/main" id="{BEE6A04B-DBE7-472F-9AA6-FFB4AC7FA69C}"/>
                </a:ext>
              </a:extLst>
            </p:cNvPr>
            <p:cNvGraphicFramePr>
              <a:graphicFrameLocks noChangeAspect="1"/>
            </p:cNvGraphicFramePr>
            <p:nvPr>
              <p:extLst>
                <p:ext uri="{D42A27DB-BD31-4B8C-83A1-F6EECF244321}">
                  <p14:modId xmlns:p14="http://schemas.microsoft.com/office/powerpoint/2010/main" val="3386767105"/>
                </p:ext>
              </p:extLst>
            </p:nvPr>
          </p:nvGraphicFramePr>
          <p:xfrm>
            <a:off x="10057187" y="3314440"/>
            <a:ext cx="824829" cy="323300"/>
          </p:xfrm>
          <a:graphic>
            <a:graphicData uri="http://schemas.openxmlformats.org/presentationml/2006/ole">
              <mc:AlternateContent xmlns:mc="http://schemas.openxmlformats.org/markup-compatibility/2006">
                <mc:Choice xmlns:v="urn:schemas-microsoft-com:vml" Requires="v">
                  <p:oleObj spid="_x0000_s178273" name="Equation" r:id="rId14" imgW="1966595" imgH="776605" progId="Equation.DSMT4">
                    <p:embed/>
                  </p:oleObj>
                </mc:Choice>
                <mc:Fallback>
                  <p:oleObj name="Equation" r:id="rId14" imgW="1966595" imgH="776605" progId="Equation.DSMT4">
                    <p:embed/>
                    <p:pic>
                      <p:nvPicPr>
                        <p:cNvPr id="15" name="对象 14"/>
                        <p:cNvPicPr/>
                        <p:nvPr/>
                      </p:nvPicPr>
                      <p:blipFill>
                        <a:blip r:embed="rId15"/>
                        <a:stretch>
                          <a:fillRect/>
                        </a:stretch>
                      </p:blipFill>
                      <p:spPr>
                        <a:xfrm>
                          <a:off x="10057187" y="3314440"/>
                          <a:ext cx="824829" cy="323300"/>
                        </a:xfrm>
                        <a:prstGeom prst="rect">
                          <a:avLst/>
                        </a:prstGeom>
                      </p:spPr>
                    </p:pic>
                  </p:oleObj>
                </mc:Fallback>
              </mc:AlternateContent>
            </a:graphicData>
          </a:graphic>
        </p:graphicFrame>
        <p:graphicFrame>
          <p:nvGraphicFramePr>
            <p:cNvPr id="117" name="对象 116">
              <a:extLst>
                <a:ext uri="{FF2B5EF4-FFF2-40B4-BE49-F238E27FC236}">
                  <a16:creationId xmlns:a16="http://schemas.microsoft.com/office/drawing/2014/main" id="{C33ADAED-9DAB-400C-A5E5-50017CAE547B}"/>
                </a:ext>
              </a:extLst>
            </p:cNvPr>
            <p:cNvGraphicFramePr>
              <a:graphicFrameLocks noChangeAspect="1"/>
            </p:cNvGraphicFramePr>
            <p:nvPr>
              <p:extLst>
                <p:ext uri="{D42A27DB-BD31-4B8C-83A1-F6EECF244321}">
                  <p14:modId xmlns:p14="http://schemas.microsoft.com/office/powerpoint/2010/main" val="4108407141"/>
                </p:ext>
              </p:extLst>
            </p:nvPr>
          </p:nvGraphicFramePr>
          <p:xfrm>
            <a:off x="10881091" y="3298437"/>
            <a:ext cx="674991" cy="337496"/>
          </p:xfrm>
          <a:graphic>
            <a:graphicData uri="http://schemas.openxmlformats.org/presentationml/2006/ole">
              <mc:AlternateContent xmlns:mc="http://schemas.openxmlformats.org/markup-compatibility/2006">
                <mc:Choice xmlns:v="urn:schemas-microsoft-com:vml" Requires="v">
                  <p:oleObj spid="_x0000_s178274" name="Equation" r:id="rId16" imgW="1563370" imgH="786765" progId="Equation.DSMT4">
                    <p:embed/>
                  </p:oleObj>
                </mc:Choice>
                <mc:Fallback>
                  <p:oleObj name="Equation" r:id="rId16" imgW="1563370" imgH="786765" progId="Equation.DSMT4">
                    <p:embed/>
                    <p:pic>
                      <p:nvPicPr>
                        <p:cNvPr id="18" name="对象 17"/>
                        <p:cNvPicPr/>
                        <p:nvPr/>
                      </p:nvPicPr>
                      <p:blipFill>
                        <a:blip r:embed="rId17"/>
                        <a:stretch>
                          <a:fillRect/>
                        </a:stretch>
                      </p:blipFill>
                      <p:spPr>
                        <a:xfrm>
                          <a:off x="10881091" y="3298437"/>
                          <a:ext cx="674991" cy="337496"/>
                        </a:xfrm>
                        <a:prstGeom prst="rect">
                          <a:avLst/>
                        </a:prstGeom>
                      </p:spPr>
                    </p:pic>
                  </p:oleObj>
                </mc:Fallback>
              </mc:AlternateContent>
            </a:graphicData>
          </a:graphic>
        </p:graphicFrame>
        <p:sp>
          <p:nvSpPr>
            <p:cNvPr id="118" name="矩形 117">
              <a:extLst>
                <a:ext uri="{FF2B5EF4-FFF2-40B4-BE49-F238E27FC236}">
                  <a16:creationId xmlns:a16="http://schemas.microsoft.com/office/drawing/2014/main" id="{0D81AC3B-CAD9-4C36-9D06-B5FDC92980B6}"/>
                </a:ext>
              </a:extLst>
            </p:cNvPr>
            <p:cNvSpPr/>
            <p:nvPr/>
          </p:nvSpPr>
          <p:spPr>
            <a:xfrm>
              <a:off x="9996144" y="3296053"/>
              <a:ext cx="1557441" cy="37294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9" name="箭头: 右 118">
              <a:extLst>
                <a:ext uri="{FF2B5EF4-FFF2-40B4-BE49-F238E27FC236}">
                  <a16:creationId xmlns:a16="http://schemas.microsoft.com/office/drawing/2014/main" id="{94F3D296-8AD0-44BB-BE20-F744C6C52715}"/>
                </a:ext>
              </a:extLst>
            </p:cNvPr>
            <p:cNvSpPr/>
            <p:nvPr/>
          </p:nvSpPr>
          <p:spPr>
            <a:xfrm>
              <a:off x="9865218" y="3412818"/>
              <a:ext cx="184519" cy="10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0" name="矩形 119">
              <a:extLst>
                <a:ext uri="{FF2B5EF4-FFF2-40B4-BE49-F238E27FC236}">
                  <a16:creationId xmlns:a16="http://schemas.microsoft.com/office/drawing/2014/main" id="{FFA89E66-E0C0-4380-BFCE-1DF68F7FBE3A}"/>
                </a:ext>
              </a:extLst>
            </p:cNvPr>
            <p:cNvSpPr/>
            <p:nvPr/>
          </p:nvSpPr>
          <p:spPr>
            <a:xfrm>
              <a:off x="10006388" y="3816235"/>
              <a:ext cx="1557441" cy="31778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箭头: 右 120">
              <a:extLst>
                <a:ext uri="{FF2B5EF4-FFF2-40B4-BE49-F238E27FC236}">
                  <a16:creationId xmlns:a16="http://schemas.microsoft.com/office/drawing/2014/main" id="{8667D3F6-20B3-492B-96E7-D15B62B03120}"/>
                </a:ext>
              </a:extLst>
            </p:cNvPr>
            <p:cNvSpPr/>
            <p:nvPr/>
          </p:nvSpPr>
          <p:spPr>
            <a:xfrm>
              <a:off x="9877542" y="3929783"/>
              <a:ext cx="184519" cy="10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2" name="矩形: 圆角 121">
              <a:extLst>
                <a:ext uri="{FF2B5EF4-FFF2-40B4-BE49-F238E27FC236}">
                  <a16:creationId xmlns:a16="http://schemas.microsoft.com/office/drawing/2014/main" id="{5BEE3330-562E-4AE5-AD74-DF7D657170FF}"/>
                </a:ext>
              </a:extLst>
            </p:cNvPr>
            <p:cNvSpPr/>
            <p:nvPr/>
          </p:nvSpPr>
          <p:spPr>
            <a:xfrm>
              <a:off x="10223152" y="4194060"/>
              <a:ext cx="926466" cy="317787"/>
            </a:xfrm>
            <a:prstGeom prst="roundRect">
              <a:avLst/>
            </a:prstGeom>
            <a:solidFill>
              <a:schemeClr val="accent2">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交流就近并网</a:t>
              </a:r>
            </a:p>
          </p:txBody>
        </p:sp>
        <p:sp>
          <p:nvSpPr>
            <p:cNvPr id="123" name="矩形: 圆角 122">
              <a:extLst>
                <a:ext uri="{FF2B5EF4-FFF2-40B4-BE49-F238E27FC236}">
                  <a16:creationId xmlns:a16="http://schemas.microsoft.com/office/drawing/2014/main" id="{02D16AED-B661-40B0-920C-73BE1B6A4EE3}"/>
                </a:ext>
              </a:extLst>
            </p:cNvPr>
            <p:cNvSpPr/>
            <p:nvPr/>
          </p:nvSpPr>
          <p:spPr>
            <a:xfrm>
              <a:off x="10223152" y="4560795"/>
              <a:ext cx="926466" cy="317787"/>
            </a:xfrm>
            <a:prstGeom prst="roundRect">
              <a:avLst/>
            </a:prstGeom>
            <a:solidFill>
              <a:schemeClr val="accent2">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直流直送负荷中心</a:t>
              </a:r>
            </a:p>
          </p:txBody>
        </p:sp>
        <p:cxnSp>
          <p:nvCxnSpPr>
            <p:cNvPr id="124" name="直接连接符 123">
              <a:extLst>
                <a:ext uri="{FF2B5EF4-FFF2-40B4-BE49-F238E27FC236}">
                  <a16:creationId xmlns:a16="http://schemas.microsoft.com/office/drawing/2014/main" id="{037A428B-B887-4E9A-B9A4-F4AD2BEDF46F}"/>
                </a:ext>
              </a:extLst>
            </p:cNvPr>
            <p:cNvCxnSpPr/>
            <p:nvPr/>
          </p:nvCxnSpPr>
          <p:spPr>
            <a:xfrm>
              <a:off x="9873889" y="4511847"/>
              <a:ext cx="132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B29476E-BC3E-4646-9B20-F5936EDFF865}"/>
                </a:ext>
              </a:extLst>
            </p:cNvPr>
            <p:cNvCxnSpPr/>
            <p:nvPr/>
          </p:nvCxnSpPr>
          <p:spPr>
            <a:xfrm flipV="1">
              <a:off x="10009896" y="4352954"/>
              <a:ext cx="0" cy="348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ECBDD9E7-6EE0-4D0A-B614-61D71D4CD44B}"/>
                </a:ext>
              </a:extLst>
            </p:cNvPr>
            <p:cNvCxnSpPr>
              <a:endCxn id="122" idx="1"/>
            </p:cNvCxnSpPr>
            <p:nvPr/>
          </p:nvCxnSpPr>
          <p:spPr>
            <a:xfrm>
              <a:off x="10006388" y="4352953"/>
              <a:ext cx="216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0C369F9A-978E-41B6-AF76-FBC43F59E38B}"/>
                </a:ext>
              </a:extLst>
            </p:cNvPr>
            <p:cNvCxnSpPr>
              <a:endCxn id="123" idx="1"/>
            </p:cNvCxnSpPr>
            <p:nvPr/>
          </p:nvCxnSpPr>
          <p:spPr>
            <a:xfrm>
              <a:off x="10006388" y="4698500"/>
              <a:ext cx="216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9038345-5BDE-4D02-BD56-72748BA806D8}"/>
                </a:ext>
              </a:extLst>
            </p:cNvPr>
            <p:cNvSpPr/>
            <p:nvPr/>
          </p:nvSpPr>
          <p:spPr>
            <a:xfrm>
              <a:off x="4310165" y="1456641"/>
              <a:ext cx="3050536" cy="4032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多端直流网络拓扑构建</a:t>
              </a:r>
            </a:p>
          </p:txBody>
        </p:sp>
        <p:sp>
          <p:nvSpPr>
            <p:cNvPr id="129" name="矩形: 圆角 128">
              <a:extLst>
                <a:ext uri="{FF2B5EF4-FFF2-40B4-BE49-F238E27FC236}">
                  <a16:creationId xmlns:a16="http://schemas.microsoft.com/office/drawing/2014/main" id="{6B99AF02-502E-4A66-8363-1ED37ADBFBF5}"/>
                </a:ext>
              </a:extLst>
            </p:cNvPr>
            <p:cNvSpPr/>
            <p:nvPr/>
          </p:nvSpPr>
          <p:spPr>
            <a:xfrm>
              <a:off x="4451336" y="1959834"/>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直流送端端数</a:t>
              </a:r>
            </a:p>
          </p:txBody>
        </p:sp>
        <p:sp>
          <p:nvSpPr>
            <p:cNvPr id="130" name="矩形: 圆角 129">
              <a:extLst>
                <a:ext uri="{FF2B5EF4-FFF2-40B4-BE49-F238E27FC236}">
                  <a16:creationId xmlns:a16="http://schemas.microsoft.com/office/drawing/2014/main" id="{F9B77225-17E9-45F1-9483-19DDEAA40532}"/>
                </a:ext>
              </a:extLst>
            </p:cNvPr>
            <p:cNvSpPr/>
            <p:nvPr/>
          </p:nvSpPr>
          <p:spPr>
            <a:xfrm>
              <a:off x="6004330" y="1940111"/>
              <a:ext cx="1176056"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直流受端端数</a:t>
              </a:r>
            </a:p>
          </p:txBody>
        </p:sp>
        <p:sp>
          <p:nvSpPr>
            <p:cNvPr id="131" name="矩形: 圆角 130">
              <a:extLst>
                <a:ext uri="{FF2B5EF4-FFF2-40B4-BE49-F238E27FC236}">
                  <a16:creationId xmlns:a16="http://schemas.microsoft.com/office/drawing/2014/main" id="{B5FD8A7C-B884-4D12-9C1D-986B99A301E6}"/>
                </a:ext>
              </a:extLst>
            </p:cNvPr>
            <p:cNvSpPr/>
            <p:nvPr/>
          </p:nvSpPr>
          <p:spPr>
            <a:xfrm>
              <a:off x="4451336" y="2384193"/>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陆上开关站址</a:t>
              </a:r>
            </a:p>
          </p:txBody>
        </p:sp>
        <p:sp>
          <p:nvSpPr>
            <p:cNvPr id="132" name="矩形: 圆角 131">
              <a:extLst>
                <a:ext uri="{FF2B5EF4-FFF2-40B4-BE49-F238E27FC236}">
                  <a16:creationId xmlns:a16="http://schemas.microsoft.com/office/drawing/2014/main" id="{92D118B0-C957-40D4-B6BB-3B6CFDBEC549}"/>
                </a:ext>
              </a:extLst>
            </p:cNvPr>
            <p:cNvSpPr/>
            <p:nvPr/>
          </p:nvSpPr>
          <p:spPr>
            <a:xfrm>
              <a:off x="5999688" y="2383083"/>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直流线路冗余需求</a:t>
              </a:r>
            </a:p>
          </p:txBody>
        </p:sp>
        <p:sp>
          <p:nvSpPr>
            <p:cNvPr id="133" name="箭头: 右 132">
              <a:extLst>
                <a:ext uri="{FF2B5EF4-FFF2-40B4-BE49-F238E27FC236}">
                  <a16:creationId xmlns:a16="http://schemas.microsoft.com/office/drawing/2014/main" id="{78C3EAA8-6166-4D8A-8ACA-160E18ED2744}"/>
                </a:ext>
              </a:extLst>
            </p:cNvPr>
            <p:cNvSpPr/>
            <p:nvPr/>
          </p:nvSpPr>
          <p:spPr>
            <a:xfrm>
              <a:off x="3028623" y="2051309"/>
              <a:ext cx="1379084" cy="20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4" name="箭头: 右 133">
              <a:extLst>
                <a:ext uri="{FF2B5EF4-FFF2-40B4-BE49-F238E27FC236}">
                  <a16:creationId xmlns:a16="http://schemas.microsoft.com/office/drawing/2014/main" id="{52B231AD-05FF-4E0A-8896-86A822DE9A3B}"/>
                </a:ext>
              </a:extLst>
            </p:cNvPr>
            <p:cNvSpPr/>
            <p:nvPr/>
          </p:nvSpPr>
          <p:spPr>
            <a:xfrm rot="10800000">
              <a:off x="7246907" y="2028889"/>
              <a:ext cx="1384844" cy="20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5" name="矩形 134">
              <a:extLst>
                <a:ext uri="{FF2B5EF4-FFF2-40B4-BE49-F238E27FC236}">
                  <a16:creationId xmlns:a16="http://schemas.microsoft.com/office/drawing/2014/main" id="{BFDAF945-983B-4E4F-87EA-0DBC140A4778}"/>
                </a:ext>
              </a:extLst>
            </p:cNvPr>
            <p:cNvSpPr/>
            <p:nvPr/>
          </p:nvSpPr>
          <p:spPr>
            <a:xfrm>
              <a:off x="4329705" y="3261071"/>
              <a:ext cx="3029095" cy="915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9" name="矩形 138">
              <a:extLst>
                <a:ext uri="{FF2B5EF4-FFF2-40B4-BE49-F238E27FC236}">
                  <a16:creationId xmlns:a16="http://schemas.microsoft.com/office/drawing/2014/main" id="{B0DBC202-0FD2-41F2-8425-A7B302E8FF0C}"/>
                </a:ext>
              </a:extLst>
            </p:cNvPr>
            <p:cNvSpPr/>
            <p:nvPr/>
          </p:nvSpPr>
          <p:spPr>
            <a:xfrm>
              <a:off x="4329704" y="2861046"/>
              <a:ext cx="3027210" cy="40906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换流站拓扑与主接线方式</a:t>
              </a:r>
            </a:p>
          </p:txBody>
        </p:sp>
        <p:sp>
          <p:nvSpPr>
            <p:cNvPr id="140" name="矩形: 圆角 139">
              <a:extLst>
                <a:ext uri="{FF2B5EF4-FFF2-40B4-BE49-F238E27FC236}">
                  <a16:creationId xmlns:a16="http://schemas.microsoft.com/office/drawing/2014/main" id="{6B4D90F5-5DD5-4ADB-B764-ACA62D2509A6}"/>
                </a:ext>
              </a:extLst>
            </p:cNvPr>
            <p:cNvSpPr/>
            <p:nvPr/>
          </p:nvSpPr>
          <p:spPr>
            <a:xfrm>
              <a:off x="4470875" y="3409405"/>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拓扑经济性</a:t>
              </a:r>
            </a:p>
          </p:txBody>
        </p:sp>
        <p:sp>
          <p:nvSpPr>
            <p:cNvPr id="141" name="矩形: 圆角 140">
              <a:extLst>
                <a:ext uri="{FF2B5EF4-FFF2-40B4-BE49-F238E27FC236}">
                  <a16:creationId xmlns:a16="http://schemas.microsoft.com/office/drawing/2014/main" id="{C0696EA8-98ED-4C9F-BBF6-0460C13B590A}"/>
                </a:ext>
              </a:extLst>
            </p:cNvPr>
            <p:cNvSpPr/>
            <p:nvPr/>
          </p:nvSpPr>
          <p:spPr>
            <a:xfrm>
              <a:off x="6023868" y="3405404"/>
              <a:ext cx="1176056"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运行可靠性</a:t>
              </a:r>
            </a:p>
          </p:txBody>
        </p:sp>
        <p:sp>
          <p:nvSpPr>
            <p:cNvPr id="142" name="矩形: 圆角 141">
              <a:extLst>
                <a:ext uri="{FF2B5EF4-FFF2-40B4-BE49-F238E27FC236}">
                  <a16:creationId xmlns:a16="http://schemas.microsoft.com/office/drawing/2014/main" id="{8E726148-4D7D-442A-BC2F-93B99281AD74}"/>
                </a:ext>
              </a:extLst>
            </p:cNvPr>
            <p:cNvSpPr/>
            <p:nvPr/>
          </p:nvSpPr>
          <p:spPr>
            <a:xfrm>
              <a:off x="4470875" y="3816554"/>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对称单</a:t>
              </a:r>
              <a:r>
                <a:rPr lang="en-US" altLang="zh-CN" sz="1100" dirty="0">
                  <a:solidFill>
                    <a:schemeClr val="tx1"/>
                  </a:solidFill>
                  <a:latin typeface="微软雅黑" panose="020B0503020204020204" pitchFamily="34" charset="-122"/>
                  <a:ea typeface="微软雅黑" panose="020B0503020204020204" pitchFamily="34" charset="-122"/>
                </a:rPr>
                <a:t>/</a:t>
              </a:r>
              <a:r>
                <a:rPr lang="zh-CN" altLang="en-US" sz="1100" dirty="0">
                  <a:solidFill>
                    <a:schemeClr val="tx1"/>
                  </a:solidFill>
                  <a:latin typeface="微软雅黑" panose="020B0503020204020204" pitchFamily="34" charset="-122"/>
                  <a:ea typeface="微软雅黑" panose="020B0503020204020204" pitchFamily="34" charset="-122"/>
                </a:rPr>
                <a:t>双极</a:t>
              </a:r>
            </a:p>
          </p:txBody>
        </p:sp>
        <p:sp>
          <p:nvSpPr>
            <p:cNvPr id="143" name="矩形: 圆角 142">
              <a:extLst>
                <a:ext uri="{FF2B5EF4-FFF2-40B4-BE49-F238E27FC236}">
                  <a16:creationId xmlns:a16="http://schemas.microsoft.com/office/drawing/2014/main" id="{601C57C3-9228-4F1E-AF21-954C28D1D1C4}"/>
                </a:ext>
              </a:extLst>
            </p:cNvPr>
            <p:cNvSpPr/>
            <p:nvPr/>
          </p:nvSpPr>
          <p:spPr>
            <a:xfrm>
              <a:off x="6007844" y="3816554"/>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接地方式</a:t>
              </a:r>
            </a:p>
          </p:txBody>
        </p:sp>
        <p:sp>
          <p:nvSpPr>
            <p:cNvPr id="144" name="矩形 143">
              <a:extLst>
                <a:ext uri="{FF2B5EF4-FFF2-40B4-BE49-F238E27FC236}">
                  <a16:creationId xmlns:a16="http://schemas.microsoft.com/office/drawing/2014/main" id="{638B46B1-62D9-4468-B2B3-6623314EEAF1}"/>
                </a:ext>
              </a:extLst>
            </p:cNvPr>
            <p:cNvSpPr/>
            <p:nvPr/>
          </p:nvSpPr>
          <p:spPr>
            <a:xfrm>
              <a:off x="4308265" y="4748901"/>
              <a:ext cx="3052436" cy="60311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5" name="矩形 144">
              <a:extLst>
                <a:ext uri="{FF2B5EF4-FFF2-40B4-BE49-F238E27FC236}">
                  <a16:creationId xmlns:a16="http://schemas.microsoft.com/office/drawing/2014/main" id="{ED2D3797-1953-48F2-9088-D52841ACB14B}"/>
                </a:ext>
              </a:extLst>
            </p:cNvPr>
            <p:cNvSpPr/>
            <p:nvPr/>
          </p:nvSpPr>
          <p:spPr>
            <a:xfrm>
              <a:off x="4308264" y="4339840"/>
              <a:ext cx="3050536" cy="40906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直流故障隔离方案</a:t>
              </a:r>
            </a:p>
          </p:txBody>
        </p:sp>
        <p:sp>
          <p:nvSpPr>
            <p:cNvPr id="146" name="矩形: 圆角 145">
              <a:extLst>
                <a:ext uri="{FF2B5EF4-FFF2-40B4-BE49-F238E27FC236}">
                  <a16:creationId xmlns:a16="http://schemas.microsoft.com/office/drawing/2014/main" id="{330A504D-C660-4440-9A0C-AC94420FFFA4}"/>
                </a:ext>
              </a:extLst>
            </p:cNvPr>
            <p:cNvSpPr/>
            <p:nvPr/>
          </p:nvSpPr>
          <p:spPr>
            <a:xfrm>
              <a:off x="4449435" y="4888199"/>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换流阀自清除</a:t>
              </a:r>
            </a:p>
          </p:txBody>
        </p:sp>
        <p:sp>
          <p:nvSpPr>
            <p:cNvPr id="147" name="矩形: 圆角 146">
              <a:extLst>
                <a:ext uri="{FF2B5EF4-FFF2-40B4-BE49-F238E27FC236}">
                  <a16:creationId xmlns:a16="http://schemas.microsoft.com/office/drawing/2014/main" id="{26B0D3E2-D97A-43C2-B47C-D88B0830F0BC}"/>
                </a:ext>
              </a:extLst>
            </p:cNvPr>
            <p:cNvSpPr/>
            <p:nvPr/>
          </p:nvSpPr>
          <p:spPr>
            <a:xfrm>
              <a:off x="6002428" y="4884198"/>
              <a:ext cx="1176056"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多端口直流断路器</a:t>
              </a:r>
            </a:p>
          </p:txBody>
        </p:sp>
        <p:sp>
          <p:nvSpPr>
            <p:cNvPr id="148" name="矩形 147">
              <a:extLst>
                <a:ext uri="{FF2B5EF4-FFF2-40B4-BE49-F238E27FC236}">
                  <a16:creationId xmlns:a16="http://schemas.microsoft.com/office/drawing/2014/main" id="{62C79BF3-ABB0-491B-83C5-030CA42C8C22}"/>
                </a:ext>
              </a:extLst>
            </p:cNvPr>
            <p:cNvSpPr/>
            <p:nvPr/>
          </p:nvSpPr>
          <p:spPr>
            <a:xfrm>
              <a:off x="4308265" y="5868340"/>
              <a:ext cx="3052436" cy="8733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9" name="矩形 148">
              <a:extLst>
                <a:ext uri="{FF2B5EF4-FFF2-40B4-BE49-F238E27FC236}">
                  <a16:creationId xmlns:a16="http://schemas.microsoft.com/office/drawing/2014/main" id="{439CCC05-B3A0-443A-A1C6-CD6A0B3971D7}"/>
                </a:ext>
              </a:extLst>
            </p:cNvPr>
            <p:cNvSpPr/>
            <p:nvPr/>
          </p:nvSpPr>
          <p:spPr>
            <a:xfrm>
              <a:off x="4308264" y="5459279"/>
              <a:ext cx="3050536" cy="40906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海上风电参与调频</a:t>
              </a:r>
            </a:p>
          </p:txBody>
        </p:sp>
        <p:sp>
          <p:nvSpPr>
            <p:cNvPr id="150" name="矩形: 圆角 149">
              <a:extLst>
                <a:ext uri="{FF2B5EF4-FFF2-40B4-BE49-F238E27FC236}">
                  <a16:creationId xmlns:a16="http://schemas.microsoft.com/office/drawing/2014/main" id="{D69FA96E-48B1-46F0-9C4D-6EB94E4CA913}"/>
                </a:ext>
              </a:extLst>
            </p:cNvPr>
            <p:cNvSpPr/>
            <p:nvPr/>
          </p:nvSpPr>
          <p:spPr>
            <a:xfrm>
              <a:off x="4449435" y="5969537"/>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频率变化率</a:t>
              </a:r>
            </a:p>
          </p:txBody>
        </p:sp>
        <p:sp>
          <p:nvSpPr>
            <p:cNvPr id="151" name="矩形: 圆角 150">
              <a:extLst>
                <a:ext uri="{FF2B5EF4-FFF2-40B4-BE49-F238E27FC236}">
                  <a16:creationId xmlns:a16="http://schemas.microsoft.com/office/drawing/2014/main" id="{55D333A2-DBB8-4792-BA62-599089ECB9F7}"/>
                </a:ext>
              </a:extLst>
            </p:cNvPr>
            <p:cNvSpPr/>
            <p:nvPr/>
          </p:nvSpPr>
          <p:spPr>
            <a:xfrm>
              <a:off x="4467360" y="6365610"/>
              <a:ext cx="1176056"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频率偏差下降因子</a:t>
              </a:r>
            </a:p>
          </p:txBody>
        </p:sp>
        <p:graphicFrame>
          <p:nvGraphicFramePr>
            <p:cNvPr id="152" name="对象 151">
              <a:extLst>
                <a:ext uri="{FF2B5EF4-FFF2-40B4-BE49-F238E27FC236}">
                  <a16:creationId xmlns:a16="http://schemas.microsoft.com/office/drawing/2014/main" id="{E365CCE4-3661-48F6-AA60-265675E867E6}"/>
                </a:ext>
              </a:extLst>
            </p:cNvPr>
            <p:cNvGraphicFramePr>
              <a:graphicFrameLocks noChangeAspect="1"/>
            </p:cNvGraphicFramePr>
            <p:nvPr>
              <p:extLst>
                <p:ext uri="{D42A27DB-BD31-4B8C-83A1-F6EECF244321}">
                  <p14:modId xmlns:p14="http://schemas.microsoft.com/office/powerpoint/2010/main" val="3202902859"/>
                </p:ext>
              </p:extLst>
            </p:nvPr>
          </p:nvGraphicFramePr>
          <p:xfrm>
            <a:off x="5975637" y="5921645"/>
            <a:ext cx="1079213" cy="378229"/>
          </p:xfrm>
          <a:graphic>
            <a:graphicData uri="http://schemas.openxmlformats.org/presentationml/2006/ole">
              <mc:AlternateContent xmlns:mc="http://schemas.openxmlformats.org/markup-compatibility/2006">
                <mc:Choice xmlns:v="urn:schemas-microsoft-com:vml" Requires="v">
                  <p:oleObj spid="_x0000_s178275" name="Equation" r:id="rId18" imgW="1363345" imgH="479425" progId="Equation.DSMT4">
                    <p:embed/>
                  </p:oleObj>
                </mc:Choice>
                <mc:Fallback>
                  <p:oleObj name="Equation" r:id="rId18" imgW="1363345" imgH="479425" progId="Equation.DSMT4">
                    <p:embed/>
                    <p:pic>
                      <p:nvPicPr>
                        <p:cNvPr id="116" name="对象 115"/>
                        <p:cNvPicPr/>
                        <p:nvPr/>
                      </p:nvPicPr>
                      <p:blipFill>
                        <a:blip r:embed="rId19"/>
                        <a:stretch>
                          <a:fillRect/>
                        </a:stretch>
                      </p:blipFill>
                      <p:spPr>
                        <a:xfrm>
                          <a:off x="5975637" y="5921645"/>
                          <a:ext cx="1079213" cy="378229"/>
                        </a:xfrm>
                        <a:prstGeom prst="rect">
                          <a:avLst/>
                        </a:prstGeom>
                      </p:spPr>
                    </p:pic>
                  </p:oleObj>
                </mc:Fallback>
              </mc:AlternateContent>
            </a:graphicData>
          </a:graphic>
        </p:graphicFrame>
        <p:graphicFrame>
          <p:nvGraphicFramePr>
            <p:cNvPr id="153" name="对象 152">
              <a:extLst>
                <a:ext uri="{FF2B5EF4-FFF2-40B4-BE49-F238E27FC236}">
                  <a16:creationId xmlns:a16="http://schemas.microsoft.com/office/drawing/2014/main" id="{F37051AB-59CD-4706-AEAE-72F8AC8479AC}"/>
                </a:ext>
              </a:extLst>
            </p:cNvPr>
            <p:cNvGraphicFramePr>
              <a:graphicFrameLocks noChangeAspect="1"/>
            </p:cNvGraphicFramePr>
            <p:nvPr>
              <p:extLst>
                <p:ext uri="{D42A27DB-BD31-4B8C-83A1-F6EECF244321}">
                  <p14:modId xmlns:p14="http://schemas.microsoft.com/office/powerpoint/2010/main" val="3748143667"/>
                </p:ext>
              </p:extLst>
            </p:nvPr>
          </p:nvGraphicFramePr>
          <p:xfrm>
            <a:off x="6023868" y="6314532"/>
            <a:ext cx="938020" cy="394830"/>
          </p:xfrm>
          <a:graphic>
            <a:graphicData uri="http://schemas.openxmlformats.org/presentationml/2006/ole">
              <mc:AlternateContent xmlns:mc="http://schemas.openxmlformats.org/markup-compatibility/2006">
                <mc:Choice xmlns:v="urn:schemas-microsoft-com:vml" Requires="v">
                  <p:oleObj spid="_x0000_s178276" name="Equation" r:id="rId20" imgW="1248410" imgH="526415" progId="Equation.DSMT4">
                    <p:embed/>
                  </p:oleObj>
                </mc:Choice>
                <mc:Fallback>
                  <p:oleObj name="Equation" r:id="rId20" imgW="1248410" imgH="526415" progId="Equation.DSMT4">
                    <p:embed/>
                    <p:pic>
                      <p:nvPicPr>
                        <p:cNvPr id="117" name="对象 116"/>
                        <p:cNvPicPr/>
                        <p:nvPr/>
                      </p:nvPicPr>
                      <p:blipFill>
                        <a:blip r:embed="rId21"/>
                        <a:stretch>
                          <a:fillRect/>
                        </a:stretch>
                      </p:blipFill>
                      <p:spPr>
                        <a:xfrm>
                          <a:off x="6023868" y="6314532"/>
                          <a:ext cx="938020" cy="394830"/>
                        </a:xfrm>
                        <a:prstGeom prst="rect">
                          <a:avLst/>
                        </a:prstGeom>
                      </p:spPr>
                    </p:pic>
                  </p:oleObj>
                </mc:Fallback>
              </mc:AlternateContent>
            </a:graphicData>
          </a:graphic>
        </p:graphicFrame>
        <p:sp>
          <p:nvSpPr>
            <p:cNvPr id="154" name="矩形 153">
              <a:extLst>
                <a:ext uri="{FF2B5EF4-FFF2-40B4-BE49-F238E27FC236}">
                  <a16:creationId xmlns:a16="http://schemas.microsoft.com/office/drawing/2014/main" id="{AAC11F7C-4EF0-4A87-A995-695183246111}"/>
                </a:ext>
              </a:extLst>
            </p:cNvPr>
            <p:cNvSpPr/>
            <p:nvPr/>
          </p:nvSpPr>
          <p:spPr>
            <a:xfrm>
              <a:off x="5714157" y="5896726"/>
              <a:ext cx="1557441" cy="40012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5" name="矩形 154">
              <a:extLst>
                <a:ext uri="{FF2B5EF4-FFF2-40B4-BE49-F238E27FC236}">
                  <a16:creationId xmlns:a16="http://schemas.microsoft.com/office/drawing/2014/main" id="{C25591E1-9757-4560-952D-4D0BE7D78F09}"/>
                </a:ext>
              </a:extLst>
            </p:cNvPr>
            <p:cNvSpPr/>
            <p:nvPr/>
          </p:nvSpPr>
          <p:spPr>
            <a:xfrm>
              <a:off x="5714156" y="6335881"/>
              <a:ext cx="1557441" cy="34856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6" name="箭头: 右 155">
              <a:extLst>
                <a:ext uri="{FF2B5EF4-FFF2-40B4-BE49-F238E27FC236}">
                  <a16:creationId xmlns:a16="http://schemas.microsoft.com/office/drawing/2014/main" id="{DF6322F9-F6A1-496F-9B0C-DD8227C6CF74}"/>
                </a:ext>
              </a:extLst>
            </p:cNvPr>
            <p:cNvSpPr/>
            <p:nvPr/>
          </p:nvSpPr>
          <p:spPr>
            <a:xfrm rot="5400000">
              <a:off x="5701907" y="2692269"/>
              <a:ext cx="228984" cy="223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7" name="箭头: 右 156">
              <a:extLst>
                <a:ext uri="{FF2B5EF4-FFF2-40B4-BE49-F238E27FC236}">
                  <a16:creationId xmlns:a16="http://schemas.microsoft.com/office/drawing/2014/main" id="{0099B370-1F7E-4ABD-8B07-1236BD4474D3}"/>
                </a:ext>
              </a:extLst>
            </p:cNvPr>
            <p:cNvSpPr/>
            <p:nvPr/>
          </p:nvSpPr>
          <p:spPr>
            <a:xfrm rot="5400000">
              <a:off x="5728817" y="4145637"/>
              <a:ext cx="228984" cy="223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8" name="箭头: 右 157">
              <a:extLst>
                <a:ext uri="{FF2B5EF4-FFF2-40B4-BE49-F238E27FC236}">
                  <a16:creationId xmlns:a16="http://schemas.microsoft.com/office/drawing/2014/main" id="{264A68AB-CD0E-43EA-81EE-1286114C0DE4}"/>
                </a:ext>
              </a:extLst>
            </p:cNvPr>
            <p:cNvSpPr/>
            <p:nvPr/>
          </p:nvSpPr>
          <p:spPr>
            <a:xfrm rot="5400000">
              <a:off x="5719040" y="5306195"/>
              <a:ext cx="228984" cy="223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9" name="文本框 158">
              <a:extLst>
                <a:ext uri="{FF2B5EF4-FFF2-40B4-BE49-F238E27FC236}">
                  <a16:creationId xmlns:a16="http://schemas.microsoft.com/office/drawing/2014/main" id="{7F369CC3-65EB-4F47-B9C3-5FA010313C22}"/>
                </a:ext>
              </a:extLst>
            </p:cNvPr>
            <p:cNvSpPr txBox="1"/>
            <p:nvPr/>
          </p:nvSpPr>
          <p:spPr>
            <a:xfrm>
              <a:off x="3186952" y="2242779"/>
              <a:ext cx="1000975" cy="855854"/>
            </a:xfrm>
            <a:prstGeom prst="rect">
              <a:avLst/>
            </a:prstGeom>
            <a:noFill/>
          </p:spPr>
          <p:txBody>
            <a:bodyPr wrap="square">
              <a:spAutoFit/>
            </a:bodyPr>
            <a:lstStyle/>
            <a:p>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送端换流站选址</a:t>
              </a:r>
              <a:endParaRPr lang="zh-CN" altLang="en-US" sz="1400" dirty="0">
                <a:solidFill>
                  <a:schemeClr val="accent2">
                    <a:lumMod val="75000"/>
                  </a:schemeClr>
                </a:solidFill>
              </a:endParaRPr>
            </a:p>
          </p:txBody>
        </p:sp>
        <p:sp>
          <p:nvSpPr>
            <p:cNvPr id="160" name="文本框 159">
              <a:extLst>
                <a:ext uri="{FF2B5EF4-FFF2-40B4-BE49-F238E27FC236}">
                  <a16:creationId xmlns:a16="http://schemas.microsoft.com/office/drawing/2014/main" id="{A1F66193-D1E3-4C52-97DA-912948F0AB5C}"/>
                </a:ext>
              </a:extLst>
            </p:cNvPr>
            <p:cNvSpPr txBox="1"/>
            <p:nvPr/>
          </p:nvSpPr>
          <p:spPr>
            <a:xfrm>
              <a:off x="7444858" y="2212778"/>
              <a:ext cx="1022220" cy="855854"/>
            </a:xfrm>
            <a:prstGeom prst="rect">
              <a:avLst/>
            </a:prstGeom>
            <a:noFill/>
          </p:spPr>
          <p:txBody>
            <a:bodyPr wrap="square">
              <a:spAutoFit/>
            </a:bodyPr>
            <a:lstStyle/>
            <a:p>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受端换流站选址</a:t>
              </a:r>
              <a:endParaRPr lang="zh-CN" altLang="en-US" sz="1400" dirty="0">
                <a:solidFill>
                  <a:schemeClr val="accent2">
                    <a:lumMod val="75000"/>
                  </a:schemeClr>
                </a:solidFill>
              </a:endParaRPr>
            </a:p>
          </p:txBody>
        </p:sp>
        <p:sp>
          <p:nvSpPr>
            <p:cNvPr id="161" name="矩形: 圆角 160">
              <a:extLst>
                <a:ext uri="{FF2B5EF4-FFF2-40B4-BE49-F238E27FC236}">
                  <a16:creationId xmlns:a16="http://schemas.microsoft.com/office/drawing/2014/main" id="{ABF96767-4AC4-43E2-837A-E5ED2DAD4F03}"/>
                </a:ext>
              </a:extLst>
            </p:cNvPr>
            <p:cNvSpPr/>
            <p:nvPr/>
          </p:nvSpPr>
          <p:spPr>
            <a:xfrm>
              <a:off x="8704862" y="2241709"/>
              <a:ext cx="1169027" cy="317787"/>
            </a:xfrm>
            <a:prstGeom prst="roundRect">
              <a:avLst/>
            </a:prstGeom>
            <a:solidFill>
              <a:schemeClr val="accent1">
                <a:lumMod val="60000"/>
                <a:lumOff val="40000"/>
              </a:schemeClr>
            </a:solidFill>
            <a:ln>
              <a:solidFill>
                <a:srgbClr val="F1E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柔直电压支撑能力</a:t>
              </a:r>
            </a:p>
          </p:txBody>
        </p:sp>
        <p:graphicFrame>
          <p:nvGraphicFramePr>
            <p:cNvPr id="162" name="对象 161">
              <a:extLst>
                <a:ext uri="{FF2B5EF4-FFF2-40B4-BE49-F238E27FC236}">
                  <a16:creationId xmlns:a16="http://schemas.microsoft.com/office/drawing/2014/main" id="{DC8AE850-FEDF-4332-88B2-FC3E84750156}"/>
                </a:ext>
              </a:extLst>
            </p:cNvPr>
            <p:cNvGraphicFramePr>
              <a:graphicFrameLocks noChangeAspect="1"/>
            </p:cNvGraphicFramePr>
            <p:nvPr>
              <p:extLst>
                <p:ext uri="{D42A27DB-BD31-4B8C-83A1-F6EECF244321}">
                  <p14:modId xmlns:p14="http://schemas.microsoft.com/office/powerpoint/2010/main" val="239601040"/>
                </p:ext>
              </p:extLst>
            </p:nvPr>
          </p:nvGraphicFramePr>
          <p:xfrm>
            <a:off x="10321875" y="2165020"/>
            <a:ext cx="926466" cy="350790"/>
          </p:xfrm>
          <a:graphic>
            <a:graphicData uri="http://schemas.openxmlformats.org/presentationml/2006/ole">
              <mc:AlternateContent xmlns:mc="http://schemas.openxmlformats.org/markup-compatibility/2006">
                <mc:Choice xmlns:v="urn:schemas-microsoft-com:vml" Requires="v">
                  <p:oleObj spid="_x0000_s178277" name="Equation" r:id="rId22" imgW="31394400" imgH="11887200" progId="Equation.DSMT4">
                    <p:embed/>
                  </p:oleObj>
                </mc:Choice>
                <mc:Fallback>
                  <p:oleObj name="Equation" r:id="rId22" imgW="31394400" imgH="11887200" progId="Equation.DSMT4">
                    <p:embed/>
                    <p:pic>
                      <p:nvPicPr>
                        <p:cNvPr id="81" name="对象 80"/>
                        <p:cNvPicPr/>
                        <p:nvPr/>
                      </p:nvPicPr>
                      <p:blipFill>
                        <a:blip r:embed="rId23"/>
                        <a:stretch>
                          <a:fillRect/>
                        </a:stretch>
                      </p:blipFill>
                      <p:spPr>
                        <a:xfrm>
                          <a:off x="10321875" y="2165020"/>
                          <a:ext cx="926466" cy="350790"/>
                        </a:xfrm>
                        <a:prstGeom prst="rect">
                          <a:avLst/>
                        </a:prstGeom>
                      </p:spPr>
                    </p:pic>
                  </p:oleObj>
                </mc:Fallback>
              </mc:AlternateContent>
            </a:graphicData>
          </a:graphic>
        </p:graphicFrame>
        <p:sp>
          <p:nvSpPr>
            <p:cNvPr id="163" name="矩形 162">
              <a:extLst>
                <a:ext uri="{FF2B5EF4-FFF2-40B4-BE49-F238E27FC236}">
                  <a16:creationId xmlns:a16="http://schemas.microsoft.com/office/drawing/2014/main" id="{7AE6C40D-35C2-46B9-BEC0-1AC165C0A92D}"/>
                </a:ext>
              </a:extLst>
            </p:cNvPr>
            <p:cNvSpPr/>
            <p:nvPr/>
          </p:nvSpPr>
          <p:spPr>
            <a:xfrm>
              <a:off x="10006388" y="2121185"/>
              <a:ext cx="1557441" cy="46869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64" name="文本框 163">
            <a:extLst>
              <a:ext uri="{FF2B5EF4-FFF2-40B4-BE49-F238E27FC236}">
                <a16:creationId xmlns:a16="http://schemas.microsoft.com/office/drawing/2014/main" id="{22613C6A-0EA9-4083-AACF-7471D569BAE0}"/>
              </a:ext>
            </a:extLst>
          </p:cNvPr>
          <p:cNvSpPr txBox="1"/>
          <p:nvPr/>
        </p:nvSpPr>
        <p:spPr>
          <a:xfrm>
            <a:off x="717242" y="1183747"/>
            <a:ext cx="11019275" cy="923330"/>
          </a:xfrm>
          <a:prstGeom prst="rect">
            <a:avLst/>
          </a:prstGeom>
          <a:noFill/>
        </p:spPr>
        <p:txBody>
          <a:bodyPr wrap="square">
            <a:spAutoFit/>
          </a:bodyPr>
          <a:lstStyle/>
          <a:p>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从海上风电</a:t>
            </a:r>
            <a:r>
              <a:rPr lang="zh-CN" altLang="en-US" sz="1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汇集拓扑与原则</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，海上风电</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送出拓扑与技术经济型比较</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、海上风电</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直流系统主接线方式</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、海上风电</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登陆并网方式对比</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、海上风电</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柔直落点容量选取与指标</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、海上风电</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参与调频原则与分析指标</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六个维度出发，最终形成海上风电海陆一体化构建方法。</a:t>
            </a:r>
            <a:endParaRPr lang="zh-CN" altLang="en-US" dirty="0"/>
          </a:p>
        </p:txBody>
      </p:sp>
      <p:sp>
        <p:nvSpPr>
          <p:cNvPr id="165" name="矩形 164">
            <a:extLst>
              <a:ext uri="{FF2B5EF4-FFF2-40B4-BE49-F238E27FC236}">
                <a16:creationId xmlns:a16="http://schemas.microsoft.com/office/drawing/2014/main" id="{CEF06658-9D97-4D7E-B9B2-204977F82F5B}"/>
              </a:ext>
            </a:extLst>
          </p:cNvPr>
          <p:cNvSpPr/>
          <p:nvPr/>
        </p:nvSpPr>
        <p:spPr>
          <a:xfrm>
            <a:off x="572731" y="1137252"/>
            <a:ext cx="11290981" cy="993207"/>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1.1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海上风电汇集拓扑与原则</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671760" y="1019911"/>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海上风电汇集方式</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30" name="矩形 29"/>
          <p:cNvSpPr/>
          <p:nvPr/>
        </p:nvSpPr>
        <p:spPr>
          <a:xfrm>
            <a:off x="397104" y="1476014"/>
            <a:ext cx="11290981" cy="195298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50509" y="1580983"/>
            <a:ext cx="11237576" cy="1772729"/>
          </a:xfrm>
          <a:prstGeom prst="rect">
            <a:avLst/>
          </a:prstGeom>
          <a:noFill/>
        </p:spPr>
        <p:txBody>
          <a:bodyPr wrap="square">
            <a:spAutoFit/>
          </a:bodyPr>
          <a:lstStyle/>
          <a:p>
            <a:pPr marL="285750" indent="-285750">
              <a:lnSpc>
                <a:spcPct val="120000"/>
              </a:lnSpc>
              <a:buFont typeface="Wingdings" panose="05000000000000000000" pitchFamily="2" charset="2"/>
              <a:buChar char="Ø"/>
            </a:pPr>
            <a:r>
              <a:rPr lang="zh-CN" altLang="en-US" sz="1700" b="1" kern="100" dirty="0">
                <a:effectLst/>
                <a:latin typeface="微软雅黑" panose="020B0503020204020204" pitchFamily="34" charset="-122"/>
                <a:ea typeface="微软雅黑" panose="020B0503020204020204" pitchFamily="34" charset="-122"/>
                <a:cs typeface="Times New Roman" panose="02020603050405020304" pitchFamily="18" charset="0"/>
              </a:rPr>
              <a:t>交流汇集</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1700" kern="100" dirty="0">
                <a:effectLst/>
                <a:latin typeface="微软雅黑" panose="020B0503020204020204" pitchFamily="34" charset="-122"/>
                <a:ea typeface="微软雅黑" panose="020B0503020204020204" pitchFamily="34" charset="-122"/>
              </a:rPr>
              <a:t>35 kV</a:t>
            </a:r>
            <a:r>
              <a:rPr lang="zh-CN"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集电系统相比，</a:t>
            </a:r>
            <a:r>
              <a:rPr lang="en-US" altLang="zh-CN" sz="1700" kern="100" dirty="0">
                <a:solidFill>
                  <a:srgbClr val="FF0000"/>
                </a:solidFill>
                <a:effectLst/>
                <a:latin typeface="微软雅黑" panose="020B0503020204020204" pitchFamily="34" charset="-122"/>
                <a:ea typeface="微软雅黑" panose="020B0503020204020204" pitchFamily="34" charset="-122"/>
              </a:rPr>
              <a:t>66 kV</a:t>
            </a:r>
            <a:r>
              <a:rPr lang="zh-CN" altLang="zh-CN" sz="17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集电系统</a:t>
            </a:r>
            <a:r>
              <a:rPr lang="zh-CN"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所需的集电电缆数目减少，</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经济效益更高；</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与工频汇集相比，</a:t>
            </a:r>
            <a:r>
              <a:rPr lang="zh-CN" altLang="en-US" sz="17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中频汇集</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下海上变压器及换流站体积更小，但海缆的载流量下降和损耗上升。</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700" b="1" kern="100" dirty="0">
                <a:latin typeface="微软雅黑" panose="020B0503020204020204" pitchFamily="34" charset="-122"/>
                <a:ea typeface="微软雅黑" panose="020B0503020204020204" pitchFamily="34" charset="-122"/>
                <a:cs typeface="Times New Roman" panose="02020603050405020304" pitchFamily="18" charset="0"/>
              </a:rPr>
              <a:t>直</a:t>
            </a:r>
            <a:r>
              <a:rPr lang="zh-CN" altLang="zh-CN" sz="1700" b="1" kern="100" dirty="0">
                <a:latin typeface="微软雅黑" panose="020B0503020204020204" pitchFamily="34" charset="-122"/>
                <a:ea typeface="微软雅黑" panose="020B0503020204020204" pitchFamily="34" charset="-122"/>
                <a:cs typeface="Times New Roman" panose="02020603050405020304" pitchFamily="18" charset="0"/>
              </a:rPr>
              <a:t>流汇集</a:t>
            </a:r>
            <a:r>
              <a:rPr lang="zh-CN" altLang="en-US" sz="17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700" kern="100" dirty="0">
                <a:effectLst/>
                <a:latin typeface="微软雅黑" panose="020B0503020204020204" pitchFamily="34" charset="-122"/>
                <a:ea typeface="微软雅黑" panose="020B0503020204020204" pitchFamily="34" charset="-122"/>
              </a:rPr>
              <a:t>DC/DC </a:t>
            </a:r>
            <a:r>
              <a:rPr lang="zh-CN"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变换器体积质量更小、功率传输效率更高提高了灵活性和经济性</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可靠性较差。</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4400" indent="-284400" algn="just">
              <a:lnSpc>
                <a:spcPct val="150000"/>
              </a:lnSpc>
              <a:buFont typeface="Wingdings" panose="05000000000000000000" pitchFamily="2" charset="2"/>
              <a:buChar char="Ø"/>
            </a:pPr>
            <a:r>
              <a:rPr lang="zh-CN" altLang="en-US" sz="1700" b="1" kern="100" dirty="0">
                <a:latin typeface="微软雅黑" panose="020B0503020204020204" pitchFamily="34" charset="-122"/>
                <a:ea typeface="微软雅黑" panose="020B0503020204020204" pitchFamily="34" charset="-122"/>
                <a:cs typeface="Times New Roman" panose="02020603050405020304" pitchFamily="18" charset="0"/>
              </a:rPr>
              <a:t>汇集原则：</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综合考虑风电场</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地理布局、装机容量、换流阀通流能力</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以及</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直流海缆载流量</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，确定海上风电场汇集组团方案，并选取合理直流电压等级。</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文本框 31"/>
          <p:cNvSpPr txBox="1"/>
          <p:nvPr/>
        </p:nvSpPr>
        <p:spPr>
          <a:xfrm>
            <a:off x="155521" y="4267292"/>
            <a:ext cx="1511092" cy="338554"/>
          </a:xfrm>
          <a:prstGeom prst="rect">
            <a:avLst/>
          </a:prstGeom>
          <a:noFill/>
        </p:spPr>
        <p:txBody>
          <a:bodyPr vert="horz" wrap="square" rtlCol="0">
            <a:spAutoFit/>
          </a:bodyPr>
          <a:lstStyle/>
          <a:p>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交流汇集拓扑</a:t>
            </a:r>
          </a:p>
        </p:txBody>
      </p:sp>
      <p:sp>
        <p:nvSpPr>
          <p:cNvPr id="46" name="文本框 45"/>
          <p:cNvSpPr txBox="1"/>
          <p:nvPr/>
        </p:nvSpPr>
        <p:spPr>
          <a:xfrm>
            <a:off x="197079" y="5107740"/>
            <a:ext cx="1571179" cy="338554"/>
          </a:xfrm>
          <a:prstGeom prst="rect">
            <a:avLst/>
          </a:prstGeom>
          <a:noFill/>
        </p:spPr>
        <p:txBody>
          <a:bodyPr vert="horz" wrap="square" rtlCol="0">
            <a:spAutoFit/>
          </a:bodyPr>
          <a:lstStyle>
            <a:defPPr>
              <a:defRPr lang="zh-CN"/>
            </a:defPPr>
            <a:lvl1pPr>
              <a:defRPr sz="16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直流汇集拓扑</a:t>
            </a:r>
            <a:endParaRPr lang="en-US" altLang="zh-CN" dirty="0"/>
          </a:p>
        </p:txBody>
      </p:sp>
      <p:pic>
        <p:nvPicPr>
          <p:cNvPr id="8" name="图片 7"/>
          <p:cNvPicPr>
            <a:picLocks noChangeAspect="1"/>
          </p:cNvPicPr>
          <p:nvPr/>
        </p:nvPicPr>
        <p:blipFill>
          <a:blip r:embed="rId3"/>
          <a:stretch>
            <a:fillRect/>
          </a:stretch>
        </p:blipFill>
        <p:spPr>
          <a:xfrm>
            <a:off x="1530182" y="3550438"/>
            <a:ext cx="2903524" cy="1548547"/>
          </a:xfrm>
          <a:prstGeom prst="rect">
            <a:avLst/>
          </a:prstGeom>
        </p:spPr>
      </p:pic>
      <p:pic>
        <p:nvPicPr>
          <p:cNvPr id="14" name="图片 13"/>
          <p:cNvPicPr>
            <a:picLocks noChangeAspect="1"/>
          </p:cNvPicPr>
          <p:nvPr/>
        </p:nvPicPr>
        <p:blipFill>
          <a:blip r:embed="rId4"/>
          <a:stretch>
            <a:fillRect/>
          </a:stretch>
        </p:blipFill>
        <p:spPr>
          <a:xfrm>
            <a:off x="123700" y="5151470"/>
            <a:ext cx="4704488" cy="1736610"/>
          </a:xfrm>
          <a:prstGeom prst="rect">
            <a:avLst/>
          </a:prstGeom>
        </p:spPr>
      </p:pic>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14</a:t>
            </a:fld>
            <a:endParaRPr lang="zh-CN" altLang="en-US"/>
          </a:p>
        </p:txBody>
      </p:sp>
      <p:graphicFrame>
        <p:nvGraphicFramePr>
          <p:cNvPr id="17" name="表格 16">
            <a:extLst>
              <a:ext uri="{FF2B5EF4-FFF2-40B4-BE49-F238E27FC236}">
                <a16:creationId xmlns:a16="http://schemas.microsoft.com/office/drawing/2014/main" id="{D691BC40-61D6-4AFD-BE83-D1831C5EB653}"/>
              </a:ext>
            </a:extLst>
          </p:cNvPr>
          <p:cNvGraphicFramePr>
            <a:graphicFrameLocks noGrp="1"/>
          </p:cNvGraphicFramePr>
          <p:nvPr>
            <p:extLst>
              <p:ext uri="{D42A27DB-BD31-4B8C-83A1-F6EECF244321}">
                <p14:modId xmlns:p14="http://schemas.microsoft.com/office/powerpoint/2010/main" val="2366665716"/>
              </p:ext>
            </p:extLst>
          </p:nvPr>
        </p:nvGraphicFramePr>
        <p:xfrm>
          <a:off x="4618849" y="4726294"/>
          <a:ext cx="3168000" cy="1440000"/>
        </p:xfrm>
        <a:graphic>
          <a:graphicData uri="http://schemas.openxmlformats.org/drawingml/2006/table">
            <a:tbl>
              <a:tblPr firstRow="1" bandRow="1">
                <a:tableStyleId>{5C22544A-7EE6-4342-B048-85BDC9FD1C3A}</a:tableStyleId>
              </a:tblPr>
              <a:tblGrid>
                <a:gridCol w="1584000">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tblGrid>
              <a:tr h="360000">
                <a:tc>
                  <a:txBody>
                    <a:bodyPr/>
                    <a:lstStyle/>
                    <a:p>
                      <a:pPr algn="ctr"/>
                      <a:r>
                        <a:rPr lang="zh-CN" altLang="en-US" sz="1400" dirty="0"/>
                        <a:t>汇集方式</a:t>
                      </a:r>
                    </a:p>
                  </a:txBody>
                  <a:tcPr anchor="ctr"/>
                </a:tc>
                <a:tc>
                  <a:txBody>
                    <a:bodyPr/>
                    <a:lstStyle/>
                    <a:p>
                      <a:pPr algn="ctr"/>
                      <a:r>
                        <a:rPr lang="zh-CN" altLang="en-US" sz="1400" dirty="0"/>
                        <a:t>适用距离</a:t>
                      </a:r>
                    </a:p>
                  </a:txBody>
                  <a:tcPr anchor="ctr"/>
                </a:tc>
                <a:extLst>
                  <a:ext uri="{0D108BD9-81ED-4DB2-BD59-A6C34878D82A}">
                    <a16:rowId xmlns:a16="http://schemas.microsoft.com/office/drawing/2014/main" val="10000"/>
                  </a:ext>
                </a:extLst>
              </a:tr>
              <a:tr h="360000">
                <a:tc>
                  <a:txBody>
                    <a:bodyPr/>
                    <a:lstStyle/>
                    <a:p>
                      <a:pPr algn="ctr"/>
                      <a:r>
                        <a:rPr lang="en-US" altLang="zh-CN" sz="1400" dirty="0"/>
                        <a:t>35kV</a:t>
                      </a:r>
                      <a:r>
                        <a:rPr lang="zh-CN" altLang="en-US" sz="1400" dirty="0"/>
                        <a:t>交流汇集</a:t>
                      </a:r>
                    </a:p>
                  </a:txBody>
                  <a:tcPr anchor="ctr"/>
                </a:tc>
                <a:tc>
                  <a:txBody>
                    <a:bodyPr/>
                    <a:lstStyle/>
                    <a:p>
                      <a:pPr algn="ctr"/>
                      <a:r>
                        <a:rPr lang="en-US" altLang="zh-CN" sz="1400" dirty="0"/>
                        <a:t>10 km</a:t>
                      </a:r>
                      <a:r>
                        <a:rPr lang="zh-CN" altLang="en-US" sz="1400" dirty="0"/>
                        <a:t>以下</a:t>
                      </a:r>
                    </a:p>
                  </a:txBody>
                  <a:tcPr anchor="ctr"/>
                </a:tc>
                <a:extLst>
                  <a:ext uri="{0D108BD9-81ED-4DB2-BD59-A6C34878D82A}">
                    <a16:rowId xmlns:a16="http://schemas.microsoft.com/office/drawing/2014/main" val="10001"/>
                  </a:ext>
                </a:extLst>
              </a:tr>
              <a:tr h="360000">
                <a:tc>
                  <a:txBody>
                    <a:bodyPr/>
                    <a:lstStyle/>
                    <a:p>
                      <a:pPr algn="ctr"/>
                      <a:r>
                        <a:rPr lang="en-US" altLang="zh-CN" sz="1400" dirty="0"/>
                        <a:t>66kV</a:t>
                      </a:r>
                      <a:r>
                        <a:rPr lang="zh-CN" altLang="en-US" sz="1400" dirty="0"/>
                        <a:t>交流汇集</a:t>
                      </a:r>
                    </a:p>
                  </a:txBody>
                  <a:tcPr anchor="ctr"/>
                </a:tc>
                <a:tc>
                  <a:txBody>
                    <a:bodyPr/>
                    <a:lstStyle/>
                    <a:p>
                      <a:pPr algn="ctr"/>
                      <a:r>
                        <a:rPr lang="en-US" altLang="zh-CN" sz="1400" dirty="0"/>
                        <a:t>10 km</a:t>
                      </a:r>
                      <a:r>
                        <a:rPr lang="zh-CN" altLang="en-US" sz="1400" dirty="0"/>
                        <a:t>以上</a:t>
                      </a:r>
                      <a:endParaRPr lang="en-US" altLang="zh-CN" sz="1400" dirty="0"/>
                    </a:p>
                  </a:txBody>
                  <a:tcPr anchor="ctr"/>
                </a:tc>
                <a:extLst>
                  <a:ext uri="{0D108BD9-81ED-4DB2-BD59-A6C34878D82A}">
                    <a16:rowId xmlns:a16="http://schemas.microsoft.com/office/drawing/2014/main" val="10002"/>
                  </a:ext>
                </a:extLst>
              </a:tr>
              <a:tr h="360000">
                <a:tc>
                  <a:txBody>
                    <a:bodyPr/>
                    <a:lstStyle/>
                    <a:p>
                      <a:pPr algn="ctr"/>
                      <a:r>
                        <a:rPr lang="zh-CN" altLang="en-US" sz="1400" dirty="0"/>
                        <a:t>直流汇集</a:t>
                      </a:r>
                    </a:p>
                  </a:txBody>
                  <a:tcPr anchor="ctr"/>
                </a:tc>
                <a:tc>
                  <a:txBody>
                    <a:bodyPr/>
                    <a:lstStyle/>
                    <a:p>
                      <a:pPr algn="ctr"/>
                      <a:r>
                        <a:rPr lang="zh-CN" altLang="en-US" sz="1400" dirty="0"/>
                        <a:t>无限制</a:t>
                      </a:r>
                    </a:p>
                  </a:txBody>
                  <a:tcPr anchor="ctr"/>
                </a:tc>
                <a:extLst>
                  <a:ext uri="{0D108BD9-81ED-4DB2-BD59-A6C34878D82A}">
                    <a16:rowId xmlns:a16="http://schemas.microsoft.com/office/drawing/2014/main" val="10003"/>
                  </a:ext>
                </a:extLst>
              </a:tr>
            </a:tbl>
          </a:graphicData>
        </a:graphic>
      </p:graphicFrame>
      <p:sp>
        <p:nvSpPr>
          <p:cNvPr id="18" name="文本框 17">
            <a:extLst>
              <a:ext uri="{FF2B5EF4-FFF2-40B4-BE49-F238E27FC236}">
                <a16:creationId xmlns:a16="http://schemas.microsoft.com/office/drawing/2014/main" id="{830A4A27-F03F-469E-A498-C3D6C13F486D}"/>
              </a:ext>
            </a:extLst>
          </p:cNvPr>
          <p:cNvSpPr txBox="1"/>
          <p:nvPr/>
        </p:nvSpPr>
        <p:spPr>
          <a:xfrm>
            <a:off x="5124965" y="4333213"/>
            <a:ext cx="1942069" cy="338554"/>
          </a:xfrm>
          <a:prstGeom prst="rect">
            <a:avLst/>
          </a:prstGeom>
          <a:noFill/>
        </p:spPr>
        <p:txBody>
          <a:bodyPr wrap="square">
            <a:spAutoFit/>
          </a:bodyPr>
          <a:lstStyle/>
          <a:p>
            <a:r>
              <a:rPr lang="zh-CN" altLang="zh-CN" sz="1600" kern="100" dirty="0">
                <a:effectLst/>
                <a:latin typeface="微软雅黑" panose="020B0503020204020204" pitchFamily="34" charset="-122"/>
                <a:ea typeface="微软雅黑" panose="020B0503020204020204" pitchFamily="34" charset="-122"/>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集电海缆输送距离</a:t>
            </a:r>
            <a:endParaRPr lang="zh-CN" altLang="en-US" sz="1600" dirty="0">
              <a:latin typeface="微软雅黑" panose="020B0503020204020204" pitchFamily="34" charset="-122"/>
              <a:ea typeface="微软雅黑" panose="020B0503020204020204" pitchFamily="34" charset="-122"/>
            </a:endParaRPr>
          </a:p>
        </p:txBody>
      </p:sp>
      <p:graphicFrame>
        <p:nvGraphicFramePr>
          <p:cNvPr id="21" name="表格 20">
            <a:extLst>
              <a:ext uri="{FF2B5EF4-FFF2-40B4-BE49-F238E27FC236}">
                <a16:creationId xmlns:a16="http://schemas.microsoft.com/office/drawing/2014/main" id="{49C1C0CC-8B08-4C0C-ACAF-7A920CAD0C59}"/>
              </a:ext>
            </a:extLst>
          </p:cNvPr>
          <p:cNvGraphicFramePr>
            <a:graphicFrameLocks noGrp="1"/>
          </p:cNvGraphicFramePr>
          <p:nvPr>
            <p:extLst>
              <p:ext uri="{D42A27DB-BD31-4B8C-83A1-F6EECF244321}">
                <p14:modId xmlns:p14="http://schemas.microsoft.com/office/powerpoint/2010/main" val="3460889584"/>
              </p:ext>
            </p:extLst>
          </p:nvPr>
        </p:nvGraphicFramePr>
        <p:xfrm>
          <a:off x="7883993" y="3903437"/>
          <a:ext cx="3995999" cy="2772000"/>
        </p:xfrm>
        <a:graphic>
          <a:graphicData uri="http://schemas.openxmlformats.org/drawingml/2006/table">
            <a:tbl>
              <a:tblPr firstRow="1" firstCol="1" bandRow="1">
                <a:tableStyleId>{5C22544A-7EE6-4342-B048-85BDC9FD1C3A}</a:tableStyleId>
              </a:tblPr>
              <a:tblGrid>
                <a:gridCol w="973139">
                  <a:extLst>
                    <a:ext uri="{9D8B030D-6E8A-4147-A177-3AD203B41FA5}">
                      <a16:colId xmlns:a16="http://schemas.microsoft.com/office/drawing/2014/main" val="20000"/>
                    </a:ext>
                  </a:extLst>
                </a:gridCol>
                <a:gridCol w="604572">
                  <a:extLst>
                    <a:ext uri="{9D8B030D-6E8A-4147-A177-3AD203B41FA5}">
                      <a16:colId xmlns:a16="http://schemas.microsoft.com/office/drawing/2014/main" val="20001"/>
                    </a:ext>
                  </a:extLst>
                </a:gridCol>
                <a:gridCol w="604572">
                  <a:extLst>
                    <a:ext uri="{9D8B030D-6E8A-4147-A177-3AD203B41FA5}">
                      <a16:colId xmlns:a16="http://schemas.microsoft.com/office/drawing/2014/main" val="20002"/>
                    </a:ext>
                  </a:extLst>
                </a:gridCol>
                <a:gridCol w="604572">
                  <a:extLst>
                    <a:ext uri="{9D8B030D-6E8A-4147-A177-3AD203B41FA5}">
                      <a16:colId xmlns:a16="http://schemas.microsoft.com/office/drawing/2014/main" val="20003"/>
                    </a:ext>
                  </a:extLst>
                </a:gridCol>
                <a:gridCol w="604572">
                  <a:extLst>
                    <a:ext uri="{9D8B030D-6E8A-4147-A177-3AD203B41FA5}">
                      <a16:colId xmlns:a16="http://schemas.microsoft.com/office/drawing/2014/main" val="20004"/>
                    </a:ext>
                  </a:extLst>
                </a:gridCol>
                <a:gridCol w="604572">
                  <a:extLst>
                    <a:ext uri="{9D8B030D-6E8A-4147-A177-3AD203B41FA5}">
                      <a16:colId xmlns:a16="http://schemas.microsoft.com/office/drawing/2014/main" val="20005"/>
                    </a:ext>
                  </a:extLst>
                </a:gridCol>
              </a:tblGrid>
              <a:tr h="252000">
                <a:tc rowSpan="2">
                  <a:txBody>
                    <a:bodyPr/>
                    <a:lstStyle/>
                    <a:p>
                      <a:pPr indent="0" algn="ctr">
                        <a:lnSpc>
                          <a:spcPct val="100000"/>
                        </a:lnSpc>
                      </a:pPr>
                      <a:r>
                        <a:rPr lang="zh-CN" sz="1200" kern="100">
                          <a:effectLst/>
                        </a:rPr>
                        <a:t>截面</a:t>
                      </a:r>
                      <a:r>
                        <a:rPr lang="en-US" sz="1200" kern="100">
                          <a:effectLst/>
                        </a:rPr>
                        <a:t>/mm</a:t>
                      </a:r>
                      <a:r>
                        <a:rPr lang="en-US" sz="1200" kern="100" baseline="300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5">
                  <a:txBody>
                    <a:bodyPr/>
                    <a:lstStyle/>
                    <a:p>
                      <a:pPr indent="0" algn="ctr">
                        <a:lnSpc>
                          <a:spcPct val="100000"/>
                        </a:lnSpc>
                      </a:pPr>
                      <a:r>
                        <a:rPr lang="zh-CN" sz="1200" kern="100">
                          <a:effectLst/>
                        </a:rPr>
                        <a:t>功率</a:t>
                      </a:r>
                      <a:r>
                        <a:rPr lang="en-US" sz="1200" kern="100">
                          <a:effectLst/>
                        </a:rPr>
                        <a:t>/MVA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2000">
                <a:tc vMerge="1">
                  <a:txBody>
                    <a:bodyPr/>
                    <a:lstStyle/>
                    <a:p>
                      <a:endParaRPr lang="zh-CN"/>
                    </a:p>
                  </a:txBody>
                  <a:tcPr/>
                </a:tc>
                <a:tc>
                  <a:txBody>
                    <a:bodyPr/>
                    <a:lstStyle/>
                    <a:p>
                      <a:pPr indent="0" algn="ctr">
                        <a:lnSpc>
                          <a:spcPct val="100000"/>
                        </a:lnSpc>
                      </a:pPr>
                      <a:r>
                        <a:rPr lang="zh-CN" sz="1200" kern="100">
                          <a:effectLst/>
                        </a:rPr>
                        <a:t>±</a:t>
                      </a:r>
                      <a:r>
                        <a:rPr lang="en-US" sz="1200" kern="100">
                          <a:effectLst/>
                        </a:rPr>
                        <a:t>200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a:t>
                      </a:r>
                      <a:r>
                        <a:rPr lang="en-US" sz="1200" kern="100">
                          <a:effectLst/>
                        </a:rPr>
                        <a:t>250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a:t>
                      </a:r>
                      <a:r>
                        <a:rPr lang="en-US" sz="1200" kern="100">
                          <a:effectLst/>
                        </a:rPr>
                        <a:t>320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a:t>
                      </a:r>
                      <a:r>
                        <a:rPr lang="en-US" sz="1200" kern="100">
                          <a:effectLst/>
                        </a:rPr>
                        <a:t>400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a:t>
                      </a:r>
                      <a:r>
                        <a:rPr lang="en-US" sz="1200" kern="100">
                          <a:effectLst/>
                        </a:rPr>
                        <a:t>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1000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556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677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852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1307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1200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608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741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932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1157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1430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1400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667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815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1023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1272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1575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1600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722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883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1112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1382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1708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1800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941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1187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1471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1819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2000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820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1004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1266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1570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1941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2500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1145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1444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1791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2215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3000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1601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1986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2455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252000">
                <a:tc>
                  <a:txBody>
                    <a:bodyPr/>
                    <a:lstStyle/>
                    <a:p>
                      <a:pPr indent="0" algn="ctr">
                        <a:lnSpc>
                          <a:spcPct val="100000"/>
                        </a:lnSpc>
                      </a:pPr>
                      <a:r>
                        <a:rPr lang="en-US" sz="1200" kern="100">
                          <a:effectLst/>
                        </a:rPr>
                        <a:t>1</a:t>
                      </a:r>
                      <a:r>
                        <a:rPr lang="zh-CN" sz="1200" kern="100">
                          <a:effectLst/>
                        </a:rPr>
                        <a:t>×</a:t>
                      </a:r>
                      <a:r>
                        <a:rPr lang="en-US" sz="1200" kern="100">
                          <a:effectLst/>
                        </a:rPr>
                        <a:t>3500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1768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a:effectLst/>
                        </a:rPr>
                        <a:t>2193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dirty="0">
                          <a:effectLst/>
                        </a:rPr>
                        <a:t>2712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22" name="文本框 21">
            <a:extLst>
              <a:ext uri="{FF2B5EF4-FFF2-40B4-BE49-F238E27FC236}">
                <a16:creationId xmlns:a16="http://schemas.microsoft.com/office/drawing/2014/main" id="{85FFA863-ABF8-4E57-B9DC-7352C6D049EB}"/>
              </a:ext>
            </a:extLst>
          </p:cNvPr>
          <p:cNvSpPr txBox="1"/>
          <p:nvPr/>
        </p:nvSpPr>
        <p:spPr>
          <a:xfrm>
            <a:off x="9177136" y="3556416"/>
            <a:ext cx="2047590" cy="338554"/>
          </a:xfrm>
          <a:prstGeom prst="rect">
            <a:avLst/>
          </a:prstGeom>
          <a:noFill/>
        </p:spPr>
        <p:txBody>
          <a:bodyPr wrap="square">
            <a:spAutoFit/>
          </a:bodyPr>
          <a:lstStyle/>
          <a:p>
            <a:r>
              <a:rPr lang="zh-CN" altLang="zh-CN" sz="1600" kern="100" dirty="0">
                <a:effectLst/>
                <a:latin typeface="微软雅黑" panose="020B0503020204020204" pitchFamily="34" charset="-122"/>
                <a:ea typeface="微软雅黑" panose="020B0503020204020204" pitchFamily="34" charset="-122"/>
              </a:rPr>
              <a:t> </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直流海缆输送功率</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1.2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海上风电直流送出拓扑技术与经济性比较</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320158" y="1020997"/>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000" b="1" dirty="0">
                <a:solidFill>
                  <a:srgbClr val="FF0000"/>
                </a:solidFill>
                <a:effectLst/>
                <a:latin typeface="微软雅黑" panose="020B0503020204020204" pitchFamily="34" charset="-122"/>
                <a:ea typeface="微软雅黑" panose="020B0503020204020204" pitchFamily="34" charset="-122"/>
              </a:rPr>
              <a:t>海上风电送出拓扑技术比较</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10"/>
          <p:cNvSpPr>
            <a:spLocks noChangeArrowheads="1"/>
          </p:cNvSpPr>
          <p:nvPr/>
        </p:nvSpPr>
        <p:spPr bwMode="auto">
          <a:xfrm>
            <a:off x="4648200" y="11434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25"/>
          <p:cNvSpPr>
            <a:spLocks noChangeArrowheads="1"/>
          </p:cNvSpPr>
          <p:nvPr/>
        </p:nvSpPr>
        <p:spPr bwMode="auto">
          <a:xfrm>
            <a:off x="7946023" y="1333899"/>
            <a:ext cx="10379840" cy="38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46" name="组合 45"/>
          <p:cNvGrpSpPr/>
          <p:nvPr/>
        </p:nvGrpSpPr>
        <p:grpSpPr>
          <a:xfrm>
            <a:off x="409902" y="1402351"/>
            <a:ext cx="11372196" cy="1595702"/>
            <a:chOff x="425679" y="1717723"/>
            <a:chExt cx="11090046" cy="1196592"/>
          </a:xfrm>
        </p:grpSpPr>
        <p:sp>
          <p:nvSpPr>
            <p:cNvPr id="49" name="矩形 48"/>
            <p:cNvSpPr/>
            <p:nvPr/>
          </p:nvSpPr>
          <p:spPr>
            <a:xfrm>
              <a:off x="425679" y="1717723"/>
              <a:ext cx="11090046" cy="119659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4292" y="1717723"/>
              <a:ext cx="11050662" cy="1133164"/>
            </a:xfrm>
            <a:prstGeom prst="rect">
              <a:avLst/>
            </a:prstGeom>
            <a:noFill/>
          </p:spPr>
          <p:txBody>
            <a:bodyPr wrap="square">
              <a:spAutoFit/>
            </a:bodyPr>
            <a:lstStyle/>
            <a:p>
              <a:pPr marL="285750" indent="-285750">
                <a:lnSpc>
                  <a:spcPct val="110000"/>
                </a:lnSpc>
                <a:buFont typeface="Wingdings" panose="05000000000000000000" pitchFamily="2" charset="2"/>
                <a:buChar char="Ø"/>
              </a:pPr>
              <a:r>
                <a:rPr lang="zh-CN" altLang="en-US" sz="17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按照</a:t>
              </a:r>
              <a:r>
                <a:rPr lang="zh-CN" alt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海上支撑电源</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陆上换流器、海上换流器</a:t>
              </a:r>
              <a:r>
                <a:rPr lang="zh-CN" altLang="en-US" sz="17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的不同，</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从多个技术维度</a:t>
              </a:r>
              <a:r>
                <a:rPr lang="zh-CN" altLang="en-US" sz="17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对比分析了</a:t>
              </a:r>
              <a:r>
                <a:rPr lang="en-US" altLang="zh-CN" sz="17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种海上风电直流送出拓扑技术特点，</a:t>
              </a:r>
              <a:r>
                <a:rPr lang="en-US" altLang="zh-CN"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MMC-MMC</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DRU-MMC</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送出</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DRU</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串</a:t>
              </a:r>
              <a:r>
                <a:rPr lang="en-US" altLang="zh-CN"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MMC-MMC</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送出</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DRU</a:t>
              </a:r>
              <a:r>
                <a:rPr lang="zh-CN" altLang="en-US"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并</a:t>
              </a:r>
              <a:r>
                <a:rPr lang="en-US" altLang="zh-CN" sz="17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MMC-MMC</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送出四种拓扑具备技术优势；</a:t>
              </a:r>
              <a:endPar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10000"/>
                </a:lnSpc>
                <a:buFont typeface="Wingdings" panose="05000000000000000000" pitchFamily="2" charset="2"/>
                <a:buChar char="Ø"/>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技术成熟度与可靠性</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MMC-MMC</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方案最高，换流器占地</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DRU-MMC</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方案最小；</a:t>
              </a:r>
              <a:endPar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10000"/>
                </a:lnSpc>
                <a:buFont typeface="Wingdings" panose="05000000000000000000" pitchFamily="2" charset="2"/>
                <a:buChar char="Ø"/>
              </a:pP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DRU</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串</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MMC-MMC</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换流器占地相较于</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DRU</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串</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MMC-MMC</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更小，但可靠性更差。</a:t>
              </a:r>
              <a:endPar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38" name="表格 37"/>
          <p:cNvGraphicFramePr>
            <a:graphicFrameLocks noGrp="1"/>
          </p:cNvGraphicFramePr>
          <p:nvPr>
            <p:extLst>
              <p:ext uri="{D42A27DB-BD31-4B8C-83A1-F6EECF244321}">
                <p14:modId xmlns:p14="http://schemas.microsoft.com/office/powerpoint/2010/main" val="2864211759"/>
              </p:ext>
            </p:extLst>
          </p:nvPr>
        </p:nvGraphicFramePr>
        <p:xfrm>
          <a:off x="76200" y="3110467"/>
          <a:ext cx="7704001" cy="3636071"/>
        </p:xfrm>
        <a:graphic>
          <a:graphicData uri="http://schemas.openxmlformats.org/drawingml/2006/table">
            <a:tbl>
              <a:tblPr firstRow="1" firstCol="1" bandRow="1">
                <a:tableStyleId>{5C22544A-7EE6-4342-B048-85BDC9FD1C3A}</a:tableStyleId>
              </a:tblPr>
              <a:tblGrid>
                <a:gridCol w="1346214">
                  <a:extLst>
                    <a:ext uri="{9D8B030D-6E8A-4147-A177-3AD203B41FA5}">
                      <a16:colId xmlns:a16="http://schemas.microsoft.com/office/drawing/2014/main" val="20000"/>
                    </a:ext>
                  </a:extLst>
                </a:gridCol>
                <a:gridCol w="1191652">
                  <a:extLst>
                    <a:ext uri="{9D8B030D-6E8A-4147-A177-3AD203B41FA5}">
                      <a16:colId xmlns:a16="http://schemas.microsoft.com/office/drawing/2014/main" val="20001"/>
                    </a:ext>
                  </a:extLst>
                </a:gridCol>
                <a:gridCol w="812815">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gridCol w="971230">
                  <a:extLst>
                    <a:ext uri="{9D8B030D-6E8A-4147-A177-3AD203B41FA5}">
                      <a16:colId xmlns:a16="http://schemas.microsoft.com/office/drawing/2014/main" val="20004"/>
                    </a:ext>
                  </a:extLst>
                </a:gridCol>
                <a:gridCol w="1260532">
                  <a:extLst>
                    <a:ext uri="{9D8B030D-6E8A-4147-A177-3AD203B41FA5}">
                      <a16:colId xmlns:a16="http://schemas.microsoft.com/office/drawing/2014/main" val="20005"/>
                    </a:ext>
                  </a:extLst>
                </a:gridCol>
                <a:gridCol w="1040118">
                  <a:extLst>
                    <a:ext uri="{9D8B030D-6E8A-4147-A177-3AD203B41FA5}">
                      <a16:colId xmlns:a16="http://schemas.microsoft.com/office/drawing/2014/main" val="20006"/>
                    </a:ext>
                  </a:extLst>
                </a:gridCol>
              </a:tblGrid>
              <a:tr h="527894">
                <a:tc>
                  <a:txBody>
                    <a:bodyPr/>
                    <a:lstStyle/>
                    <a:p>
                      <a:pPr indent="0" algn="ctr">
                        <a:lnSpc>
                          <a:spcPct val="100000"/>
                        </a:lnSpc>
                      </a:pPr>
                      <a:r>
                        <a:rPr lang="zh-CN" sz="1100" kern="100" dirty="0">
                          <a:effectLst/>
                        </a:rPr>
                        <a:t>方案</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海上</a:t>
                      </a:r>
                    </a:p>
                    <a:p>
                      <a:pPr indent="0" algn="ctr">
                        <a:lnSpc>
                          <a:spcPct val="110000"/>
                        </a:lnSpc>
                      </a:pPr>
                      <a:r>
                        <a:rPr lang="zh-CN" sz="1100" kern="100" dirty="0">
                          <a:effectLst/>
                        </a:rPr>
                        <a:t>交流电压支撑</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海上站滤波器和无功补偿装置</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effectLst/>
                        </a:rPr>
                        <a:t>海上站平波电抗器</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effectLst/>
                        </a:rPr>
                        <a:t>风机控制方式</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effectLst/>
                        </a:rPr>
                        <a:t>不同风机的适用性</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effectLst/>
                        </a:rPr>
                        <a:t>直流故障清除的可行性</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225641">
                <a:tc>
                  <a:txBody>
                    <a:bodyPr/>
                    <a:lstStyle/>
                    <a:p>
                      <a:pPr marL="0" indent="0" algn="ctr" defTabSz="914400" rtl="0" eaLnBrk="1" latinLnBrk="0" hangingPunct="1">
                        <a:lnSpc>
                          <a:spcPct val="110000"/>
                        </a:lnSpc>
                      </a:pPr>
                      <a:r>
                        <a:rPr lang="en-US" altLang="zh-CN" sz="1100" b="1" kern="100" dirty="0">
                          <a:solidFill>
                            <a:srgbClr val="C00000"/>
                          </a:solidFill>
                          <a:effectLst/>
                          <a:latin typeface="+mn-lt"/>
                          <a:ea typeface="+mn-ea"/>
                          <a:cs typeface="+mn-cs"/>
                        </a:rPr>
                        <a:t>MMC-MMC</a:t>
                      </a:r>
                      <a:endParaRPr lang="zh-CN" altLang="en-US" sz="1100" b="1" kern="100" dirty="0">
                        <a:solidFill>
                          <a:srgbClr val="C00000"/>
                        </a:solidFill>
                        <a:effectLst/>
                        <a:latin typeface="+mn-lt"/>
                        <a:ea typeface="+mn-ea"/>
                        <a:cs typeface="+mn-cs"/>
                      </a:endParaRPr>
                    </a:p>
                  </a:txBody>
                  <a:tcPr marL="0" marR="0" marT="0" marB="0" anchor="ctr">
                    <a:solidFill>
                      <a:srgbClr val="4472C4"/>
                    </a:solidFill>
                  </a:tcPr>
                </a:tc>
                <a:tc>
                  <a:txBody>
                    <a:bodyPr/>
                    <a:lstStyle/>
                    <a:p>
                      <a:pPr marL="0" indent="0" algn="ctr" defTabSz="914400" rtl="0" eaLnBrk="1" latinLnBrk="0" hangingPunct="1">
                        <a:lnSpc>
                          <a:spcPct val="110000"/>
                        </a:lnSpc>
                      </a:pPr>
                      <a:r>
                        <a:rPr lang="zh-CN" sz="1100" kern="100" dirty="0">
                          <a:solidFill>
                            <a:srgbClr val="C00000"/>
                          </a:solidFill>
                          <a:effectLst/>
                          <a:latin typeface="+mn-lt"/>
                          <a:ea typeface="+mn-ea"/>
                          <a:cs typeface="+mn-cs"/>
                        </a:rPr>
                        <a:t>海上站</a:t>
                      </a:r>
                      <a:r>
                        <a:rPr lang="en-US" sz="1100" kern="100" dirty="0">
                          <a:solidFill>
                            <a:srgbClr val="C00000"/>
                          </a:solidFill>
                          <a:effectLst/>
                          <a:latin typeface="+mn-lt"/>
                          <a:ea typeface="+mn-ea"/>
                          <a:cs typeface="+mn-cs"/>
                        </a:rPr>
                        <a:t>MMC</a:t>
                      </a:r>
                      <a:endParaRPr lang="zh-CN" sz="1100" kern="100" dirty="0">
                        <a:solidFill>
                          <a:srgbClr val="C00000"/>
                        </a:solidFill>
                        <a:effectLst/>
                        <a:latin typeface="+mn-lt"/>
                        <a:ea typeface="+mn-ea"/>
                        <a:cs typeface="+mn-cs"/>
                      </a:endParaRPr>
                    </a:p>
                  </a:txBody>
                  <a:tcPr marL="0" marR="0" marT="0" marB="0" anchor="ctr">
                    <a:solidFill>
                      <a:srgbClr val="CFD5EA"/>
                    </a:solidFill>
                  </a:tcPr>
                </a:tc>
                <a:tc>
                  <a:txBody>
                    <a:bodyPr/>
                    <a:lstStyle/>
                    <a:p>
                      <a:pPr marL="0" indent="0" algn="ctr" defTabSz="914400" rtl="0" eaLnBrk="1" latinLnBrk="0" hangingPunct="1">
                        <a:lnSpc>
                          <a:spcPct val="110000"/>
                        </a:lnSpc>
                      </a:pPr>
                      <a:r>
                        <a:rPr lang="zh-CN" sz="1100" kern="100" dirty="0">
                          <a:solidFill>
                            <a:srgbClr val="C00000"/>
                          </a:solidFill>
                          <a:effectLst/>
                          <a:latin typeface="+mn-lt"/>
                          <a:ea typeface="+mn-ea"/>
                          <a:cs typeface="+mn-cs"/>
                        </a:rPr>
                        <a:t>不需要</a:t>
                      </a:r>
                    </a:p>
                  </a:txBody>
                  <a:tcPr marL="0" marR="0" marT="0" marB="0" anchor="ctr">
                    <a:solidFill>
                      <a:srgbClr val="CFD5EA"/>
                    </a:solidFill>
                  </a:tcPr>
                </a:tc>
                <a:tc>
                  <a:txBody>
                    <a:bodyPr/>
                    <a:lstStyle/>
                    <a:p>
                      <a:pPr marL="0" indent="0" algn="ctr" defTabSz="914400" rtl="0" eaLnBrk="1" latinLnBrk="0" hangingPunct="1">
                        <a:lnSpc>
                          <a:spcPct val="110000"/>
                        </a:lnSpc>
                      </a:pPr>
                      <a:r>
                        <a:rPr lang="zh-CN" sz="1100" kern="100" dirty="0">
                          <a:solidFill>
                            <a:srgbClr val="C00000"/>
                          </a:solidFill>
                          <a:effectLst/>
                          <a:latin typeface="+mn-lt"/>
                          <a:ea typeface="+mn-ea"/>
                          <a:cs typeface="+mn-cs"/>
                        </a:rPr>
                        <a:t>不需要</a:t>
                      </a:r>
                    </a:p>
                  </a:txBody>
                  <a:tcPr marL="0" marR="0" marT="0" marB="0" anchor="ctr">
                    <a:solidFill>
                      <a:srgbClr val="CFD5EA"/>
                    </a:solidFill>
                  </a:tcPr>
                </a:tc>
                <a:tc>
                  <a:txBody>
                    <a:bodyPr/>
                    <a:lstStyle/>
                    <a:p>
                      <a:pPr marL="0" indent="0" algn="ctr" defTabSz="914400" rtl="0" eaLnBrk="1" latinLnBrk="0" hangingPunct="1">
                        <a:lnSpc>
                          <a:spcPct val="110000"/>
                        </a:lnSpc>
                      </a:pPr>
                      <a:r>
                        <a:rPr lang="zh-CN" sz="1100" kern="100" dirty="0">
                          <a:solidFill>
                            <a:srgbClr val="C00000"/>
                          </a:solidFill>
                          <a:effectLst/>
                          <a:latin typeface="+mn-lt"/>
                          <a:ea typeface="+mn-ea"/>
                          <a:cs typeface="+mn-cs"/>
                        </a:rPr>
                        <a:t>常规</a:t>
                      </a:r>
                    </a:p>
                  </a:txBody>
                  <a:tcPr marL="0" marR="0" marT="0" marB="0" anchor="ctr">
                    <a:solidFill>
                      <a:srgbClr val="CFD5EA"/>
                    </a:solidFill>
                  </a:tcPr>
                </a:tc>
                <a:tc>
                  <a:txBody>
                    <a:bodyPr/>
                    <a:lstStyle/>
                    <a:p>
                      <a:pPr marL="0" indent="0" algn="ctr" defTabSz="914400" rtl="0" eaLnBrk="1" latinLnBrk="0" hangingPunct="1">
                        <a:lnSpc>
                          <a:spcPct val="110000"/>
                        </a:lnSpc>
                      </a:pPr>
                      <a:r>
                        <a:rPr lang="zh-CN" sz="1100" kern="100" dirty="0">
                          <a:solidFill>
                            <a:srgbClr val="C00000"/>
                          </a:solidFill>
                          <a:effectLst/>
                          <a:latin typeface="+mn-lt"/>
                          <a:ea typeface="+mn-ea"/>
                          <a:cs typeface="+mn-cs"/>
                        </a:rPr>
                        <a:t>所有类型</a:t>
                      </a:r>
                    </a:p>
                  </a:txBody>
                  <a:tcPr marL="0" marR="0" marT="0" marB="0" anchor="ctr">
                    <a:solidFill>
                      <a:srgbClr val="CFD5EA"/>
                    </a:solidFill>
                  </a:tcPr>
                </a:tc>
                <a:tc>
                  <a:txBody>
                    <a:bodyPr/>
                    <a:lstStyle/>
                    <a:p>
                      <a:pPr indent="0" algn="ctr">
                        <a:lnSpc>
                          <a:spcPct val="110000"/>
                        </a:lnSpc>
                      </a:pPr>
                      <a:r>
                        <a:rPr lang="zh-CN" altLang="en-US" sz="1100" kern="100" dirty="0">
                          <a:solidFill>
                            <a:srgbClr val="C00000"/>
                          </a:solidFill>
                          <a:effectLst/>
                        </a:rPr>
                        <a:t>全桥子模块</a:t>
                      </a:r>
                      <a:endParaRPr 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rgbClr val="CFD5EA"/>
                    </a:solidFill>
                  </a:tcPr>
                </a:tc>
                <a:extLst>
                  <a:ext uri="{0D108BD9-81ED-4DB2-BD59-A6C34878D82A}">
                    <a16:rowId xmlns:a16="http://schemas.microsoft.com/office/drawing/2014/main" val="10001"/>
                  </a:ext>
                </a:extLst>
              </a:tr>
              <a:tr h="348763">
                <a:tc>
                  <a:txBody>
                    <a:bodyPr/>
                    <a:lstStyle/>
                    <a:p>
                      <a:pPr indent="0" algn="ctr">
                        <a:lnSpc>
                          <a:spcPct val="110000"/>
                        </a:lnSpc>
                      </a:pPr>
                      <a:r>
                        <a:rPr lang="en-US" altLang="zh-CN" sz="1100" kern="100" dirty="0">
                          <a:effectLst/>
                        </a:rPr>
                        <a:t>MMC-LCC</a:t>
                      </a:r>
                      <a:endParaRPr lang="zh-CN" altLang="en-US" sz="1100" kern="100" dirty="0">
                        <a:effectLst/>
                      </a:endParaRPr>
                    </a:p>
                  </a:txBody>
                  <a:tcPr marL="0" marR="0" marT="0" marB="0" anchor="ctr"/>
                </a:tc>
                <a:tc>
                  <a:txBody>
                    <a:bodyPr/>
                    <a:lstStyle/>
                    <a:p>
                      <a:pPr indent="0" algn="ctr">
                        <a:lnSpc>
                          <a:spcPct val="110000"/>
                        </a:lnSpc>
                      </a:pPr>
                      <a:r>
                        <a:rPr lang="zh-CN" sz="1100" kern="100" dirty="0">
                          <a:effectLst/>
                        </a:rPr>
                        <a:t>风电机组</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不需要</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不需要</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需要特殊控制策略</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仅适用于永磁同步风机</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effectLst/>
                        </a:rPr>
                        <a:t>全桥子模块</a:t>
                      </a:r>
                    </a:p>
                  </a:txBody>
                  <a:tcPr marL="0" marR="0" marT="0" marB="0" anchor="ctr"/>
                </a:tc>
                <a:extLst>
                  <a:ext uri="{0D108BD9-81ED-4DB2-BD59-A6C34878D82A}">
                    <a16:rowId xmlns:a16="http://schemas.microsoft.com/office/drawing/2014/main" val="10002"/>
                  </a:ext>
                </a:extLst>
              </a:tr>
              <a:tr h="400264">
                <a:tc>
                  <a:txBody>
                    <a:bodyPr/>
                    <a:lstStyle/>
                    <a:p>
                      <a:pPr indent="0" algn="ctr">
                        <a:lnSpc>
                          <a:spcPct val="110000"/>
                        </a:lnSpc>
                      </a:pPr>
                      <a:r>
                        <a:rPr lang="en-US" altLang="zh-CN" sz="1100" kern="100" dirty="0">
                          <a:effectLst/>
                        </a:rPr>
                        <a:t>DRU+STATCOM-MMC</a:t>
                      </a:r>
                      <a:endParaRPr lang="zh-CN" altLang="en-US" sz="1100" kern="100" dirty="0">
                        <a:effectLst/>
                      </a:endParaRPr>
                    </a:p>
                  </a:txBody>
                  <a:tcPr marL="0" marR="0" marT="0" marB="0" anchor="ctr"/>
                </a:tc>
                <a:tc>
                  <a:txBody>
                    <a:bodyPr/>
                    <a:lstStyle/>
                    <a:p>
                      <a:pPr indent="0" algn="ctr">
                        <a:lnSpc>
                          <a:spcPct val="110000"/>
                        </a:lnSpc>
                      </a:pPr>
                      <a:r>
                        <a:rPr lang="en-US" sz="1100" kern="100" dirty="0">
                          <a:effectLst/>
                        </a:rPr>
                        <a:t>STATCOM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zh-CN" sz="1100" kern="100" dirty="0">
                          <a:effectLst/>
                        </a:rPr>
                        <a:t>不需要</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effectLst/>
                        </a:rPr>
                        <a:t>需要</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effectLst/>
                        </a:rPr>
                        <a:t>常规</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effectLst/>
                        </a:rPr>
                        <a:t>所有类型</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effectLst/>
                        </a:rPr>
                        <a:t>不具备</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r h="349735">
                <a:tc>
                  <a:txBody>
                    <a:bodyPr/>
                    <a:lstStyle/>
                    <a:p>
                      <a:pPr indent="0" algn="ctr">
                        <a:lnSpc>
                          <a:spcPct val="110000"/>
                        </a:lnSpc>
                      </a:pPr>
                      <a:r>
                        <a:rPr lang="en-US" altLang="zh-CN" sz="1100" kern="100" dirty="0">
                          <a:effectLst/>
                        </a:rPr>
                        <a:t>LCC+STATCOM-LCC</a:t>
                      </a:r>
                      <a:endParaRPr lang="zh-CN" altLang="en-US" sz="1100" kern="100" dirty="0">
                        <a:effectLst/>
                      </a:endParaRPr>
                    </a:p>
                  </a:txBody>
                  <a:tcPr marL="0" marR="0" marT="0" marB="0" anchor="ctr"/>
                </a:tc>
                <a:tc>
                  <a:txBody>
                    <a:bodyPr/>
                    <a:lstStyle/>
                    <a:p>
                      <a:pPr indent="0" algn="ctr">
                        <a:lnSpc>
                          <a:spcPct val="110000"/>
                        </a:lnSpc>
                      </a:pPr>
                      <a:r>
                        <a:rPr lang="en-US" sz="1100" kern="100" dirty="0">
                          <a:effectLst/>
                        </a:rPr>
                        <a:t>STATCOM</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需要</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需要</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常规</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所有类型</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effectLst/>
                        </a:rPr>
                        <a:t>具备</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4"/>
                  </a:ext>
                </a:extLst>
              </a:tr>
              <a:tr h="348763">
                <a:tc>
                  <a:txBody>
                    <a:bodyPr/>
                    <a:lstStyle/>
                    <a:p>
                      <a:pPr indent="0" algn="ctr">
                        <a:lnSpc>
                          <a:spcPct val="110000"/>
                        </a:lnSpc>
                      </a:pPr>
                      <a:r>
                        <a:rPr lang="en-US" altLang="zh-CN" sz="1100" kern="100" dirty="0">
                          <a:solidFill>
                            <a:srgbClr val="C00000"/>
                          </a:solidFill>
                          <a:effectLst/>
                        </a:rPr>
                        <a:t>DRU-MMC</a:t>
                      </a:r>
                      <a:endParaRPr lang="zh-CN" altLang="en-US" sz="1100" kern="100" dirty="0">
                        <a:solidFill>
                          <a:srgbClr val="C00000"/>
                        </a:solidFill>
                        <a:effectLst/>
                      </a:endParaRPr>
                    </a:p>
                  </a:txBody>
                  <a:tcPr marL="0" marR="0" marT="0" marB="0" anchor="ctr"/>
                </a:tc>
                <a:tc>
                  <a:txBody>
                    <a:bodyPr/>
                    <a:lstStyle/>
                    <a:p>
                      <a:pPr indent="0" algn="ctr">
                        <a:lnSpc>
                          <a:spcPct val="110000"/>
                        </a:lnSpc>
                      </a:pPr>
                      <a:r>
                        <a:rPr lang="zh-CN" altLang="zh-CN" sz="1100" kern="100" dirty="0">
                          <a:solidFill>
                            <a:srgbClr val="C00000"/>
                          </a:solidFill>
                          <a:effectLst/>
                        </a:rPr>
                        <a:t>风电机组</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solidFill>
                            <a:srgbClr val="C00000"/>
                          </a:solidFill>
                          <a:effectLst/>
                        </a:rPr>
                        <a:t>需要</a:t>
                      </a:r>
                      <a:endParaRPr 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solidFill>
                            <a:srgbClr val="C00000"/>
                          </a:solidFill>
                          <a:effectLst/>
                        </a:rPr>
                        <a:t>需要</a:t>
                      </a:r>
                      <a:endParaRPr 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zh-CN" sz="1100" kern="100" dirty="0">
                          <a:solidFill>
                            <a:srgbClr val="C00000"/>
                          </a:solidFill>
                          <a:effectLst/>
                        </a:rPr>
                        <a:t>需要特殊控制策略</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zh-CN" sz="1100" kern="100" dirty="0">
                          <a:solidFill>
                            <a:srgbClr val="C00000"/>
                          </a:solidFill>
                          <a:effectLst/>
                        </a:rPr>
                        <a:t>仅适用于永磁同步风机</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solidFill>
                            <a:srgbClr val="C00000"/>
                          </a:solidFill>
                          <a:effectLst/>
                        </a:rPr>
                        <a:t>不具备</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5"/>
                  </a:ext>
                </a:extLst>
              </a:tr>
              <a:tr h="349735">
                <a:tc>
                  <a:txBody>
                    <a:bodyPr/>
                    <a:lstStyle/>
                    <a:p>
                      <a:pPr indent="0" algn="ctr">
                        <a:lnSpc>
                          <a:spcPct val="110000"/>
                        </a:lnSpc>
                      </a:pPr>
                      <a:r>
                        <a:rPr lang="en-US" altLang="zh-CN" sz="1100" kern="100" dirty="0">
                          <a:solidFill>
                            <a:srgbClr val="C00000"/>
                          </a:solidFill>
                          <a:effectLst/>
                        </a:rPr>
                        <a:t>DRU</a:t>
                      </a:r>
                      <a:r>
                        <a:rPr lang="zh-CN" altLang="en-US" sz="1100" kern="100" dirty="0">
                          <a:solidFill>
                            <a:srgbClr val="C00000"/>
                          </a:solidFill>
                          <a:effectLst/>
                        </a:rPr>
                        <a:t>串</a:t>
                      </a:r>
                      <a:r>
                        <a:rPr lang="en-US" altLang="zh-CN" sz="1100" kern="100" dirty="0">
                          <a:solidFill>
                            <a:srgbClr val="C00000"/>
                          </a:solidFill>
                          <a:effectLst/>
                        </a:rPr>
                        <a:t>MMC-MMC</a:t>
                      </a:r>
                      <a:endParaRPr lang="zh-CN" altLang="en-US" sz="1100" kern="100" dirty="0">
                        <a:solidFill>
                          <a:srgbClr val="C00000"/>
                        </a:solidFill>
                        <a:effectLst/>
                      </a:endParaRPr>
                    </a:p>
                  </a:txBody>
                  <a:tcPr marL="0" marR="0" marT="0" marB="0" anchor="ctr"/>
                </a:tc>
                <a:tc>
                  <a:txBody>
                    <a:bodyPr/>
                    <a:lstStyle/>
                    <a:p>
                      <a:pPr indent="0" algn="ctr">
                        <a:lnSpc>
                          <a:spcPct val="110000"/>
                        </a:lnSpc>
                      </a:pPr>
                      <a:r>
                        <a:rPr lang="zh-CN" altLang="zh-CN" sz="1100" kern="100" dirty="0">
                          <a:solidFill>
                            <a:srgbClr val="C00000"/>
                          </a:solidFill>
                          <a:effectLst/>
                        </a:rPr>
                        <a:t>海上站</a:t>
                      </a:r>
                      <a:r>
                        <a:rPr lang="en-US" altLang="zh-CN" sz="1100" kern="100" dirty="0">
                          <a:solidFill>
                            <a:srgbClr val="C00000"/>
                          </a:solidFill>
                          <a:effectLst/>
                        </a:rPr>
                        <a:t>MMC</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zh-CN" sz="1100" kern="100" dirty="0">
                          <a:solidFill>
                            <a:srgbClr val="C00000"/>
                          </a:solidFill>
                          <a:effectLst/>
                        </a:rPr>
                        <a:t>不需要</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solidFill>
                            <a:srgbClr val="C00000"/>
                          </a:solidFill>
                          <a:effectLst/>
                        </a:rPr>
                        <a:t>需要</a:t>
                      </a:r>
                      <a:endParaRPr 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solidFill>
                            <a:srgbClr val="C00000"/>
                          </a:solidFill>
                          <a:effectLst/>
                        </a:rPr>
                        <a:t>常规</a:t>
                      </a:r>
                      <a:endParaRPr lang="zh-CN" sz="1100"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a:solidFill>
                            <a:srgbClr val="C00000"/>
                          </a:solidFill>
                          <a:effectLst/>
                        </a:rPr>
                        <a:t>所有类型</a:t>
                      </a:r>
                      <a:endParaRPr lang="zh-CN" sz="1100" kern="10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solidFill>
                            <a:srgbClr val="C00000"/>
                          </a:solidFill>
                          <a:effectLst/>
                        </a:rPr>
                        <a:t>不具备</a:t>
                      </a:r>
                      <a:endParaRPr lang="zh-CN" altLang="zh-CN" sz="11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6"/>
                  </a:ext>
                </a:extLst>
              </a:tr>
              <a:tr h="349735">
                <a:tc>
                  <a:txBody>
                    <a:bodyPr/>
                    <a:lstStyle/>
                    <a:p>
                      <a:pPr indent="0" algn="ctr">
                        <a:lnSpc>
                          <a:spcPct val="110000"/>
                        </a:lnSpc>
                      </a:pPr>
                      <a:r>
                        <a:rPr lang="en-US" altLang="zh-CN" sz="1100" b="1" kern="100" dirty="0">
                          <a:solidFill>
                            <a:schemeClr val="lt1"/>
                          </a:solidFill>
                          <a:effectLst/>
                          <a:latin typeface="+mn-lt"/>
                          <a:ea typeface="+mn-ea"/>
                          <a:cs typeface="+mn-cs"/>
                        </a:rPr>
                        <a:t>DRU</a:t>
                      </a:r>
                      <a:r>
                        <a:rPr lang="zh-CN" altLang="en-US" sz="1100" b="1" kern="100" dirty="0">
                          <a:solidFill>
                            <a:schemeClr val="lt1"/>
                          </a:solidFill>
                          <a:effectLst/>
                          <a:latin typeface="+mn-lt"/>
                          <a:ea typeface="+mn-ea"/>
                          <a:cs typeface="+mn-cs"/>
                        </a:rPr>
                        <a:t>并</a:t>
                      </a:r>
                      <a:r>
                        <a:rPr lang="en-US" altLang="zh-CN" sz="1100" b="1" kern="100" dirty="0">
                          <a:solidFill>
                            <a:schemeClr val="lt1"/>
                          </a:solidFill>
                          <a:effectLst/>
                          <a:latin typeface="+mn-lt"/>
                          <a:ea typeface="+mn-ea"/>
                          <a:cs typeface="+mn-cs"/>
                        </a:rPr>
                        <a:t>MMC-MMC</a:t>
                      </a:r>
                      <a:endParaRPr lang="zh-CN" altLang="en-US" sz="1100" b="1" kern="100" dirty="0">
                        <a:solidFill>
                          <a:schemeClr val="lt1"/>
                        </a:solidFill>
                        <a:effectLst/>
                        <a:latin typeface="+mn-lt"/>
                        <a:ea typeface="+mn-ea"/>
                        <a:cs typeface="+mn-cs"/>
                      </a:endParaRPr>
                    </a:p>
                  </a:txBody>
                  <a:tcPr marL="0" marR="0" marT="0" marB="0" anchor="ctr"/>
                </a:tc>
                <a:tc>
                  <a:txBody>
                    <a:bodyPr/>
                    <a:lstStyle/>
                    <a:p>
                      <a:pPr indent="0" algn="ctr">
                        <a:lnSpc>
                          <a:spcPct val="110000"/>
                        </a:lnSpc>
                      </a:pPr>
                      <a:r>
                        <a:rPr lang="zh-CN" altLang="zh-CN" sz="1100" kern="100" dirty="0">
                          <a:solidFill>
                            <a:schemeClr val="tx1"/>
                          </a:solidFill>
                          <a:effectLst/>
                        </a:rPr>
                        <a:t>海上站</a:t>
                      </a:r>
                      <a:r>
                        <a:rPr lang="en-US" altLang="zh-CN" sz="1100" kern="100" dirty="0">
                          <a:solidFill>
                            <a:schemeClr val="tx1"/>
                          </a:solidFill>
                          <a:effectLst/>
                        </a:rPr>
                        <a:t>MMC</a:t>
                      </a:r>
                      <a:endParaRPr lang="zh-CN" altLang="zh-CN" sz="11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zh-CN" sz="1100" kern="100" dirty="0">
                          <a:solidFill>
                            <a:schemeClr val="tx1"/>
                          </a:solidFill>
                          <a:effectLst/>
                        </a:rPr>
                        <a:t>不需要</a:t>
                      </a:r>
                      <a:endParaRPr lang="zh-CN" altLang="zh-CN" sz="11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solidFill>
                            <a:schemeClr val="tx1"/>
                          </a:solidFill>
                          <a:effectLst/>
                        </a:rPr>
                        <a:t>需要</a:t>
                      </a:r>
                      <a:endParaRPr lang="zh-CN" sz="11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solidFill>
                            <a:schemeClr val="tx1"/>
                          </a:solidFill>
                          <a:effectLst/>
                        </a:rPr>
                        <a:t>常规</a:t>
                      </a:r>
                      <a:endParaRPr lang="zh-CN" sz="11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solidFill>
                            <a:schemeClr val="tx1"/>
                          </a:solidFill>
                          <a:effectLst/>
                        </a:rPr>
                        <a:t>所有类型</a:t>
                      </a:r>
                      <a:endParaRPr lang="zh-CN" sz="11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en-US" sz="1100" kern="100" dirty="0">
                          <a:solidFill>
                            <a:schemeClr val="tx1"/>
                          </a:solidFill>
                          <a:effectLst/>
                        </a:rPr>
                        <a:t>不具备</a:t>
                      </a:r>
                      <a:endParaRPr lang="zh-CN" altLang="zh-CN" sz="11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0007"/>
                  </a:ext>
                </a:extLst>
              </a:tr>
              <a:tr h="349735">
                <a:tc>
                  <a:txBody>
                    <a:bodyPr/>
                    <a:lstStyle/>
                    <a:p>
                      <a:pPr indent="0" algn="ctr">
                        <a:lnSpc>
                          <a:spcPct val="110000"/>
                        </a:lnSpc>
                      </a:pPr>
                      <a:r>
                        <a:rPr lang="en-US" altLang="zh-CN" sz="1100" kern="100" dirty="0">
                          <a:effectLst/>
                        </a:rPr>
                        <a:t>LCC</a:t>
                      </a:r>
                      <a:r>
                        <a:rPr lang="zh-CN" altLang="en-US" sz="1100" kern="100" dirty="0">
                          <a:effectLst/>
                        </a:rPr>
                        <a:t>并</a:t>
                      </a:r>
                      <a:r>
                        <a:rPr lang="en-US" altLang="zh-CN" sz="1100" kern="100" dirty="0">
                          <a:effectLst/>
                        </a:rPr>
                        <a:t>MMC-MMC</a:t>
                      </a:r>
                      <a:endParaRPr lang="zh-CN" altLang="en-US" sz="1100" kern="100" dirty="0">
                        <a:effectLst/>
                      </a:endParaRPr>
                    </a:p>
                  </a:txBody>
                  <a:tcPr marL="0" marR="0" marT="0" marB="0" anchor="ctr"/>
                </a:tc>
                <a:tc>
                  <a:txBody>
                    <a:bodyPr/>
                    <a:lstStyle/>
                    <a:p>
                      <a:pPr indent="0" algn="ctr">
                        <a:lnSpc>
                          <a:spcPct val="110000"/>
                        </a:lnSpc>
                      </a:pPr>
                      <a:r>
                        <a:rPr lang="zh-CN" altLang="zh-CN" sz="1100" kern="100" dirty="0">
                          <a:effectLst/>
                        </a:rPr>
                        <a:t>海上站</a:t>
                      </a:r>
                      <a:r>
                        <a:rPr lang="en-US" altLang="zh-CN" sz="1100" kern="100" dirty="0">
                          <a:effectLst/>
                        </a:rPr>
                        <a:t>MMC</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altLang="zh-CN" sz="1100" kern="100" dirty="0">
                          <a:effectLst/>
                        </a:rPr>
                        <a:t>不需要</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0" algn="ctr">
                        <a:lnSpc>
                          <a:spcPct val="110000"/>
                        </a:lnSpc>
                      </a:pPr>
                      <a:r>
                        <a:rPr lang="zh-CN" sz="1100" kern="100" dirty="0">
                          <a:effectLst/>
                        </a:rPr>
                        <a:t>需要</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zh-CN" altLang="zh-CN" sz="1100" kern="100" dirty="0">
                          <a:solidFill>
                            <a:schemeClr val="dk1"/>
                          </a:solidFill>
                          <a:effectLst/>
                          <a:latin typeface="+mn-lt"/>
                          <a:ea typeface="+mn-ea"/>
                          <a:cs typeface="+mn-cs"/>
                        </a:rPr>
                        <a:t>常规</a:t>
                      </a:r>
                    </a:p>
                  </a:txBody>
                  <a:tcPr marL="0" marR="0" marT="0" marB="0" anchor="ctr"/>
                </a:tc>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zh-CN" altLang="zh-CN" sz="1100" kern="100" dirty="0">
                          <a:solidFill>
                            <a:schemeClr val="dk1"/>
                          </a:solidFill>
                          <a:effectLst/>
                          <a:latin typeface="+mn-lt"/>
                          <a:ea typeface="+mn-ea"/>
                          <a:cs typeface="+mn-cs"/>
                        </a:rPr>
                        <a:t>所有类型</a:t>
                      </a:r>
                    </a:p>
                  </a:txBody>
                  <a:tcPr marL="0" marR="0" marT="0" marB="0" anchor="ctr"/>
                </a:tc>
                <a:tc>
                  <a:txBody>
                    <a:bodyPr/>
                    <a:lstStyle/>
                    <a:p>
                      <a:pPr indent="0" algn="ctr">
                        <a:lnSpc>
                          <a:spcPct val="110000"/>
                        </a:lnSpc>
                      </a:pPr>
                      <a:r>
                        <a:rPr lang="zh-CN" altLang="en-US" sz="1100" kern="100" dirty="0">
                          <a:effectLst/>
                        </a:rPr>
                        <a:t>全桥子模块</a:t>
                      </a:r>
                    </a:p>
                  </a:txBody>
                  <a:tcPr marL="0" marR="0" marT="0" marB="0" anchor="ctr"/>
                </a:tc>
                <a:extLst>
                  <a:ext uri="{0D108BD9-81ED-4DB2-BD59-A6C34878D82A}">
                    <a16:rowId xmlns:a16="http://schemas.microsoft.com/office/drawing/2014/main" val="10008"/>
                  </a:ext>
                </a:extLst>
              </a:tr>
              <a:tr h="349735">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en-US" altLang="zh-CN" sz="1100" b="1" kern="100" dirty="0">
                          <a:solidFill>
                            <a:schemeClr val="lt1"/>
                          </a:solidFill>
                          <a:effectLst/>
                          <a:latin typeface="+mn-lt"/>
                          <a:ea typeface="+mn-ea"/>
                          <a:cs typeface="+mn-cs"/>
                        </a:rPr>
                        <a:t>LCC</a:t>
                      </a:r>
                      <a:r>
                        <a:rPr lang="zh-CN" altLang="en-US" sz="1100" b="1" kern="100" dirty="0">
                          <a:solidFill>
                            <a:schemeClr val="lt1"/>
                          </a:solidFill>
                          <a:effectLst/>
                          <a:latin typeface="+mn-lt"/>
                          <a:ea typeface="+mn-ea"/>
                          <a:cs typeface="+mn-cs"/>
                        </a:rPr>
                        <a:t>串</a:t>
                      </a:r>
                      <a:r>
                        <a:rPr lang="en-US" altLang="zh-CN" sz="1100" b="1" kern="100" dirty="0">
                          <a:solidFill>
                            <a:schemeClr val="lt1"/>
                          </a:solidFill>
                          <a:effectLst/>
                          <a:latin typeface="+mn-lt"/>
                          <a:ea typeface="+mn-ea"/>
                          <a:cs typeface="+mn-cs"/>
                        </a:rPr>
                        <a:t>MMC-MMC</a:t>
                      </a:r>
                      <a:endParaRPr lang="zh-CN" altLang="en-US" sz="1100" b="1" kern="100" dirty="0">
                        <a:solidFill>
                          <a:schemeClr val="lt1"/>
                        </a:solidFill>
                        <a:effectLst/>
                        <a:latin typeface="+mn-lt"/>
                        <a:ea typeface="+mn-ea"/>
                        <a:cs typeface="+mn-cs"/>
                      </a:endParaRPr>
                    </a:p>
                  </a:txBody>
                  <a:tcPr marL="0" marR="0" marT="0" marB="0" anchor="ctr"/>
                </a:tc>
                <a:tc>
                  <a:txBody>
                    <a:bodyPr/>
                    <a:lstStyle/>
                    <a:p>
                      <a:pPr indent="0" algn="ctr">
                        <a:lnSpc>
                          <a:spcPct val="110000"/>
                        </a:lnSpc>
                      </a:pPr>
                      <a:r>
                        <a:rPr lang="zh-CN" altLang="en-US" sz="1100" kern="100" dirty="0">
                          <a:solidFill>
                            <a:schemeClr val="dk1"/>
                          </a:solidFill>
                          <a:effectLst/>
                          <a:latin typeface="+mn-lt"/>
                          <a:ea typeface="+mn-ea"/>
                          <a:cs typeface="+mn-cs"/>
                        </a:rPr>
                        <a:t>海上站</a:t>
                      </a:r>
                      <a:r>
                        <a:rPr lang="en-US" altLang="zh-CN" sz="1100" kern="100" dirty="0">
                          <a:solidFill>
                            <a:schemeClr val="dk1"/>
                          </a:solidFill>
                          <a:effectLst/>
                          <a:latin typeface="+mn-lt"/>
                          <a:ea typeface="+mn-ea"/>
                          <a:cs typeface="+mn-cs"/>
                        </a:rPr>
                        <a:t>MMC</a:t>
                      </a:r>
                    </a:p>
                  </a:txBody>
                  <a:tcPr marL="0" marR="0" marT="0" marB="0" anchor="ctr"/>
                </a:tc>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zh-CN" altLang="zh-CN" sz="1100" kern="100" dirty="0">
                          <a:solidFill>
                            <a:schemeClr val="dk1"/>
                          </a:solidFill>
                          <a:effectLst/>
                          <a:latin typeface="+mn-lt"/>
                          <a:ea typeface="+mn-ea"/>
                          <a:cs typeface="+mn-cs"/>
                        </a:rPr>
                        <a:t>不需要</a:t>
                      </a:r>
                    </a:p>
                  </a:txBody>
                  <a:tcPr marL="0" marR="0" marT="0" marB="0" anchor="ctr"/>
                </a:tc>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zh-CN" altLang="zh-CN" sz="1100" kern="100" dirty="0">
                          <a:solidFill>
                            <a:schemeClr val="dk1"/>
                          </a:solidFill>
                          <a:effectLst/>
                          <a:latin typeface="+mn-lt"/>
                          <a:ea typeface="+mn-ea"/>
                          <a:cs typeface="+mn-cs"/>
                        </a:rPr>
                        <a:t>需要</a:t>
                      </a:r>
                    </a:p>
                  </a:txBody>
                  <a:tcPr marL="0" marR="0" marT="0" marB="0" anchor="ctr"/>
                </a:tc>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zh-CN" altLang="zh-CN" sz="1100" kern="100" dirty="0">
                          <a:solidFill>
                            <a:schemeClr val="dk1"/>
                          </a:solidFill>
                          <a:effectLst/>
                          <a:latin typeface="+mn-lt"/>
                          <a:ea typeface="+mn-ea"/>
                          <a:cs typeface="+mn-cs"/>
                        </a:rPr>
                        <a:t>常规</a:t>
                      </a:r>
                    </a:p>
                  </a:txBody>
                  <a:tcPr marL="0" marR="0" marT="0" marB="0" anchor="ctr"/>
                </a:tc>
                <a:tc>
                  <a:txBody>
                    <a:bodyPr/>
                    <a:lstStyle/>
                    <a:p>
                      <a:pPr marL="0" marR="0" indent="0" algn="ctr" defTabSz="914400" rtl="0" eaLnBrk="1" fontAlgn="auto" latinLnBrk="0" hangingPunct="1">
                        <a:lnSpc>
                          <a:spcPct val="110000"/>
                        </a:lnSpc>
                        <a:spcBef>
                          <a:spcPts val="0"/>
                        </a:spcBef>
                        <a:spcAft>
                          <a:spcPts val="0"/>
                        </a:spcAft>
                        <a:buClrTx/>
                        <a:buSzTx/>
                        <a:buFontTx/>
                        <a:buNone/>
                        <a:defRPr/>
                      </a:pPr>
                      <a:r>
                        <a:rPr lang="zh-CN" altLang="zh-CN" sz="1100" kern="100" dirty="0">
                          <a:solidFill>
                            <a:schemeClr val="dk1"/>
                          </a:solidFill>
                          <a:effectLst/>
                          <a:latin typeface="+mn-lt"/>
                          <a:ea typeface="+mn-ea"/>
                          <a:cs typeface="+mn-cs"/>
                        </a:rPr>
                        <a:t>所有类型</a:t>
                      </a:r>
                    </a:p>
                  </a:txBody>
                  <a:tcPr marL="0" marR="0" marT="0" marB="0" anchor="ctr"/>
                </a:tc>
                <a:tc>
                  <a:txBody>
                    <a:bodyPr/>
                    <a:lstStyle/>
                    <a:p>
                      <a:pPr indent="0" algn="ctr">
                        <a:lnSpc>
                          <a:spcPct val="110000"/>
                        </a:lnSpc>
                      </a:pPr>
                      <a:r>
                        <a:rPr lang="zh-CN" altLang="en-US" sz="1100" kern="100" dirty="0">
                          <a:solidFill>
                            <a:schemeClr val="dk1"/>
                          </a:solidFill>
                          <a:effectLst/>
                          <a:latin typeface="+mn-lt"/>
                          <a:ea typeface="+mn-ea"/>
                          <a:cs typeface="+mn-cs"/>
                        </a:rPr>
                        <a:t>全桥子模块</a:t>
                      </a:r>
                    </a:p>
                  </a:txBody>
                  <a:tcPr marL="0" marR="0" marT="0" marB="0" anchor="ctr"/>
                </a:tc>
                <a:extLst>
                  <a:ext uri="{0D108BD9-81ED-4DB2-BD59-A6C34878D82A}">
                    <a16:rowId xmlns:a16="http://schemas.microsoft.com/office/drawing/2014/main" val="10009"/>
                  </a:ext>
                </a:extLst>
              </a:tr>
            </a:tbl>
          </a:graphicData>
        </a:graphic>
      </p:graphicFrame>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15</a:t>
            </a:fld>
            <a:endParaRPr lang="zh-CN" altLang="en-US"/>
          </a:p>
        </p:txBody>
      </p:sp>
      <p:graphicFrame>
        <p:nvGraphicFramePr>
          <p:cNvPr id="16" name="表格 15">
            <a:extLst>
              <a:ext uri="{FF2B5EF4-FFF2-40B4-BE49-F238E27FC236}">
                <a16:creationId xmlns:a16="http://schemas.microsoft.com/office/drawing/2014/main" id="{D571869B-80DC-4A0A-8B0F-7ABAFB4ED418}"/>
              </a:ext>
            </a:extLst>
          </p:cNvPr>
          <p:cNvGraphicFramePr>
            <a:graphicFrameLocks noGrp="1"/>
          </p:cNvGraphicFramePr>
          <p:nvPr>
            <p:extLst>
              <p:ext uri="{D42A27DB-BD31-4B8C-83A1-F6EECF244321}">
                <p14:modId xmlns:p14="http://schemas.microsoft.com/office/powerpoint/2010/main" val="2905533192"/>
              </p:ext>
            </p:extLst>
          </p:nvPr>
        </p:nvGraphicFramePr>
        <p:xfrm>
          <a:off x="8072300" y="4196793"/>
          <a:ext cx="3924002" cy="2147894"/>
        </p:xfrm>
        <a:graphic>
          <a:graphicData uri="http://schemas.openxmlformats.org/drawingml/2006/table">
            <a:tbl>
              <a:tblPr firstRow="1" firstCol="1" bandRow="1">
                <a:tableStyleId>{5C22544A-7EE6-4342-B048-85BDC9FD1C3A}</a:tableStyleId>
              </a:tblPr>
              <a:tblGrid>
                <a:gridCol w="567758">
                  <a:extLst>
                    <a:ext uri="{9D8B030D-6E8A-4147-A177-3AD203B41FA5}">
                      <a16:colId xmlns:a16="http://schemas.microsoft.com/office/drawing/2014/main" val="20000"/>
                    </a:ext>
                  </a:extLst>
                </a:gridCol>
                <a:gridCol w="839061">
                  <a:extLst>
                    <a:ext uri="{9D8B030D-6E8A-4147-A177-3AD203B41FA5}">
                      <a16:colId xmlns:a16="http://schemas.microsoft.com/office/drawing/2014/main" val="20001"/>
                    </a:ext>
                  </a:extLst>
                </a:gridCol>
                <a:gridCol w="839061">
                  <a:extLst>
                    <a:ext uri="{9D8B030D-6E8A-4147-A177-3AD203B41FA5}">
                      <a16:colId xmlns:a16="http://schemas.microsoft.com/office/drawing/2014/main" val="20002"/>
                    </a:ext>
                  </a:extLst>
                </a:gridCol>
                <a:gridCol w="839061">
                  <a:extLst>
                    <a:ext uri="{9D8B030D-6E8A-4147-A177-3AD203B41FA5}">
                      <a16:colId xmlns:a16="http://schemas.microsoft.com/office/drawing/2014/main" val="20003"/>
                    </a:ext>
                  </a:extLst>
                </a:gridCol>
                <a:gridCol w="839061">
                  <a:extLst>
                    <a:ext uri="{9D8B030D-6E8A-4147-A177-3AD203B41FA5}">
                      <a16:colId xmlns:a16="http://schemas.microsoft.com/office/drawing/2014/main" val="20004"/>
                    </a:ext>
                  </a:extLst>
                </a:gridCol>
              </a:tblGrid>
              <a:tr h="527894">
                <a:tc>
                  <a:txBody>
                    <a:bodyPr/>
                    <a:lstStyle/>
                    <a:p>
                      <a:pPr indent="0" algn="ctr">
                        <a:lnSpc>
                          <a:spcPct val="100000"/>
                        </a:lnSpc>
                        <a:spcAft>
                          <a:spcPts val="0"/>
                        </a:spcAft>
                      </a:pPr>
                      <a:r>
                        <a:rPr lang="en-US" sz="1100" kern="100" baseline="0" dirty="0">
                          <a:effectLst/>
                        </a:rPr>
                        <a:t> </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lnSpc>
                          <a:spcPct val="100000"/>
                        </a:lnSpc>
                        <a:spcAft>
                          <a:spcPts val="0"/>
                        </a:spcAft>
                      </a:pPr>
                      <a:r>
                        <a:rPr lang="en-US" altLang="zh-CN" sz="1100" b="1" kern="100" baseline="0" dirty="0">
                          <a:solidFill>
                            <a:schemeClr val="lt1"/>
                          </a:solidFill>
                          <a:effectLst/>
                          <a:latin typeface="+mn-lt"/>
                          <a:ea typeface="+mn-ea"/>
                          <a:cs typeface="+mn-cs"/>
                        </a:rPr>
                        <a:t>MMC-MMC</a:t>
                      </a:r>
                      <a:endParaRPr lang="zh-CN" altLang="en-US" sz="1100" b="1" kern="100" baseline="0" dirty="0">
                        <a:solidFill>
                          <a:schemeClr val="lt1"/>
                        </a:solidFill>
                        <a:effectLst/>
                        <a:latin typeface="+mn-lt"/>
                        <a:ea typeface="+mn-ea"/>
                        <a:cs typeface="+mn-cs"/>
                      </a:endParaRPr>
                    </a:p>
                  </a:txBody>
                  <a:tcPr marL="68580" marR="68580" marT="0" marB="0" anchor="ctr"/>
                </a:tc>
                <a:tc>
                  <a:txBody>
                    <a:bodyPr/>
                    <a:lstStyle/>
                    <a:p>
                      <a:pPr indent="0" algn="ctr">
                        <a:lnSpc>
                          <a:spcPct val="100000"/>
                        </a:lnSpc>
                        <a:spcAft>
                          <a:spcPts val="0"/>
                        </a:spcAft>
                      </a:pPr>
                      <a:r>
                        <a:rPr lang="en-US" sz="1100" b="1" kern="100" baseline="0" dirty="0">
                          <a:effectLst/>
                        </a:rPr>
                        <a:t>DRU-MMC</a:t>
                      </a:r>
                      <a:endParaRPr lang="zh-CN" sz="1100" b="1"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en-US" sz="1100" b="1" kern="100" baseline="0" dirty="0">
                          <a:effectLst/>
                        </a:rPr>
                        <a:t>DRU</a:t>
                      </a:r>
                      <a:r>
                        <a:rPr lang="zh-CN" altLang="en-US" sz="1100" b="1" kern="100" baseline="0" dirty="0">
                          <a:effectLst/>
                        </a:rPr>
                        <a:t>串</a:t>
                      </a:r>
                      <a:r>
                        <a:rPr lang="en-US" altLang="zh-CN" sz="1100" b="1" kern="100" baseline="0" dirty="0">
                          <a:effectLst/>
                        </a:rPr>
                        <a:t>MMC</a:t>
                      </a:r>
                      <a:r>
                        <a:rPr lang="en-US" sz="1100" b="1" kern="100" baseline="0" dirty="0">
                          <a:effectLst/>
                        </a:rPr>
                        <a:t>-MMC</a:t>
                      </a:r>
                      <a:endParaRPr lang="zh-CN" sz="1100" b="1"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en-US" altLang="zh-CN" sz="1100" b="1" kern="100" baseline="0" dirty="0">
                          <a:effectLst/>
                        </a:rPr>
                        <a:t>DRU</a:t>
                      </a:r>
                      <a:r>
                        <a:rPr lang="zh-CN" altLang="en-US" sz="1100" b="1" kern="100" baseline="0" dirty="0">
                          <a:effectLst/>
                        </a:rPr>
                        <a:t>并</a:t>
                      </a:r>
                      <a:r>
                        <a:rPr lang="en-US" altLang="zh-CN" sz="1100" b="1" kern="100" baseline="0" dirty="0">
                          <a:effectLst/>
                        </a:rPr>
                        <a:t>MMC-MMC</a:t>
                      </a:r>
                      <a:endParaRPr lang="zh-CN" altLang="zh-CN" sz="1100" b="1"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40000">
                <a:tc>
                  <a:txBody>
                    <a:bodyPr/>
                    <a:lstStyle/>
                    <a:p>
                      <a:pPr indent="0" algn="ctr">
                        <a:lnSpc>
                          <a:spcPct val="100000"/>
                        </a:lnSpc>
                        <a:spcAft>
                          <a:spcPts val="0"/>
                        </a:spcAft>
                      </a:pPr>
                      <a:r>
                        <a:rPr lang="zh-CN" sz="1100" b="1" kern="100" baseline="0" dirty="0">
                          <a:effectLst/>
                        </a:rPr>
                        <a:t>黑启动</a:t>
                      </a:r>
                      <a:endParaRPr lang="zh-CN" sz="1100" b="1"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lnSpc>
                          <a:spcPct val="100000"/>
                        </a:lnSpc>
                        <a:spcAft>
                          <a:spcPts val="0"/>
                        </a:spcAft>
                      </a:pPr>
                      <a:r>
                        <a:rPr lang="zh-CN" altLang="zh-CN" sz="1100" kern="100" baseline="0" dirty="0">
                          <a:solidFill>
                            <a:schemeClr val="dk1"/>
                          </a:solidFill>
                          <a:effectLst/>
                          <a:latin typeface="+mn-lt"/>
                          <a:ea typeface="+mn-ea"/>
                          <a:cs typeface="+mn-cs"/>
                        </a:rPr>
                        <a:t>送端</a:t>
                      </a:r>
                      <a:r>
                        <a:rPr lang="en-US" altLang="zh-CN" sz="1100" kern="100" baseline="0" dirty="0">
                          <a:solidFill>
                            <a:schemeClr val="dk1"/>
                          </a:solidFill>
                          <a:effectLst/>
                          <a:latin typeface="+mn-lt"/>
                          <a:ea typeface="+mn-ea"/>
                          <a:cs typeface="+mn-cs"/>
                        </a:rPr>
                        <a:t>MMC</a:t>
                      </a:r>
                      <a:endParaRPr lang="zh-CN" altLang="zh-CN" sz="1100" kern="100" baseline="0" dirty="0">
                        <a:solidFill>
                          <a:schemeClr val="dk1"/>
                        </a:solidFill>
                        <a:effectLst/>
                        <a:latin typeface="+mn-lt"/>
                        <a:ea typeface="+mn-ea"/>
                        <a:cs typeface="+mn-cs"/>
                      </a:endParaRPr>
                    </a:p>
                  </a:txBody>
                  <a:tcPr marL="68580" marR="68580" marT="0" marB="0" anchor="ctr"/>
                </a:tc>
                <a:tc>
                  <a:txBody>
                    <a:bodyPr/>
                    <a:lstStyle/>
                    <a:p>
                      <a:pPr indent="0" algn="ctr">
                        <a:lnSpc>
                          <a:spcPct val="100000"/>
                        </a:lnSpc>
                        <a:spcAft>
                          <a:spcPts val="0"/>
                        </a:spcAft>
                      </a:pPr>
                      <a:r>
                        <a:rPr lang="zh-CN" sz="1100" kern="100" baseline="0" dirty="0">
                          <a:effectLst/>
                        </a:rPr>
                        <a:t>需要特殊方案</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sz="1100" kern="100" baseline="0" dirty="0">
                          <a:effectLst/>
                        </a:rPr>
                        <a:t>需要特殊方案</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sz="1100" kern="100" baseline="0" dirty="0">
                          <a:effectLst/>
                        </a:rPr>
                        <a:t>送端</a:t>
                      </a:r>
                      <a:r>
                        <a:rPr lang="en-US" sz="1100" kern="100" baseline="0" dirty="0">
                          <a:effectLst/>
                        </a:rPr>
                        <a:t>MMC</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40000">
                <a:tc>
                  <a:txBody>
                    <a:bodyPr/>
                    <a:lstStyle/>
                    <a:p>
                      <a:pPr indent="0" algn="ctr">
                        <a:lnSpc>
                          <a:spcPct val="100000"/>
                        </a:lnSpc>
                        <a:spcAft>
                          <a:spcPts val="0"/>
                        </a:spcAft>
                      </a:pPr>
                      <a:r>
                        <a:rPr lang="zh-CN" sz="1100" b="1" kern="100" baseline="0" dirty="0">
                          <a:effectLst/>
                        </a:rPr>
                        <a:t>换流器占地</a:t>
                      </a:r>
                      <a:endParaRPr lang="zh-CN" sz="1100" b="1"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altLang="zh-CN" sz="1100" kern="100" baseline="0" dirty="0">
                          <a:effectLst/>
                        </a:rPr>
                        <a:t>最大</a:t>
                      </a:r>
                      <a:endParaRPr lang="zh-CN" alt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sz="1100" kern="100" baseline="0" dirty="0">
                          <a:effectLst/>
                        </a:rPr>
                        <a:t>最小</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sz="1100" kern="100" baseline="0" dirty="0">
                          <a:effectLst/>
                        </a:rPr>
                        <a:t>中等</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altLang="en-US" sz="1100" kern="100" baseline="0" dirty="0">
                          <a:effectLst/>
                        </a:rPr>
                        <a:t>较</a:t>
                      </a:r>
                      <a:r>
                        <a:rPr lang="zh-CN" sz="1100" kern="100" baseline="0" dirty="0">
                          <a:effectLst/>
                        </a:rPr>
                        <a:t>大</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40000">
                <a:tc>
                  <a:txBody>
                    <a:bodyPr/>
                    <a:lstStyle/>
                    <a:p>
                      <a:pPr indent="0" algn="ctr">
                        <a:lnSpc>
                          <a:spcPct val="100000"/>
                        </a:lnSpc>
                        <a:spcAft>
                          <a:spcPts val="0"/>
                        </a:spcAft>
                      </a:pPr>
                      <a:r>
                        <a:rPr lang="zh-CN" altLang="en-US" sz="1100" b="1" kern="100" baseline="0" dirty="0">
                          <a:effectLst/>
                        </a:rPr>
                        <a:t>可靠性</a:t>
                      </a:r>
                      <a:endParaRPr lang="zh-CN" sz="1100" b="1"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914400" rtl="0" eaLnBrk="1" latinLnBrk="0" hangingPunct="1">
                        <a:lnSpc>
                          <a:spcPct val="100000"/>
                        </a:lnSpc>
                        <a:spcAft>
                          <a:spcPts val="0"/>
                        </a:spcAft>
                      </a:pPr>
                      <a:r>
                        <a:rPr lang="zh-CN" altLang="en-US" sz="1100" kern="100" baseline="0" dirty="0">
                          <a:solidFill>
                            <a:schemeClr val="dk1"/>
                          </a:solidFill>
                          <a:effectLst/>
                          <a:latin typeface="+mn-lt"/>
                          <a:ea typeface="+mn-ea"/>
                          <a:cs typeface="+mn-cs"/>
                        </a:rPr>
                        <a:t>最高</a:t>
                      </a:r>
                    </a:p>
                  </a:txBody>
                  <a:tcPr marL="68580" marR="68580" marT="0" marB="0" anchor="ctr"/>
                </a:tc>
                <a:tc>
                  <a:txBody>
                    <a:bodyPr/>
                    <a:lstStyle/>
                    <a:p>
                      <a:pPr indent="0" algn="ctr">
                        <a:lnSpc>
                          <a:spcPct val="100000"/>
                        </a:lnSpc>
                        <a:spcAft>
                          <a:spcPts val="0"/>
                        </a:spcAft>
                      </a:pPr>
                      <a:r>
                        <a:rPr lang="zh-CN" sz="1100" kern="100" baseline="0" dirty="0">
                          <a:effectLst/>
                        </a:rPr>
                        <a:t>低</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sz="1100" kern="100" baseline="0" dirty="0">
                          <a:effectLst/>
                        </a:rPr>
                        <a:t>中</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spcAft>
                          <a:spcPts val="0"/>
                        </a:spcAft>
                      </a:pPr>
                      <a:r>
                        <a:rPr lang="zh-CN" altLang="en-US" sz="1100" kern="100" baseline="0" dirty="0">
                          <a:effectLst/>
                        </a:rPr>
                        <a:t>较</a:t>
                      </a:r>
                      <a:r>
                        <a:rPr lang="zh-CN" sz="1100" kern="100" baseline="0" dirty="0">
                          <a:effectLst/>
                        </a:rPr>
                        <a:t>高</a:t>
                      </a:r>
                      <a:endParaRPr lang="zh-CN" sz="11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25"/>
          <p:cNvSpPr>
            <a:spLocks noChangeArrowheads="1"/>
          </p:cNvSpPr>
          <p:nvPr/>
        </p:nvSpPr>
        <p:spPr bwMode="auto">
          <a:xfrm>
            <a:off x="7946023" y="1333899"/>
            <a:ext cx="10379840" cy="38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6" name="文本框 15"/>
          <p:cNvSpPr txBox="1"/>
          <p:nvPr/>
        </p:nvSpPr>
        <p:spPr>
          <a:xfrm>
            <a:off x="339073" y="973275"/>
            <a:ext cx="5297823" cy="499624"/>
          </a:xfrm>
          <a:prstGeom prst="rect">
            <a:avLst/>
          </a:prstGeom>
          <a:noFill/>
        </p:spPr>
        <p:txBody>
          <a:bodyPr wrap="square">
            <a:spAutoFit/>
          </a:bodyPr>
          <a:lstStyle/>
          <a:p>
            <a:pPr marL="0" lvl="2">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考虑直流故障处理的拓扑方案投资对比</a:t>
            </a:r>
            <a:endParaRPr lang="zh-CN" altLang="zh-CN" sz="2000" b="1"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97079" y="1530770"/>
            <a:ext cx="11853894" cy="2223173"/>
          </a:xfrm>
          <a:prstGeom prst="rect">
            <a:avLst/>
          </a:prstGeom>
          <a:noFill/>
          <a:ln w="28575">
            <a:solidFill>
              <a:schemeClr val="accent1">
                <a:lumMod val="75000"/>
              </a:schemeClr>
            </a:solidFill>
            <a:prstDash val="dash"/>
          </a:ln>
        </p:spPr>
        <p:txBody>
          <a:bodyPr wrap="square" rtlCol="0">
            <a:spAutoFit/>
          </a:bodyPr>
          <a:lstStyle/>
          <a:p>
            <a:pPr marL="342900" indent="-342900" algn="just">
              <a:lnSpc>
                <a:spcPct val="125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拓扑</a:t>
            </a:r>
            <a:r>
              <a:rPr lang="zh-CN" altLang="en-US" sz="1600" dirty="0">
                <a:latin typeface="微软雅黑" panose="020B0503020204020204" pitchFamily="34" charset="-122"/>
                <a:ea typeface="微软雅黑" panose="020B0503020204020204" pitchFamily="34" charset="-122"/>
              </a:rPr>
              <a:t>：海上风电经三回直流海缆送出</a:t>
            </a:r>
            <a:r>
              <a:rPr lang="en-US" altLang="zh-CN" sz="1600" dirty="0">
                <a:latin typeface="微软雅黑" panose="020B0503020204020204" pitchFamily="34" charset="-122"/>
                <a:ea typeface="微软雅黑" panose="020B0503020204020204" pitchFamily="34" charset="-122"/>
              </a:rPr>
              <a:t>3×2000MW+</a:t>
            </a:r>
            <a:r>
              <a:rPr lang="zh-CN" altLang="en-US" sz="1600" dirty="0">
                <a:latin typeface="微软雅黑" panose="020B0503020204020204" pitchFamily="34" charset="-122"/>
                <a:ea typeface="微软雅黑" panose="020B0503020204020204" pitchFamily="34" charset="-122"/>
              </a:rPr>
              <a:t>陆上火电经一回直流架空线送出</a:t>
            </a:r>
            <a:r>
              <a:rPr lang="en-US" altLang="zh-CN" sz="1600" dirty="0">
                <a:latin typeface="微软雅黑" panose="020B0503020204020204" pitchFamily="34" charset="-122"/>
                <a:ea typeface="微软雅黑" panose="020B0503020204020204" pitchFamily="34" charset="-122"/>
              </a:rPr>
              <a:t>3000MW</a:t>
            </a:r>
            <a:r>
              <a:rPr lang="zh-CN" altLang="en-US" sz="1600" dirty="0">
                <a:latin typeface="微软雅黑" panose="020B0503020204020204" pitchFamily="34" charset="-122"/>
                <a:ea typeface="微软雅黑" panose="020B0503020204020204" pitchFamily="34" charset="-122"/>
              </a:rPr>
              <a:t>，经陆上汇集站并为</a:t>
            </a:r>
            <a:r>
              <a:rPr lang="en-US" altLang="zh-CN" sz="1600" dirty="0">
                <a:latin typeface="微软雅黑" panose="020B0503020204020204" pitchFamily="34" charset="-122"/>
                <a:ea typeface="微软雅黑" panose="020B0503020204020204" pitchFamily="34" charset="-122"/>
              </a:rPr>
              <a:t>2×4500MW</a:t>
            </a:r>
            <a:r>
              <a:rPr lang="zh-CN" altLang="en-US" sz="1600" dirty="0">
                <a:latin typeface="微软雅黑" panose="020B0503020204020204" pitchFamily="34" charset="-122"/>
                <a:ea typeface="微软雅黑" panose="020B0503020204020204" pitchFamily="34" charset="-122"/>
              </a:rPr>
              <a:t>直流架空线直送负荷中心，电压等级为</a:t>
            </a:r>
            <a:r>
              <a:rPr lang="en-US" altLang="zh-CN" sz="1600" dirty="0">
                <a:latin typeface="微软雅黑" panose="020B0503020204020204" pitchFamily="34" charset="-122"/>
                <a:ea typeface="微软雅黑" panose="020B0503020204020204" pitchFamily="34" charset="-122"/>
              </a:rPr>
              <a:t>±500kV</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方案：</a:t>
            </a:r>
            <a:r>
              <a:rPr lang="zh-CN" altLang="en-US" sz="1600" dirty="0">
                <a:latin typeface="微软雅黑" panose="020B0503020204020204" pitchFamily="34" charset="-122"/>
                <a:ea typeface="微软雅黑" panose="020B0503020204020204" pitchFamily="34" charset="-122"/>
              </a:rPr>
              <a:t>①</a:t>
            </a:r>
            <a:r>
              <a:rPr lang="en-US" altLang="zh-CN" sz="1600" dirty="0">
                <a:latin typeface="微软雅黑" panose="020B0503020204020204" pitchFamily="34" charset="-122"/>
                <a:ea typeface="微软雅黑" panose="020B0503020204020204" pitchFamily="34" charset="-122"/>
              </a:rPr>
              <a:t>MMC-MMC</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全半桥混合</a:t>
            </a:r>
            <a:r>
              <a:rPr lang="zh-CN" altLang="en-US" sz="1600" dirty="0">
                <a:latin typeface="微软雅黑" panose="020B0503020204020204" pitchFamily="34" charset="-122"/>
                <a:ea typeface="微软雅黑" panose="020B0503020204020204" pitchFamily="34" charset="-122"/>
              </a:rPr>
              <a:t>；②</a:t>
            </a:r>
            <a:r>
              <a:rPr lang="en-US" altLang="zh-CN" sz="1600" dirty="0">
                <a:latin typeface="微软雅黑" panose="020B0503020204020204" pitchFamily="34" charset="-122"/>
                <a:ea typeface="微软雅黑" panose="020B0503020204020204" pitchFamily="34" charset="-122"/>
              </a:rPr>
              <a:t>MMC-MMC</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组合式多端口断路器</a:t>
            </a:r>
            <a:r>
              <a:rPr lang="zh-CN" altLang="en-US" sz="1600" dirty="0">
                <a:latin typeface="微软雅黑" panose="020B0503020204020204" pitchFamily="34" charset="-122"/>
                <a:ea typeface="微软雅黑" panose="020B0503020204020204" pitchFamily="34" charset="-122"/>
              </a:rPr>
              <a:t>；③</a:t>
            </a:r>
            <a:r>
              <a:rPr lang="en-US" altLang="zh-CN" sz="1600" dirty="0">
                <a:latin typeface="微软雅黑" panose="020B0503020204020204" pitchFamily="34" charset="-122"/>
                <a:ea typeface="微软雅黑" panose="020B0503020204020204" pitchFamily="34" charset="-122"/>
              </a:rPr>
              <a:t>DRU</a:t>
            </a:r>
            <a:r>
              <a:rPr lang="zh-CN" altLang="en-US" sz="1600" dirty="0">
                <a:latin typeface="微软雅黑" panose="020B0503020204020204" pitchFamily="34" charset="-122"/>
                <a:ea typeface="微软雅黑" panose="020B0503020204020204" pitchFamily="34" charset="-122"/>
              </a:rPr>
              <a:t>串</a:t>
            </a:r>
            <a:r>
              <a:rPr lang="en-US" altLang="zh-CN" sz="1600" dirty="0">
                <a:latin typeface="微软雅黑" panose="020B0503020204020204" pitchFamily="34" charset="-122"/>
                <a:ea typeface="微软雅黑" panose="020B0503020204020204" pitchFamily="34" charset="-122"/>
              </a:rPr>
              <a:t>MMC-MMC</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组合式多端口断路器</a:t>
            </a:r>
            <a:r>
              <a:rPr lang="zh-CN" altLang="en-US" sz="1600" dirty="0">
                <a:latin typeface="微软雅黑" panose="020B0503020204020204" pitchFamily="34" charset="-122"/>
                <a:ea typeface="微软雅黑" panose="020B0503020204020204" pitchFamily="34" charset="-122"/>
              </a:rPr>
              <a:t>；④</a:t>
            </a:r>
            <a:r>
              <a:rPr lang="en-US" altLang="zh-CN" sz="1600" dirty="0">
                <a:latin typeface="微软雅黑" panose="020B0503020204020204" pitchFamily="34" charset="-122"/>
                <a:ea typeface="微软雅黑" panose="020B0503020204020204" pitchFamily="34" charset="-122"/>
              </a:rPr>
              <a:t>DRU-MMC</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组合式多端口断路器</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Ø"/>
            </a:pP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不同方案下换流站开关器件的数量有显著差别</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，相比于纯</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MMC</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方案，海上站采用</a:t>
            </a:r>
            <a:r>
              <a:rPr lang="zh-CN" altLang="en-US"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混合换流器或纯</a:t>
            </a:r>
            <a:r>
              <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DRU</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所需的</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IGBT</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数目大大减少</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25000"/>
              </a:lnSpc>
              <a:buFont typeface="Wingdings" panose="05000000000000000000" pitchFamily="2" charset="2"/>
              <a:buChar char="Ø"/>
            </a:pP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相比于全半桥混合子模块的</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MMC</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，故障隔离采用组合式多端口断路器所需的开关器件数目大大减少，总体来看，</a:t>
            </a:r>
            <a:r>
              <a:rPr lang="zh-CN" altLang="en-US"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采用半桥</a:t>
            </a:r>
            <a:r>
              <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MMC+</a:t>
            </a:r>
            <a:r>
              <a:rPr lang="zh-CN" altLang="en-US"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组合式多端口断路器更具经济优势</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ea typeface="微软雅黑" panose="020B0503020204020204" pitchFamily="34"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278375415"/>
              </p:ext>
            </p:extLst>
          </p:nvPr>
        </p:nvGraphicFramePr>
        <p:xfrm>
          <a:off x="386003" y="4067072"/>
          <a:ext cx="4995894" cy="2290649"/>
        </p:xfrm>
        <a:graphic>
          <a:graphicData uri="http://schemas.openxmlformats.org/presentationml/2006/ole">
            <mc:AlternateContent xmlns:mc="http://schemas.openxmlformats.org/markup-compatibility/2006">
              <mc:Choice xmlns:v="urn:schemas-microsoft-com:vml" Requires="v">
                <p:oleObj spid="_x0000_s67723" name="Visio" r:id="rId4" imgW="7167880" imgH="3303905" progId="Visio.Drawing.15">
                  <p:embed/>
                </p:oleObj>
              </mc:Choice>
              <mc:Fallback>
                <p:oleObj name="Visio" r:id="rId4" imgW="7167880" imgH="3303905" progId="Visio.Drawing.15">
                  <p:embed/>
                  <p:pic>
                    <p:nvPicPr>
                      <p:cNvPr id="0" name="对象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03" y="4067072"/>
                        <a:ext cx="4995894" cy="2290649"/>
                      </a:xfrm>
                      <a:prstGeom prst="rect">
                        <a:avLst/>
                      </a:prstGeom>
                      <a:noFill/>
                    </p:spPr>
                  </p:pic>
                </p:oleObj>
              </mc:Fallback>
            </mc:AlternateContent>
          </a:graphicData>
        </a:graphic>
      </p:graphicFrame>
      <p:sp>
        <p:nvSpPr>
          <p:cNvPr id="18" name="文本框 17"/>
          <p:cNvSpPr txBox="1"/>
          <p:nvPr/>
        </p:nvSpPr>
        <p:spPr>
          <a:xfrm>
            <a:off x="1294671" y="6259151"/>
            <a:ext cx="3278852" cy="499624"/>
          </a:xfrm>
          <a:prstGeom prst="rect">
            <a:avLst/>
          </a:prstGeom>
          <a:noFill/>
        </p:spPr>
        <p:txBody>
          <a:bodyPr wrap="square">
            <a:spAutoFit/>
          </a:bodyPr>
          <a:lstStyle/>
          <a:p>
            <a:pPr marL="0" lvl="2">
              <a:lnSpc>
                <a:spcPct val="150000"/>
              </a:lnSpc>
            </a:pPr>
            <a:r>
              <a:rPr lang="zh-CN" altLang="en-US" sz="2000" b="1" dirty="0">
                <a:solidFill>
                  <a:srgbClr val="205196"/>
                </a:solidFill>
                <a:latin typeface="微软雅黑" panose="020B0503020204020204" pitchFamily="34" charset="-122"/>
                <a:ea typeface="微软雅黑" panose="020B0503020204020204" pitchFamily="34" charset="-122"/>
              </a:rPr>
              <a:t>海上风电多端直流送出拓扑</a:t>
            </a:r>
            <a:endParaRPr lang="zh-CN" altLang="zh-CN" sz="2000" b="1" dirty="0">
              <a:solidFill>
                <a:srgbClr val="20519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16</a:t>
            </a:fld>
            <a:endParaRPr lang="zh-CN" altLang="en-US"/>
          </a:p>
        </p:txBody>
      </p:sp>
      <p:sp>
        <p:nvSpPr>
          <p:cNvPr id="3"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1.2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海上风电直流送出拓扑技术与经济性比较</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graphicFrame>
        <p:nvGraphicFramePr>
          <p:cNvPr id="21" name="表格 20">
            <a:extLst>
              <a:ext uri="{FF2B5EF4-FFF2-40B4-BE49-F238E27FC236}">
                <a16:creationId xmlns:a16="http://schemas.microsoft.com/office/drawing/2014/main" id="{78973AB4-9E77-4DB3-8DDB-E34E7B0DE40F}"/>
              </a:ext>
            </a:extLst>
          </p:cNvPr>
          <p:cNvGraphicFramePr>
            <a:graphicFrameLocks noGrp="1"/>
          </p:cNvGraphicFramePr>
          <p:nvPr>
            <p:extLst>
              <p:ext uri="{D42A27DB-BD31-4B8C-83A1-F6EECF244321}">
                <p14:modId xmlns:p14="http://schemas.microsoft.com/office/powerpoint/2010/main" val="2164357975"/>
              </p:ext>
            </p:extLst>
          </p:nvPr>
        </p:nvGraphicFramePr>
        <p:xfrm>
          <a:off x="5933951" y="3832695"/>
          <a:ext cx="5724000" cy="2926080"/>
        </p:xfrm>
        <a:graphic>
          <a:graphicData uri="http://schemas.openxmlformats.org/drawingml/2006/table">
            <a:tbl>
              <a:tblPr firstRow="1" firstCol="1" bandRow="1">
                <a:tableStyleId>{5C22544A-7EE6-4342-B048-85BDC9FD1C3A}</a:tableStyleId>
              </a:tblPr>
              <a:tblGrid>
                <a:gridCol w="1631056">
                  <a:extLst>
                    <a:ext uri="{9D8B030D-6E8A-4147-A177-3AD203B41FA5}">
                      <a16:colId xmlns:a16="http://schemas.microsoft.com/office/drawing/2014/main" val="20000"/>
                    </a:ext>
                  </a:extLst>
                </a:gridCol>
                <a:gridCol w="1023236">
                  <a:extLst>
                    <a:ext uri="{9D8B030D-6E8A-4147-A177-3AD203B41FA5}">
                      <a16:colId xmlns:a16="http://schemas.microsoft.com/office/drawing/2014/main" val="20001"/>
                    </a:ext>
                  </a:extLst>
                </a:gridCol>
                <a:gridCol w="1023236">
                  <a:extLst>
                    <a:ext uri="{9D8B030D-6E8A-4147-A177-3AD203B41FA5}">
                      <a16:colId xmlns:a16="http://schemas.microsoft.com/office/drawing/2014/main" val="20002"/>
                    </a:ext>
                  </a:extLst>
                </a:gridCol>
                <a:gridCol w="1023236">
                  <a:extLst>
                    <a:ext uri="{9D8B030D-6E8A-4147-A177-3AD203B41FA5}">
                      <a16:colId xmlns:a16="http://schemas.microsoft.com/office/drawing/2014/main" val="20003"/>
                    </a:ext>
                  </a:extLst>
                </a:gridCol>
                <a:gridCol w="1023236">
                  <a:extLst>
                    <a:ext uri="{9D8B030D-6E8A-4147-A177-3AD203B41FA5}">
                      <a16:colId xmlns:a16="http://schemas.microsoft.com/office/drawing/2014/main" val="20004"/>
                    </a:ext>
                  </a:extLst>
                </a:gridCol>
              </a:tblGrid>
              <a:tr h="365760">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主回路参数</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方案</a:t>
                      </a:r>
                      <a:r>
                        <a:rPr lang="en-US" sz="1200" kern="100" baseline="0" dirty="0">
                          <a:effectLst/>
                          <a:latin typeface="Times New Roman" panose="02020603050405020304" pitchFamily="18" charset="0"/>
                          <a:ea typeface="微软雅黑" panose="020B0503020204020204" pitchFamily="34" charset="-122"/>
                        </a:rPr>
                        <a:t>1</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方案</a:t>
                      </a:r>
                      <a:r>
                        <a:rPr lang="en-US" sz="1200" kern="100" baseline="0" dirty="0">
                          <a:effectLst/>
                          <a:latin typeface="Times New Roman" panose="02020603050405020304" pitchFamily="18" charset="0"/>
                          <a:ea typeface="微软雅黑" panose="020B0503020204020204" pitchFamily="34" charset="-122"/>
                        </a:rPr>
                        <a:t>2</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方案</a:t>
                      </a:r>
                      <a:r>
                        <a:rPr lang="en-US" altLang="zh-CN" sz="1200" kern="100" baseline="0" dirty="0">
                          <a:effectLst/>
                          <a:latin typeface="Times New Roman" panose="02020603050405020304" pitchFamily="18" charset="0"/>
                          <a:ea typeface="微软雅黑" panose="020B0503020204020204" pitchFamily="34" charset="-122"/>
                        </a:rPr>
                        <a:t>3</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zh-CN" altLang="en-US"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方案</a:t>
                      </a: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65760">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海上站</a:t>
                      </a:r>
                      <a:r>
                        <a:rPr lang="en-US" sz="1200" kern="100" baseline="0" dirty="0">
                          <a:effectLst/>
                          <a:latin typeface="Times New Roman" panose="02020603050405020304" pitchFamily="18" charset="0"/>
                          <a:ea typeface="微软雅黑" panose="020B0503020204020204" pitchFamily="34" charset="-122"/>
                        </a:rPr>
                        <a:t>DRU</a:t>
                      </a:r>
                      <a:r>
                        <a:rPr lang="zh-CN" sz="1200" kern="100" baseline="0" dirty="0">
                          <a:effectLst/>
                          <a:latin typeface="Times New Roman" panose="02020603050405020304" pitchFamily="18" charset="0"/>
                          <a:ea typeface="微软雅黑" panose="020B0503020204020204" pitchFamily="34" charset="-122"/>
                        </a:rPr>
                        <a:t>额定直流电压</a:t>
                      </a:r>
                      <a:r>
                        <a:rPr lang="en-US" sz="1200" kern="100" baseline="0" dirty="0">
                          <a:effectLst/>
                          <a:latin typeface="Times New Roman" panose="02020603050405020304" pitchFamily="18" charset="0"/>
                          <a:ea typeface="微软雅黑" panose="020B0503020204020204" pitchFamily="34" charset="-122"/>
                        </a:rPr>
                        <a:t>(kV)</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 </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lToTr w="12700" cap="flat" cmpd="sng" algn="ctr">
                      <a:solidFill>
                        <a:schemeClr val="tx1"/>
                      </a:solidFill>
                      <a:prstDash val="solid"/>
                      <a:round/>
                      <a:headEnd type="none" w="med" len="med"/>
                      <a:tailEnd type="none" w="med" len="med"/>
                    </a:lnBlToTr>
                  </a:tcPr>
                </a:tc>
                <a:tc>
                  <a:txBody>
                    <a:bodyPr/>
                    <a:lstStyle/>
                    <a:p>
                      <a:pPr indent="0" algn="ctr">
                        <a:lnSpc>
                          <a:spcPct val="100000"/>
                        </a:lnSpc>
                      </a:pP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lToTr w="12700" cap="flat" cmpd="sng" algn="ctr">
                      <a:solidFill>
                        <a:schemeClr val="tx1"/>
                      </a:solidFill>
                      <a:prstDash val="solid"/>
                      <a:round/>
                      <a:headEnd type="none" w="med" len="med"/>
                      <a:tailEnd type="none" w="med" len="med"/>
                    </a:lnBlToTr>
                  </a:tcP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667</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a:t>
                      </a:r>
                      <a:r>
                        <a:rPr lang="en-US" sz="1200" kern="100" baseline="0" dirty="0">
                          <a:effectLst/>
                          <a:latin typeface="Times New Roman" panose="02020603050405020304" pitchFamily="18" charset="0"/>
                          <a:ea typeface="微软雅黑" panose="020B0503020204020204" pitchFamily="34" charset="-122"/>
                        </a:rPr>
                        <a:t>500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65760">
                <a:tc>
                  <a:txBody>
                    <a:bodyPr/>
                    <a:lstStyle/>
                    <a:p>
                      <a:pPr indent="0" algn="ctr">
                        <a:lnSpc>
                          <a:spcPct val="100000"/>
                        </a:lnSpc>
                      </a:pPr>
                      <a:r>
                        <a:rPr lang="zh-CN" sz="1200" kern="100" baseline="0">
                          <a:effectLst/>
                          <a:latin typeface="Times New Roman" panose="02020603050405020304" pitchFamily="18" charset="0"/>
                          <a:ea typeface="微软雅黑" panose="020B0503020204020204" pitchFamily="34" charset="-122"/>
                        </a:rPr>
                        <a:t>海上站</a:t>
                      </a:r>
                      <a:r>
                        <a:rPr lang="en-US" sz="1200" kern="100" baseline="0">
                          <a:effectLst/>
                          <a:latin typeface="Times New Roman" panose="02020603050405020304" pitchFamily="18" charset="0"/>
                          <a:ea typeface="微软雅黑" panose="020B0503020204020204" pitchFamily="34" charset="-122"/>
                        </a:rPr>
                        <a:t>MMC</a:t>
                      </a:r>
                      <a:r>
                        <a:rPr lang="zh-CN" sz="1200" kern="100" baseline="0">
                          <a:effectLst/>
                          <a:latin typeface="Times New Roman" panose="02020603050405020304" pitchFamily="18" charset="0"/>
                          <a:ea typeface="微软雅黑" panose="020B0503020204020204" pitchFamily="34" charset="-122"/>
                        </a:rPr>
                        <a:t>额定直流电压</a:t>
                      </a:r>
                      <a:r>
                        <a:rPr lang="en-US" sz="1200" kern="100" baseline="0">
                          <a:effectLst/>
                          <a:latin typeface="Times New Roman" panose="02020603050405020304" pitchFamily="18" charset="0"/>
                          <a:ea typeface="微软雅黑" panose="020B0503020204020204" pitchFamily="34" charset="-122"/>
                        </a:rPr>
                        <a:t>(kV)</a:t>
                      </a:r>
                      <a:endParaRPr lang="zh-CN" sz="1200" kern="100" baseline="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a:t>
                      </a:r>
                      <a:r>
                        <a:rPr lang="en-US" sz="1200" kern="100" baseline="0" dirty="0">
                          <a:effectLst/>
                          <a:latin typeface="Times New Roman" panose="02020603050405020304" pitchFamily="18" charset="0"/>
                          <a:ea typeface="微软雅黑" panose="020B0503020204020204" pitchFamily="34" charset="-122"/>
                        </a:rPr>
                        <a:t>500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200" kern="100" baseline="0" dirty="0">
                          <a:effectLst/>
                          <a:latin typeface="Times New Roman" panose="02020603050405020304" pitchFamily="18" charset="0"/>
                          <a:ea typeface="微软雅黑" panose="020B0503020204020204" pitchFamily="34" charset="-122"/>
                        </a:rPr>
                        <a:t>±</a:t>
                      </a:r>
                      <a:r>
                        <a:rPr lang="en-US" altLang="zh-CN" sz="1200" kern="100" baseline="0" dirty="0">
                          <a:effectLst/>
                          <a:latin typeface="Times New Roman" panose="02020603050405020304" pitchFamily="18" charset="0"/>
                          <a:ea typeface="微软雅黑" panose="020B0503020204020204" pitchFamily="34" charset="-122"/>
                        </a:rPr>
                        <a:t>500</a:t>
                      </a:r>
                      <a:endParaRPr lang="zh-CN"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333</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lToTr w="12700" cap="flat" cmpd="sng" algn="ctr">
                      <a:noFill/>
                      <a:prstDash val="solid"/>
                      <a:round/>
                      <a:headEnd type="none" w="med" len="med"/>
                      <a:tailEnd type="none" w="med" len="med"/>
                    </a:lnBlToTr>
                  </a:tcP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 </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lToTr w="12700" cap="flat" cmpd="sng" algn="ctr">
                      <a:solidFill>
                        <a:schemeClr val="tx1"/>
                      </a:solidFill>
                      <a:prstDash val="solid"/>
                      <a:round/>
                      <a:headEnd type="none" w="med" len="med"/>
                      <a:tailEnd type="none" w="med" len="med"/>
                    </a:lnBlToTr>
                  </a:tcPr>
                </a:tc>
                <a:extLst>
                  <a:ext uri="{0D108BD9-81ED-4DB2-BD59-A6C34878D82A}">
                    <a16:rowId xmlns:a16="http://schemas.microsoft.com/office/drawing/2014/main" val="10002"/>
                  </a:ext>
                </a:extLst>
              </a:tr>
              <a:tr h="365760">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rPr>
                        <a:t>MMC</a:t>
                      </a:r>
                      <a:r>
                        <a:rPr lang="zh-CN" sz="1200" kern="100" baseline="0" dirty="0">
                          <a:effectLst/>
                          <a:latin typeface="Times New Roman" panose="02020603050405020304" pitchFamily="18" charset="0"/>
                          <a:ea typeface="微软雅黑" panose="020B0503020204020204" pitchFamily="34" charset="-122"/>
                        </a:rPr>
                        <a:t>子模块数目（海上站</a:t>
                      </a:r>
                      <a:r>
                        <a:rPr lang="en-US" sz="1200" kern="100" baseline="0" dirty="0">
                          <a:effectLst/>
                          <a:latin typeface="Times New Roman" panose="02020603050405020304" pitchFamily="18" charset="0"/>
                          <a:ea typeface="微软雅黑" panose="020B0503020204020204" pitchFamily="34" charset="-122"/>
                        </a:rPr>
                        <a:t>/</a:t>
                      </a:r>
                      <a:r>
                        <a:rPr lang="zh-CN" sz="1200" kern="100" baseline="0" dirty="0">
                          <a:effectLst/>
                          <a:latin typeface="Times New Roman" panose="02020603050405020304" pitchFamily="18" charset="0"/>
                          <a:ea typeface="微软雅黑" panose="020B0503020204020204" pitchFamily="34" charset="-122"/>
                        </a:rPr>
                        <a:t>火电站</a:t>
                      </a:r>
                      <a:r>
                        <a:rPr lang="en-US" sz="1200" kern="100" baseline="0" dirty="0">
                          <a:effectLst/>
                          <a:latin typeface="Times New Roman" panose="02020603050405020304" pitchFamily="18" charset="0"/>
                          <a:ea typeface="微软雅黑" panose="020B0503020204020204" pitchFamily="34" charset="-122"/>
                        </a:rPr>
                        <a:t>/</a:t>
                      </a:r>
                      <a:r>
                        <a:rPr lang="zh-CN" sz="1200" kern="100" baseline="0" dirty="0">
                          <a:effectLst/>
                          <a:latin typeface="Times New Roman" panose="02020603050405020304" pitchFamily="18" charset="0"/>
                          <a:ea typeface="微软雅黑" panose="020B0503020204020204" pitchFamily="34" charset="-122"/>
                        </a:rPr>
                        <a:t>逆变站）</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7830/2610/5220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kern="100" baseline="0" dirty="0">
                          <a:effectLst/>
                          <a:latin typeface="Times New Roman" panose="02020603050405020304" pitchFamily="18" charset="0"/>
                          <a:ea typeface="微软雅黑" panose="020B0503020204020204" pitchFamily="34" charset="-122"/>
                        </a:rPr>
                        <a:t>7830/2610/5220</a:t>
                      </a:r>
                      <a:endParaRPr lang="zh-CN"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2610/2610/5220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0/2610/5220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65760">
                <a:tc>
                  <a:txBody>
                    <a:bodyPr/>
                    <a:lstStyle/>
                    <a:p>
                      <a:pPr indent="0" algn="ctr">
                        <a:lnSpc>
                          <a:spcPct val="100000"/>
                        </a:lnSpc>
                      </a:pPr>
                      <a:r>
                        <a:rPr lang="zh-CN" altLang="en-US" sz="1200" kern="100" baseline="0" dirty="0">
                          <a:effectLst/>
                          <a:latin typeface="Times New Roman" panose="02020603050405020304" pitchFamily="18" charset="0"/>
                          <a:ea typeface="微软雅黑" panose="020B0503020204020204" pitchFamily="34" charset="-122"/>
                        </a:rPr>
                        <a:t>换流站</a:t>
                      </a:r>
                      <a:r>
                        <a:rPr lang="en-US" sz="1200" kern="100" baseline="0" dirty="0">
                          <a:effectLst/>
                          <a:latin typeface="Times New Roman" panose="02020603050405020304" pitchFamily="18" charset="0"/>
                          <a:ea typeface="微软雅黑" panose="020B0503020204020204" pitchFamily="34" charset="-122"/>
                        </a:rPr>
                        <a:t>IGBT</a:t>
                      </a:r>
                      <a:r>
                        <a:rPr lang="zh-CN" sz="1200" kern="100" baseline="0" dirty="0">
                          <a:effectLst/>
                          <a:latin typeface="Times New Roman" panose="02020603050405020304" pitchFamily="18" charset="0"/>
                          <a:ea typeface="微软雅黑" panose="020B0503020204020204" pitchFamily="34" charset="-122"/>
                        </a:rPr>
                        <a:t>数目</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46980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31320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20880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15660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65760">
                <a:tc>
                  <a:txBody>
                    <a:bodyPr/>
                    <a:lstStyle/>
                    <a:p>
                      <a:pPr indent="0" algn="ctr">
                        <a:lnSpc>
                          <a:spcPct val="100000"/>
                        </a:lnSpc>
                      </a:pPr>
                      <a:r>
                        <a:rPr lang="zh-CN" altLang="en-US"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断路器</a:t>
                      </a:r>
                      <a:r>
                        <a:rPr lang="en-US" altLang="zh-CN" sz="1200" kern="100" baseline="0" dirty="0">
                          <a:effectLst/>
                          <a:latin typeface="Times New Roman" panose="02020603050405020304" pitchFamily="18" charset="0"/>
                          <a:ea typeface="微软雅黑" panose="020B0503020204020204" pitchFamily="34" charset="-122"/>
                        </a:rPr>
                        <a:t>IGBT</a:t>
                      </a:r>
                      <a:r>
                        <a:rPr lang="zh-CN" altLang="zh-CN" sz="1200" kern="100" baseline="0" dirty="0">
                          <a:effectLst/>
                          <a:latin typeface="Times New Roman" panose="02020603050405020304" pitchFamily="18" charset="0"/>
                          <a:ea typeface="微软雅黑" panose="020B0503020204020204" pitchFamily="34" charset="-122"/>
                        </a:rPr>
                        <a:t>数目</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4360</a:t>
                      </a:r>
                      <a:endParaRPr lang="zh-CN"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4360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4360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65760">
                <a:tc>
                  <a:txBody>
                    <a:bodyPr/>
                    <a:lstStyle/>
                    <a:p>
                      <a:pPr indent="0" algn="ctr">
                        <a:lnSpc>
                          <a:spcPct val="100000"/>
                        </a:lnSpc>
                      </a:pPr>
                      <a:r>
                        <a:rPr lang="zh-CN" sz="1200" kern="100" baseline="0" dirty="0">
                          <a:effectLst/>
                          <a:latin typeface="Times New Roman" panose="02020603050405020304" pitchFamily="18" charset="0"/>
                          <a:ea typeface="微软雅黑" panose="020B0503020204020204" pitchFamily="34" charset="-122"/>
                        </a:rPr>
                        <a:t>大功率</a:t>
                      </a:r>
                      <a:r>
                        <a:rPr lang="en-US" altLang="zh-CN" sz="1200" kern="100" baseline="0" dirty="0">
                          <a:effectLst/>
                          <a:latin typeface="Times New Roman" panose="02020603050405020304" pitchFamily="18" charset="0"/>
                          <a:ea typeface="微软雅黑" panose="020B0503020204020204" pitchFamily="34" charset="-122"/>
                        </a:rPr>
                        <a:t>VD</a:t>
                      </a:r>
                      <a:r>
                        <a:rPr lang="zh-CN" sz="1200" kern="100" baseline="0" dirty="0">
                          <a:effectLst/>
                          <a:latin typeface="Times New Roman" panose="02020603050405020304" pitchFamily="18" charset="0"/>
                          <a:ea typeface="微软雅黑" panose="020B0503020204020204" pitchFamily="34" charset="-122"/>
                        </a:rPr>
                        <a:t>数目</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4212</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sz="1200" kern="100" baseline="0" dirty="0">
                          <a:effectLst/>
                          <a:latin typeface="Times New Roman" panose="02020603050405020304" pitchFamily="18" charset="0"/>
                          <a:ea typeface="微软雅黑" panose="020B0503020204020204" pitchFamily="34" charset="-122"/>
                        </a:rPr>
                        <a:t>6300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65760">
                <a:tc>
                  <a:txBody>
                    <a:bodyPr/>
                    <a:lstStyle/>
                    <a:p>
                      <a:pPr indent="0" algn="ctr">
                        <a:lnSpc>
                          <a:spcPct val="100000"/>
                        </a:lnSpc>
                      </a:pPr>
                      <a:r>
                        <a:rPr lang="zh-CN" altLang="en-US"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断路器晶闸管数目</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1500</a:t>
                      </a:r>
                      <a:endParaRPr lang="zh-CN"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1500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ct val="100000"/>
                        </a:lnSpc>
                      </a:pPr>
                      <a:r>
                        <a:rPr lang="en-US" alt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rPr>
                        <a:t>1500</a:t>
                      </a:r>
                      <a:endParaRPr lang="zh-CN" sz="1200" kern="100" baseline="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1.3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海上风电直流系统主接线方式</a:t>
            </a: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424110" y="955707"/>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000" b="1" dirty="0">
                <a:solidFill>
                  <a:srgbClr val="FF0000"/>
                </a:solidFill>
                <a:effectLst/>
                <a:latin typeface="微软雅黑" panose="020B0503020204020204" pitchFamily="34" charset="-122"/>
                <a:ea typeface="微软雅黑" panose="020B0503020204020204" pitchFamily="34" charset="-122"/>
              </a:rPr>
              <a:t>海上风电柔直送出主接线方式</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23"/>
          <p:cNvSpPr>
            <a:spLocks noChangeArrowheads="1"/>
          </p:cNvSpPr>
          <p:nvPr/>
        </p:nvSpPr>
        <p:spPr bwMode="auto">
          <a:xfrm>
            <a:off x="4291465" y="5137817"/>
            <a:ext cx="9531272" cy="357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46" name="组合 45"/>
          <p:cNvGrpSpPr/>
          <p:nvPr/>
        </p:nvGrpSpPr>
        <p:grpSpPr>
          <a:xfrm>
            <a:off x="405486" y="1222339"/>
            <a:ext cx="11372196" cy="1754326"/>
            <a:chOff x="425679" y="1633039"/>
            <a:chExt cx="11090046" cy="1097754"/>
          </a:xfrm>
        </p:grpSpPr>
        <p:sp>
          <p:nvSpPr>
            <p:cNvPr id="49" name="矩形 48"/>
            <p:cNvSpPr/>
            <p:nvPr/>
          </p:nvSpPr>
          <p:spPr>
            <a:xfrm>
              <a:off x="425679" y="1717723"/>
              <a:ext cx="11090046" cy="97823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25679" y="1633039"/>
              <a:ext cx="11050662" cy="10977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根据输电线路</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可靠性以及</a:t>
              </a:r>
              <a:r>
                <a:rPr lang="en-US" altLang="zh-CN" sz="1800" kern="100" dirty="0">
                  <a:solidFill>
                    <a:srgbClr val="000000"/>
                  </a:solidFill>
                  <a:effectLst/>
                  <a:latin typeface="微软雅黑" panose="020B0503020204020204" pitchFamily="34" charset="-122"/>
                  <a:ea typeface="微软雅黑" panose="020B0503020204020204" pitchFamily="34" charset="-122"/>
                </a:rPr>
                <a:t>MMC</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运行</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水平</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，选择对称单极或对称双极结构。</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对称单极</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结构可以避免直流接地极的使用，减少换流站主设备</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海上换流站不设置接地支路</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，而</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直流侧接地方式存在正负极不对称运行的风险</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陆上换流站</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采用交流侧接地。</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未来如果考虑到</a:t>
              </a:r>
              <a:r>
                <a:rPr lang="zh-CN" altLang="en-US"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直流架空线的使用，系统规模增大，对称双极的必要性凸显</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grpSp>
      <p:pic>
        <p:nvPicPr>
          <p:cNvPr id="29" name="图片 28"/>
          <p:cNvPicPr/>
          <p:nvPr/>
        </p:nvPicPr>
        <p:blipFill rotWithShape="1">
          <a:blip r:embed="rId4" cstate="print"/>
          <a:srcRect t="3879" b="1142"/>
          <a:stretch>
            <a:fillRect/>
          </a:stretch>
        </p:blipFill>
        <p:spPr bwMode="auto">
          <a:xfrm>
            <a:off x="869601" y="3114573"/>
            <a:ext cx="2650333" cy="1613709"/>
          </a:xfrm>
          <a:prstGeom prst="rect">
            <a:avLst/>
          </a:prstGeom>
          <a:noFill/>
          <a:ln>
            <a:noFill/>
          </a:ln>
        </p:spPr>
      </p:pic>
      <p:graphicFrame>
        <p:nvGraphicFramePr>
          <p:cNvPr id="4" name="对象 3"/>
          <p:cNvGraphicFramePr>
            <a:graphicFrameLocks noChangeAspect="1"/>
          </p:cNvGraphicFramePr>
          <p:nvPr/>
        </p:nvGraphicFramePr>
        <p:xfrm>
          <a:off x="713753" y="4866190"/>
          <a:ext cx="3457575" cy="1704975"/>
        </p:xfrm>
        <a:graphic>
          <a:graphicData uri="http://schemas.openxmlformats.org/presentationml/2006/ole">
            <mc:AlternateContent xmlns:mc="http://schemas.openxmlformats.org/markup-compatibility/2006">
              <mc:Choice xmlns:v="urn:schemas-microsoft-com:vml" Requires="v">
                <p:oleObj spid="_x0000_s69241" name="Visio" r:id="rId5" imgW="8035290" imgH="4027170" progId="Visio.Drawing.11">
                  <p:embed/>
                </p:oleObj>
              </mc:Choice>
              <mc:Fallback>
                <p:oleObj name="Visio" r:id="rId5" imgW="8035290" imgH="4027170" progId="Visio.Drawing.11">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b="4189"/>
                      <a:stretch>
                        <a:fillRect/>
                      </a:stretch>
                    </p:blipFill>
                    <p:spPr bwMode="auto">
                      <a:xfrm>
                        <a:off x="713753" y="4866190"/>
                        <a:ext cx="3457575" cy="170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4"/>
          <p:cNvSpPr>
            <a:spLocks noChangeArrowheads="1"/>
          </p:cNvSpPr>
          <p:nvPr/>
        </p:nvSpPr>
        <p:spPr bwMode="auto">
          <a:xfrm>
            <a:off x="4493900" y="3189641"/>
            <a:ext cx="1531535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4832442" y="3101395"/>
          <a:ext cx="2708897" cy="1463575"/>
        </p:xfrm>
        <a:graphic>
          <a:graphicData uri="http://schemas.openxmlformats.org/presentationml/2006/ole">
            <mc:AlternateContent xmlns:mc="http://schemas.openxmlformats.org/markup-compatibility/2006">
              <mc:Choice xmlns:v="urn:schemas-microsoft-com:vml" Requires="v">
                <p:oleObj spid="_x0000_s69242" name="Visio" r:id="rId7" imgW="4747260" imgH="3239135" progId="Visio.Drawing.11">
                  <p:embed/>
                </p:oleObj>
              </mc:Choice>
              <mc:Fallback>
                <p:oleObj name="Visio" r:id="rId7" imgW="4747260" imgH="3239135" progId="Visio.Drawing.11">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t="11624" b="9128"/>
                      <a:stretch>
                        <a:fillRect/>
                      </a:stretch>
                    </p:blipFill>
                    <p:spPr bwMode="auto">
                      <a:xfrm>
                        <a:off x="4832442" y="3101395"/>
                        <a:ext cx="2708897" cy="1463575"/>
                      </a:xfrm>
                      <a:prstGeom prst="rect">
                        <a:avLst/>
                      </a:prstGeom>
                      <a:noFill/>
                    </p:spPr>
                  </p:pic>
                </p:oleObj>
              </mc:Fallback>
            </mc:AlternateContent>
          </a:graphicData>
        </a:graphic>
      </p:graphicFrame>
      <p:sp>
        <p:nvSpPr>
          <p:cNvPr id="16" name="Rectangle 6"/>
          <p:cNvSpPr>
            <a:spLocks noChangeArrowheads="1"/>
          </p:cNvSpPr>
          <p:nvPr/>
        </p:nvSpPr>
        <p:spPr bwMode="auto">
          <a:xfrm>
            <a:off x="7885819" y="3114573"/>
            <a:ext cx="139542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8" name="对象 17"/>
          <p:cNvGraphicFramePr>
            <a:graphicFrameLocks noChangeAspect="1"/>
          </p:cNvGraphicFramePr>
          <p:nvPr/>
        </p:nvGraphicFramePr>
        <p:xfrm>
          <a:off x="8086109" y="2993311"/>
          <a:ext cx="2711647" cy="1473452"/>
        </p:xfrm>
        <a:graphic>
          <a:graphicData uri="http://schemas.openxmlformats.org/presentationml/2006/ole">
            <mc:AlternateContent xmlns:mc="http://schemas.openxmlformats.org/markup-compatibility/2006">
              <mc:Choice xmlns:v="urn:schemas-microsoft-com:vml" Requires="v">
                <p:oleObj spid="_x0000_s69243" name="Visio" r:id="rId9" imgW="4747260" imgH="3239135" progId="Visio.Drawing.11">
                  <p:embed/>
                </p:oleObj>
              </mc:Choice>
              <mc:Fallback>
                <p:oleObj name="Visio" r:id="rId9" imgW="4747260" imgH="3239135" progId="Visio.Drawing.11">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t="11226" b="9940"/>
                      <a:stretch>
                        <a:fillRect/>
                      </a:stretch>
                    </p:blipFill>
                    <p:spPr bwMode="auto">
                      <a:xfrm>
                        <a:off x="8086109" y="2993311"/>
                        <a:ext cx="2711647" cy="1473452"/>
                      </a:xfrm>
                      <a:prstGeom prst="rect">
                        <a:avLst/>
                      </a:prstGeom>
                      <a:noFill/>
                    </p:spPr>
                  </p:pic>
                </p:oleObj>
              </mc:Fallback>
            </mc:AlternateContent>
          </a:graphicData>
        </a:graphic>
      </p:graphicFrame>
      <p:sp>
        <p:nvSpPr>
          <p:cNvPr id="22" name="Rectangle 8"/>
          <p:cNvSpPr>
            <a:spLocks noChangeArrowheads="1"/>
          </p:cNvSpPr>
          <p:nvPr/>
        </p:nvSpPr>
        <p:spPr bwMode="auto">
          <a:xfrm>
            <a:off x="4133849" y="4906282"/>
            <a:ext cx="1690107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dirty="0"/>
          </a:p>
        </p:txBody>
      </p:sp>
      <p:graphicFrame>
        <p:nvGraphicFramePr>
          <p:cNvPr id="23" name="对象 22"/>
          <p:cNvGraphicFramePr>
            <a:graphicFrameLocks noChangeAspect="1"/>
          </p:cNvGraphicFramePr>
          <p:nvPr/>
        </p:nvGraphicFramePr>
        <p:xfrm>
          <a:off x="4262956" y="4866190"/>
          <a:ext cx="2495550" cy="1769332"/>
        </p:xfrm>
        <a:graphic>
          <a:graphicData uri="http://schemas.openxmlformats.org/presentationml/2006/ole">
            <mc:AlternateContent xmlns:mc="http://schemas.openxmlformats.org/markup-compatibility/2006">
              <mc:Choice xmlns:v="urn:schemas-microsoft-com:vml" Requires="v">
                <p:oleObj spid="_x0000_s69244" name="Visio" r:id="rId11" imgW="4250690" imgH="3414395" progId="Visio.Drawing.11">
                  <p:embed/>
                </p:oleObj>
              </mc:Choice>
              <mc:Fallback>
                <p:oleObj name="Visio" r:id="rId11" imgW="4250690" imgH="3414395" progId="Visio.Drawing.11">
                  <p:embed/>
                  <p:pic>
                    <p:nvPicPr>
                      <p:cNvPr id="0" name="对象 22"/>
                      <p:cNvPicPr>
                        <a:picLocks noChangeAspect="1" noChangeArrowheads="1"/>
                      </p:cNvPicPr>
                      <p:nvPr/>
                    </p:nvPicPr>
                    <p:blipFill>
                      <a:blip r:embed="rId12">
                        <a:extLst>
                          <a:ext uri="{28A0092B-C50C-407E-A947-70E740481C1C}">
                            <a14:useLocalDpi xmlns:a14="http://schemas.microsoft.com/office/drawing/2010/main" val="0"/>
                          </a:ext>
                        </a:extLst>
                      </a:blip>
                      <a:srcRect t="9583" b="1242"/>
                      <a:stretch>
                        <a:fillRect/>
                      </a:stretch>
                    </p:blipFill>
                    <p:spPr bwMode="auto">
                      <a:xfrm>
                        <a:off x="4262956" y="4866190"/>
                        <a:ext cx="2495550" cy="1769332"/>
                      </a:xfrm>
                      <a:prstGeom prst="rect">
                        <a:avLst/>
                      </a:prstGeom>
                      <a:noFill/>
                    </p:spPr>
                  </p:pic>
                </p:oleObj>
              </mc:Fallback>
            </mc:AlternateContent>
          </a:graphicData>
        </a:graphic>
      </p:graphicFrame>
      <p:sp>
        <p:nvSpPr>
          <p:cNvPr id="26" name="Rectangle 10"/>
          <p:cNvSpPr>
            <a:spLocks noChangeArrowheads="1"/>
          </p:cNvSpPr>
          <p:nvPr/>
        </p:nvSpPr>
        <p:spPr bwMode="auto">
          <a:xfrm>
            <a:off x="6887612" y="5091852"/>
            <a:ext cx="155864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0" name="对象 29"/>
          <p:cNvGraphicFramePr>
            <a:graphicFrameLocks noChangeAspect="1"/>
          </p:cNvGraphicFramePr>
          <p:nvPr/>
        </p:nvGraphicFramePr>
        <p:xfrm>
          <a:off x="6729996" y="4849544"/>
          <a:ext cx="2750068" cy="1444736"/>
        </p:xfrm>
        <a:graphic>
          <a:graphicData uri="http://schemas.openxmlformats.org/presentationml/2006/ole">
            <mc:AlternateContent xmlns:mc="http://schemas.openxmlformats.org/markup-compatibility/2006">
              <mc:Choice xmlns:v="urn:schemas-microsoft-com:vml" Requires="v">
                <p:oleObj spid="_x0000_s69245" name="Visio" r:id="rId13" imgW="4747260" imgH="3239135" progId="Visio.Drawing.11">
                  <p:embed/>
                </p:oleObj>
              </mc:Choice>
              <mc:Fallback>
                <p:oleObj name="Visio" r:id="rId13" imgW="4747260" imgH="3239135" progId="Visio.Drawing.11">
                  <p:embed/>
                  <p:pic>
                    <p:nvPicPr>
                      <p:cNvPr id="0" name="对象 29"/>
                      <p:cNvPicPr>
                        <a:picLocks noChangeAspect="1" noChangeArrowheads="1"/>
                      </p:cNvPicPr>
                      <p:nvPr/>
                    </p:nvPicPr>
                    <p:blipFill>
                      <a:blip r:embed="rId14">
                        <a:extLst>
                          <a:ext uri="{28A0092B-C50C-407E-A947-70E740481C1C}">
                            <a14:useLocalDpi xmlns:a14="http://schemas.microsoft.com/office/drawing/2010/main" val="0"/>
                          </a:ext>
                        </a:extLst>
                      </a:blip>
                      <a:srcRect t="13358" b="10205"/>
                      <a:stretch>
                        <a:fillRect/>
                      </a:stretch>
                    </p:blipFill>
                    <p:spPr bwMode="auto">
                      <a:xfrm>
                        <a:off x="6729996" y="4849544"/>
                        <a:ext cx="2750068" cy="1444736"/>
                      </a:xfrm>
                      <a:prstGeom prst="rect">
                        <a:avLst/>
                      </a:prstGeom>
                      <a:noFill/>
                    </p:spPr>
                  </p:pic>
                </p:oleObj>
              </mc:Fallback>
            </mc:AlternateContent>
          </a:graphicData>
        </a:graphic>
      </p:graphicFrame>
      <p:sp>
        <p:nvSpPr>
          <p:cNvPr id="33" name="Rectangle 12"/>
          <p:cNvSpPr>
            <a:spLocks noChangeArrowheads="1"/>
          </p:cNvSpPr>
          <p:nvPr/>
        </p:nvSpPr>
        <p:spPr bwMode="auto">
          <a:xfrm>
            <a:off x="9537083" y="5084284"/>
            <a:ext cx="1443211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4" name="对象 33"/>
          <p:cNvGraphicFramePr>
            <a:graphicFrameLocks noChangeAspect="1"/>
          </p:cNvGraphicFramePr>
          <p:nvPr/>
        </p:nvGraphicFramePr>
        <p:xfrm>
          <a:off x="9441933" y="4849544"/>
          <a:ext cx="2750067" cy="1444736"/>
        </p:xfrm>
        <a:graphic>
          <a:graphicData uri="http://schemas.openxmlformats.org/presentationml/2006/ole">
            <mc:AlternateContent xmlns:mc="http://schemas.openxmlformats.org/markup-compatibility/2006">
              <mc:Choice xmlns:v="urn:schemas-microsoft-com:vml" Requires="v">
                <p:oleObj spid="_x0000_s69246" name="Visio" r:id="rId15" imgW="4747260" imgH="3239135" progId="Visio.Drawing.11">
                  <p:embed/>
                </p:oleObj>
              </mc:Choice>
              <mc:Fallback>
                <p:oleObj name="Visio" r:id="rId15" imgW="4747260" imgH="3239135" progId="Visio.Drawing.11">
                  <p:embed/>
                  <p:pic>
                    <p:nvPicPr>
                      <p:cNvPr id="0" name="对象 33"/>
                      <p:cNvPicPr>
                        <a:picLocks noChangeAspect="1" noChangeArrowheads="1"/>
                      </p:cNvPicPr>
                      <p:nvPr/>
                    </p:nvPicPr>
                    <p:blipFill>
                      <a:blip r:embed="rId16">
                        <a:extLst>
                          <a:ext uri="{28A0092B-C50C-407E-A947-70E740481C1C}">
                            <a14:useLocalDpi xmlns:a14="http://schemas.microsoft.com/office/drawing/2010/main" val="0"/>
                          </a:ext>
                        </a:extLst>
                      </a:blip>
                      <a:srcRect t="14075" b="9767"/>
                      <a:stretch>
                        <a:fillRect/>
                      </a:stretch>
                    </p:blipFill>
                    <p:spPr bwMode="auto">
                      <a:xfrm>
                        <a:off x="9441933" y="4849544"/>
                        <a:ext cx="2750067" cy="1444736"/>
                      </a:xfrm>
                      <a:prstGeom prst="rect">
                        <a:avLst/>
                      </a:prstGeom>
                      <a:noFill/>
                    </p:spPr>
                  </p:pic>
                </p:oleObj>
              </mc:Fallback>
            </mc:AlternateContent>
          </a:graphicData>
        </a:graphic>
      </p:graphicFrame>
      <p:sp>
        <p:nvSpPr>
          <p:cNvPr id="35" name="文本框 34"/>
          <p:cNvSpPr txBox="1"/>
          <p:nvPr/>
        </p:nvSpPr>
        <p:spPr>
          <a:xfrm>
            <a:off x="7418955" y="4529011"/>
            <a:ext cx="1334020" cy="369332"/>
          </a:xfrm>
          <a:prstGeom prst="rect">
            <a:avLst/>
          </a:prstGeom>
          <a:solidFill>
            <a:schemeClr val="accent2">
              <a:lumMod val="40000"/>
              <a:lumOff val="60000"/>
            </a:schemeClr>
          </a:solidFill>
        </p:spPr>
        <p:txBody>
          <a:bodyPr wrap="none" rtlCol="0">
            <a:spAutoFit/>
          </a:bodyPr>
          <a:lstStyle/>
          <a:p>
            <a:r>
              <a:rPr lang="zh-CN" altLang="en-US" dirty="0"/>
              <a:t>直流侧接地</a:t>
            </a:r>
          </a:p>
        </p:txBody>
      </p:sp>
      <p:sp>
        <p:nvSpPr>
          <p:cNvPr id="51" name="文本框 50"/>
          <p:cNvSpPr txBox="1"/>
          <p:nvPr/>
        </p:nvSpPr>
        <p:spPr>
          <a:xfrm>
            <a:off x="7279013" y="6426591"/>
            <a:ext cx="1330814" cy="369332"/>
          </a:xfrm>
          <a:prstGeom prst="rect">
            <a:avLst/>
          </a:prstGeom>
          <a:solidFill>
            <a:schemeClr val="accent2">
              <a:lumMod val="40000"/>
              <a:lumOff val="60000"/>
            </a:schemeClr>
          </a:solidFill>
        </p:spPr>
        <p:txBody>
          <a:bodyPr wrap="none" rtlCol="0">
            <a:spAutoFit/>
          </a:bodyPr>
          <a:lstStyle/>
          <a:p>
            <a:r>
              <a:rPr lang="zh-CN" altLang="en-US" dirty="0"/>
              <a:t>交流侧接地</a:t>
            </a:r>
          </a:p>
        </p:txBody>
      </p:sp>
      <p:sp>
        <p:nvSpPr>
          <p:cNvPr id="54" name="文本框 53"/>
          <p:cNvSpPr txBox="1"/>
          <p:nvPr/>
        </p:nvSpPr>
        <p:spPr>
          <a:xfrm>
            <a:off x="313169" y="3364641"/>
            <a:ext cx="388332" cy="1200329"/>
          </a:xfrm>
          <a:prstGeom prst="rect">
            <a:avLst/>
          </a:prstGeom>
          <a:solidFill>
            <a:schemeClr val="accent2">
              <a:lumMod val="40000"/>
              <a:lumOff val="60000"/>
            </a:schemeClr>
          </a:solidFill>
        </p:spPr>
        <p:txBody>
          <a:bodyPr wrap="square" rtlCol="0">
            <a:spAutoFit/>
          </a:bodyPr>
          <a:lstStyle/>
          <a:p>
            <a:r>
              <a:rPr lang="zh-CN" altLang="en-US" dirty="0"/>
              <a:t>对称单极</a:t>
            </a:r>
          </a:p>
        </p:txBody>
      </p:sp>
      <p:sp>
        <p:nvSpPr>
          <p:cNvPr id="55" name="文本框 54"/>
          <p:cNvSpPr txBox="1"/>
          <p:nvPr/>
        </p:nvSpPr>
        <p:spPr>
          <a:xfrm>
            <a:off x="287718" y="5118082"/>
            <a:ext cx="388332" cy="1200329"/>
          </a:xfrm>
          <a:prstGeom prst="rect">
            <a:avLst/>
          </a:prstGeom>
          <a:solidFill>
            <a:schemeClr val="accent2">
              <a:lumMod val="40000"/>
              <a:lumOff val="60000"/>
            </a:schemeClr>
          </a:solidFill>
        </p:spPr>
        <p:txBody>
          <a:bodyPr wrap="square" rtlCol="0">
            <a:spAutoFit/>
          </a:bodyPr>
          <a:lstStyle/>
          <a:p>
            <a:r>
              <a:rPr lang="zh-CN" altLang="en-US" dirty="0"/>
              <a:t>对称双极</a:t>
            </a:r>
          </a:p>
        </p:txBody>
      </p:sp>
      <p:cxnSp>
        <p:nvCxnSpPr>
          <p:cNvPr id="52" name="直接连接符 51"/>
          <p:cNvCxnSpPr/>
          <p:nvPr/>
        </p:nvCxnSpPr>
        <p:spPr>
          <a:xfrm flipH="1">
            <a:off x="4199903" y="2993311"/>
            <a:ext cx="28575" cy="386468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9" name="灯片编号占位符 8"/>
          <p:cNvSpPr>
            <a:spLocks noGrp="1"/>
          </p:cNvSpPr>
          <p:nvPr>
            <p:ph type="sldNum" sz="quarter" idx="4"/>
          </p:nvPr>
        </p:nvSpPr>
        <p:spPr>
          <a:xfrm>
            <a:off x="9372600" y="6492875"/>
            <a:ext cx="2743200" cy="365125"/>
          </a:xfrm>
        </p:spPr>
        <p:txBody>
          <a:bodyPr/>
          <a:lstStyle/>
          <a:p>
            <a:fld id="{1890D586-F587-4B11-9A09-7A3B8DB42779}"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1.4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海上风电登陆并网方式对比与选择原则</a:t>
            </a: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589840" y="1053924"/>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000" b="1" dirty="0">
                <a:solidFill>
                  <a:srgbClr val="FF0000"/>
                </a:solidFill>
                <a:effectLst/>
                <a:latin typeface="微软雅黑" panose="020B0503020204020204" pitchFamily="34" charset="-122"/>
                <a:ea typeface="微软雅黑" panose="020B0503020204020204" pitchFamily="34" charset="-122"/>
              </a:rPr>
              <a:t>海上风电登陆并网方案对比与选取原则</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文本框 49"/>
          <p:cNvSpPr txBox="1"/>
          <p:nvPr/>
        </p:nvSpPr>
        <p:spPr>
          <a:xfrm>
            <a:off x="622451" y="1496499"/>
            <a:ext cx="11346229" cy="2034018"/>
          </a:xfrm>
          <a:prstGeom prst="rect">
            <a:avLst/>
          </a:prstGeom>
          <a:noFill/>
        </p:spPr>
        <p:txBody>
          <a:bodyPr wrap="square">
            <a:spAutoFit/>
          </a:bodyPr>
          <a:lstStyle/>
          <a:p>
            <a:pPr indent="-285750">
              <a:lnSpc>
                <a:spcPct val="150000"/>
              </a:lnSpc>
              <a:buFont typeface="Wingdings" panose="05000000000000000000" pitchFamily="2" charset="2"/>
              <a:buChar char="Ø"/>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登陆就近并网：</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利用现有交流网架，</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海上风电能被可靠消纳</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电网潮流输送能力不足</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输电断面潮流分布不均</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交流网架</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扩建</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引起</a:t>
            </a:r>
            <a:r>
              <a:rPr lang="zh-CN" altLang="zh-CN"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短路电流水平超标</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负荷中心离岸远时，</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长距离交流输电损耗大</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85750">
              <a:lnSpc>
                <a:spcPct val="125000"/>
              </a:lnSpc>
              <a:buFont typeface="Wingdings" panose="05000000000000000000" pitchFamily="2" charset="2"/>
              <a:buChar char="Ø"/>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陆上交流架空线直送负荷中心：</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避免大规模功率馈入交流网架</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引起线路热稳定安全以及短路电流水平提高；新建输电线路，</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占用陆上输电走廊多</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；交流架空线</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受输送距离限制</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85750">
              <a:lnSpc>
                <a:spcPct val="125000"/>
              </a:lnSpc>
              <a:buFont typeface="Wingdings" panose="05000000000000000000" pitchFamily="2" charset="2"/>
              <a:buChar char="Ø"/>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陆上直流架空线直送负荷中心：</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直流架空线输送容量更大，</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输电通道占用少</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；换流站无需在沿海建设，但需</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在负荷中心增加建设用地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直流架空线故障处理难度较大</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；柔直功率就地消纳，无需长距离交流输电。</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589840" y="1507514"/>
            <a:ext cx="11452808" cy="2023004"/>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948383" y="3614601"/>
            <a:ext cx="3248025" cy="1771650"/>
          </a:xfrm>
          <a:prstGeom prst="rect">
            <a:avLst/>
          </a:prstGeom>
        </p:spPr>
      </p:pic>
      <p:pic>
        <p:nvPicPr>
          <p:cNvPr id="9" name="图片 8"/>
          <p:cNvPicPr>
            <a:picLocks noChangeAspect="1"/>
          </p:cNvPicPr>
          <p:nvPr/>
        </p:nvPicPr>
        <p:blipFill>
          <a:blip r:embed="rId5"/>
          <a:stretch>
            <a:fillRect/>
          </a:stretch>
        </p:blipFill>
        <p:spPr>
          <a:xfrm>
            <a:off x="4511824" y="3614601"/>
            <a:ext cx="3248025" cy="1771650"/>
          </a:xfrm>
          <a:prstGeom prst="rect">
            <a:avLst/>
          </a:prstGeom>
        </p:spPr>
      </p:pic>
      <p:pic>
        <p:nvPicPr>
          <p:cNvPr id="13" name="图片 12"/>
          <p:cNvPicPr>
            <a:picLocks noChangeAspect="1"/>
          </p:cNvPicPr>
          <p:nvPr/>
        </p:nvPicPr>
        <p:blipFill>
          <a:blip r:embed="rId6"/>
          <a:stretch>
            <a:fillRect/>
          </a:stretch>
        </p:blipFill>
        <p:spPr>
          <a:xfrm>
            <a:off x="8075266" y="3614601"/>
            <a:ext cx="3248025" cy="1771650"/>
          </a:xfrm>
          <a:prstGeom prst="rect">
            <a:avLst/>
          </a:prstGeom>
        </p:spPr>
      </p:pic>
      <p:sp>
        <p:nvSpPr>
          <p:cNvPr id="30" name="文本框 29"/>
          <p:cNvSpPr txBox="1"/>
          <p:nvPr/>
        </p:nvSpPr>
        <p:spPr>
          <a:xfrm>
            <a:off x="859047" y="5546435"/>
            <a:ext cx="10882515" cy="1200329"/>
          </a:xfrm>
          <a:prstGeom prst="rect">
            <a:avLst/>
          </a:prstGeom>
          <a:noFill/>
        </p:spPr>
        <p:txBody>
          <a:bodyPr wrap="square">
            <a:spAutoFit/>
          </a:bodyPr>
          <a:lstStyle/>
          <a:p>
            <a:pPr marL="342900" indent="-342900" algn="just">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优先利用现有交流网架输送电力，</a:t>
            </a:r>
            <a:r>
              <a:rPr lang="zh-CN"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避免或减少新建输电走廊</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Ø"/>
            </a:pPr>
            <a:r>
              <a:rPr lang="zh-CN"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避免长距离交流输电</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。长距离交流输电会引起功率以及电压的大幅度损耗，若负荷中心距离登陆点较远，优先考虑直流直送方案。</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Ø"/>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并网方案需尽可能</a:t>
            </a:r>
            <a:r>
              <a:rPr lang="zh-CN"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减少建设</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柔直系统</a:t>
            </a:r>
            <a:r>
              <a:rPr lang="zh-CN"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的投资成本</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nvSpPr>
        <p:spPr>
          <a:xfrm>
            <a:off x="794464" y="5474937"/>
            <a:ext cx="11065572" cy="1304849"/>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86461" y="5546434"/>
            <a:ext cx="606757" cy="1200329"/>
          </a:xfrm>
          <a:prstGeom prst="rect">
            <a:avLst/>
          </a:prstGeom>
          <a:noFill/>
        </p:spPr>
        <p:txBody>
          <a:bodyPr wrap="square">
            <a:spAutoFit/>
          </a:bodyPr>
          <a:lstStyle/>
          <a:p>
            <a:r>
              <a:rPr lang="zh-CN" altLang="en-US" sz="1800" b="1" dirty="0">
                <a:solidFill>
                  <a:srgbClr val="FF0000"/>
                </a:solidFill>
                <a:effectLst/>
                <a:latin typeface="微软雅黑" panose="020B0503020204020204" pitchFamily="34" charset="-122"/>
                <a:ea typeface="微软雅黑" panose="020B0503020204020204" pitchFamily="34" charset="-122"/>
              </a:rPr>
              <a:t>选取原则</a:t>
            </a:r>
            <a:endParaRPr lang="zh-CN" altLang="en-US" dirty="0"/>
          </a:p>
        </p:txBody>
      </p:sp>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文本框 21"/>
          <p:cNvSpPr txBox="1"/>
          <p:nvPr/>
        </p:nvSpPr>
        <p:spPr>
          <a:xfrm flipV="1">
            <a:off x="2238376" y="10255523"/>
            <a:ext cx="101874" cy="45719"/>
          </a:xfrm>
          <a:prstGeom prst="rect">
            <a:avLst/>
          </a:prstGeom>
          <a:noFill/>
        </p:spPr>
        <p:txBody>
          <a:bodyPr wrap="square" rtlCol="0">
            <a:spAutoFit/>
          </a:bodyPr>
          <a:lstStyle/>
          <a:p>
            <a:endParaRPr lang="zh-CN" altLang="en-US" dirty="0"/>
          </a:p>
        </p:txBody>
      </p:sp>
      <p:sp>
        <p:nvSpPr>
          <p:cNvPr id="26" name="标题 1"/>
          <p:cNvSpPr txBox="1"/>
          <p:nvPr/>
        </p:nvSpPr>
        <p:spPr>
          <a:xfrm>
            <a:off x="456886" y="970976"/>
            <a:ext cx="6945099" cy="516618"/>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zh-CN" sz="1900" b="1" kern="0" dirty="0">
                <a:solidFill>
                  <a:srgbClr val="FF0000"/>
                </a:solidFill>
                <a:effectLst/>
                <a:latin typeface="微软雅黑" panose="020B0503020204020204" pitchFamily="34" charset="-122"/>
                <a:ea typeface="微软雅黑" panose="020B0503020204020204" pitchFamily="34" charset="-122"/>
              </a:rPr>
              <a:t>柔直换流站</a:t>
            </a:r>
            <a:r>
              <a:rPr lang="zh-CN" altLang="en-US" sz="1900" b="1" kern="0" dirty="0">
                <a:solidFill>
                  <a:srgbClr val="FF0000"/>
                </a:solidFill>
                <a:effectLst/>
                <a:latin typeface="微软雅黑" panose="020B0503020204020204" pitchFamily="34" charset="-122"/>
                <a:ea typeface="微软雅黑" panose="020B0503020204020204" pitchFamily="34" charset="-122"/>
              </a:rPr>
              <a:t>提供电压支撑能力评估方法</a:t>
            </a:r>
            <a:endParaRPr lang="en-US" altLang="zh-CN" sz="1900" b="1" kern="0" dirty="0">
              <a:solidFill>
                <a:srgbClr val="FF0000"/>
              </a:solidFill>
              <a:effectLst/>
              <a:latin typeface="微软雅黑" panose="020B0503020204020204" pitchFamily="34" charset="-122"/>
              <a:ea typeface="微软雅黑" panose="020B0503020204020204" pitchFamily="34" charset="-122"/>
            </a:endParaRPr>
          </a:p>
        </p:txBody>
      </p:sp>
      <p:sp>
        <p:nvSpPr>
          <p:cNvPr id="28" name="文本框 27"/>
          <p:cNvSpPr txBox="1"/>
          <p:nvPr/>
        </p:nvSpPr>
        <p:spPr>
          <a:xfrm>
            <a:off x="432268" y="1427374"/>
            <a:ext cx="11556531" cy="192309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zh-CN" altLang="en-US" sz="1700" b="1" dirty="0">
                <a:latin typeface="Times New Roman" panose="02020603050405020304" pitchFamily="18" charset="0"/>
                <a:ea typeface="微软雅黑" panose="020B0503020204020204" pitchFamily="34" charset="-122"/>
              </a:rPr>
              <a:t>电压刚度指标：</a:t>
            </a:r>
            <a:r>
              <a:rPr lang="zh-CN" altLang="en-US" sz="1700" dirty="0">
                <a:latin typeface="Times New Roman" panose="02020603050405020304" pitchFamily="18" charset="0"/>
                <a:ea typeface="微软雅黑" panose="020B0503020204020204" pitchFamily="34" charset="-122"/>
              </a:rPr>
              <a:t>相比于短路比，电压刚度</a:t>
            </a:r>
            <a:r>
              <a:rPr lang="en-US" altLang="zh-CN" sz="1700" i="1" dirty="0" err="1">
                <a:latin typeface="Times New Roman" panose="02020603050405020304" pitchFamily="18" charset="0"/>
                <a:ea typeface="微软雅黑" panose="020B0503020204020204" pitchFamily="34" charset="-122"/>
              </a:rPr>
              <a:t>K</a:t>
            </a:r>
            <a:r>
              <a:rPr lang="en-US" altLang="zh-CN" sz="1700" baseline="-25000" dirty="0" err="1">
                <a:latin typeface="Times New Roman" panose="02020603050405020304" pitchFamily="18" charset="0"/>
                <a:ea typeface="微软雅黑" panose="020B0503020204020204" pitchFamily="34" charset="-122"/>
              </a:rPr>
              <a:t>vtg</a:t>
            </a:r>
            <a:r>
              <a:rPr lang="zh-CN" altLang="en-US" sz="1700" dirty="0">
                <a:latin typeface="Times New Roman" panose="02020603050405020304" pitchFamily="18" charset="0"/>
                <a:ea typeface="微软雅黑" panose="020B0503020204020204" pitchFamily="34" charset="-122"/>
              </a:rPr>
              <a:t>同时反映了入网设备阻抗和电网戴维南阻抗的幅值和相角，信息更加全面；</a:t>
            </a:r>
            <a:endParaRPr lang="en-US" altLang="zh-CN" sz="1700" dirty="0">
              <a:latin typeface="Times New Roman" panose="02020603050405020304" pitchFamily="18" charset="0"/>
              <a:ea typeface="微软雅黑" panose="020B0503020204020204" pitchFamily="34" charset="-122"/>
            </a:endParaRPr>
          </a:p>
          <a:p>
            <a:pPr marL="285750" indent="-285750" algn="just" eaLnBrk="1" hangingPunct="1">
              <a:lnSpc>
                <a:spcPct val="125000"/>
              </a:lnSpc>
              <a:buFont typeface="Wingdings" panose="05000000000000000000" pitchFamily="2" charset="2"/>
              <a:buChar char="Ø"/>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电压刚度能够反映</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VSC</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控制模式变化带来的区别，多馈入短路比则不行</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母线</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VSC</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定</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控制下，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LCC</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直流落点电压刚度可以从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0.93</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提升至</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eaLnBrk="1" hangingPunct="1">
              <a:lnSpc>
                <a:spcPct val="125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不断增加红色线路的阻抗值，以</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潮流不能收敛</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作为静态电压稳定边界：不论是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VSC</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定</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还是定</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电压刚度</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0.9</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为稳定边界，都可以较好的符合潮流计算分析结果。</a:t>
            </a:r>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p:cNvSpPr/>
          <p:nvPr/>
        </p:nvSpPr>
        <p:spPr>
          <a:xfrm>
            <a:off x="374753" y="1440408"/>
            <a:ext cx="11614047" cy="190289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1" name="文本框 30"/>
          <p:cNvSpPr txBox="1"/>
          <p:nvPr/>
        </p:nvSpPr>
        <p:spPr>
          <a:xfrm>
            <a:off x="1017293" y="6219204"/>
            <a:ext cx="2616983"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电网的戴维南等效原理</a:t>
            </a:r>
          </a:p>
        </p:txBody>
      </p:sp>
      <p:sp>
        <p:nvSpPr>
          <p:cNvPr id="37" name="文本框 36"/>
          <p:cNvSpPr txBox="1"/>
          <p:nvPr/>
        </p:nvSpPr>
        <p:spPr>
          <a:xfrm>
            <a:off x="2447233" y="3594422"/>
            <a:ext cx="1575141"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电压刚度指标</a:t>
            </a: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19</a:t>
            </a:fld>
            <a:endParaRPr lang="zh-CN" altLang="en-US"/>
          </a:p>
        </p:txBody>
      </p:sp>
      <p:grpSp>
        <p:nvGrpSpPr>
          <p:cNvPr id="2" name="组合 1">
            <a:extLst>
              <a:ext uri="{FF2B5EF4-FFF2-40B4-BE49-F238E27FC236}">
                <a16:creationId xmlns:a16="http://schemas.microsoft.com/office/drawing/2014/main" id="{F8AFC49F-03CE-4A1C-8711-571EEFA1EF72}"/>
              </a:ext>
            </a:extLst>
          </p:cNvPr>
          <p:cNvGrpSpPr/>
          <p:nvPr/>
        </p:nvGrpSpPr>
        <p:grpSpPr>
          <a:xfrm>
            <a:off x="92933" y="4031200"/>
            <a:ext cx="4484113" cy="2120558"/>
            <a:chOff x="155850" y="3796032"/>
            <a:chExt cx="6005469" cy="2758215"/>
          </a:xfrm>
        </p:grpSpPr>
        <p:pic>
          <p:nvPicPr>
            <p:cNvPr id="27" name="图片 26"/>
            <p:cNvPicPr/>
            <p:nvPr/>
          </p:nvPicPr>
          <p:blipFill>
            <a:blip r:embed="rId4"/>
            <a:stretch>
              <a:fillRect/>
            </a:stretch>
          </p:blipFill>
          <p:spPr>
            <a:xfrm>
              <a:off x="155850" y="4788250"/>
              <a:ext cx="6005469" cy="1765997"/>
            </a:xfrm>
            <a:prstGeom prst="rect">
              <a:avLst/>
            </a:prstGeom>
          </p:spPr>
        </p:pic>
        <p:graphicFrame>
          <p:nvGraphicFramePr>
            <p:cNvPr id="18" name="对象 17"/>
            <p:cNvGraphicFramePr>
              <a:graphicFrameLocks noChangeAspect="1"/>
            </p:cNvGraphicFramePr>
            <p:nvPr>
              <p:extLst>
                <p:ext uri="{D42A27DB-BD31-4B8C-83A1-F6EECF244321}">
                  <p14:modId xmlns:p14="http://schemas.microsoft.com/office/powerpoint/2010/main" val="2540083209"/>
                </p:ext>
              </p:extLst>
            </p:nvPr>
          </p:nvGraphicFramePr>
          <p:xfrm>
            <a:off x="3516795" y="3958261"/>
            <a:ext cx="2454117" cy="634919"/>
          </p:xfrm>
          <a:graphic>
            <a:graphicData uri="http://schemas.openxmlformats.org/presentationml/2006/ole">
              <mc:AlternateContent xmlns:mc="http://schemas.openxmlformats.org/markup-compatibility/2006">
                <mc:Choice xmlns:v="urn:schemas-microsoft-com:vml" Requires="v">
                  <p:oleObj spid="_x0000_s72917" name="Equation" r:id="rId5" imgW="50596800" imgH="13106400" progId="Equation.DSMT4">
                    <p:embed/>
                  </p:oleObj>
                </mc:Choice>
                <mc:Fallback>
                  <p:oleObj name="Equation" r:id="rId5" imgW="50596800" imgH="13106400" progId="Equation.DSMT4">
                    <p:embed/>
                    <p:pic>
                      <p:nvPicPr>
                        <p:cNvPr id="0" name="对象 17"/>
                        <p:cNvPicPr/>
                        <p:nvPr/>
                      </p:nvPicPr>
                      <p:blipFill>
                        <a:blip r:embed="rId6"/>
                        <a:stretch>
                          <a:fillRect/>
                        </a:stretch>
                      </p:blipFill>
                      <p:spPr>
                        <a:xfrm>
                          <a:off x="3516795" y="3958261"/>
                          <a:ext cx="2454117" cy="634919"/>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871453790"/>
                </p:ext>
              </p:extLst>
            </p:nvPr>
          </p:nvGraphicFramePr>
          <p:xfrm>
            <a:off x="423712" y="3958261"/>
            <a:ext cx="2106645" cy="640077"/>
          </p:xfrm>
          <a:graphic>
            <a:graphicData uri="http://schemas.openxmlformats.org/presentationml/2006/ole">
              <mc:AlternateContent xmlns:mc="http://schemas.openxmlformats.org/markup-compatibility/2006">
                <mc:Choice xmlns:v="urn:schemas-microsoft-com:vml" Requires="v">
                  <p:oleObj spid="_x0000_s72918" name="Equation" r:id="rId7" imgW="39014400" imgH="11887200" progId="Equation.DSMT4">
                    <p:embed/>
                  </p:oleObj>
                </mc:Choice>
                <mc:Fallback>
                  <p:oleObj name="Equation" r:id="rId7" imgW="39014400" imgH="11887200" progId="Equation.DSMT4">
                    <p:embed/>
                    <p:pic>
                      <p:nvPicPr>
                        <p:cNvPr id="0" name="对象 23"/>
                        <p:cNvPicPr/>
                        <p:nvPr/>
                      </p:nvPicPr>
                      <p:blipFill>
                        <a:blip r:embed="rId8"/>
                        <a:stretch>
                          <a:fillRect/>
                        </a:stretch>
                      </p:blipFill>
                      <p:spPr>
                        <a:xfrm>
                          <a:off x="423712" y="3958261"/>
                          <a:ext cx="2106645" cy="640077"/>
                        </a:xfrm>
                        <a:prstGeom prst="rect">
                          <a:avLst/>
                        </a:prstGeom>
                      </p:spPr>
                    </p:pic>
                  </p:oleObj>
                </mc:Fallback>
              </mc:AlternateContent>
            </a:graphicData>
          </a:graphic>
        </p:graphicFrame>
        <p:sp>
          <p:nvSpPr>
            <p:cNvPr id="29" name="矩形 28"/>
            <p:cNvSpPr/>
            <p:nvPr/>
          </p:nvSpPr>
          <p:spPr>
            <a:xfrm>
              <a:off x="3433373" y="3796032"/>
              <a:ext cx="2584148" cy="99221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a:off x="330365" y="3821323"/>
              <a:ext cx="2328537" cy="99221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箭头: 右 3"/>
            <p:cNvSpPr/>
            <p:nvPr/>
          </p:nvSpPr>
          <p:spPr>
            <a:xfrm>
              <a:off x="2777862" y="4162353"/>
              <a:ext cx="526966" cy="302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海上风电柔直落点容量选取原则与指标</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graphicFrame>
        <p:nvGraphicFramePr>
          <p:cNvPr id="40" name="内容占位符 4">
            <a:extLst>
              <a:ext uri="{FF2B5EF4-FFF2-40B4-BE49-F238E27FC236}">
                <a16:creationId xmlns:a16="http://schemas.microsoft.com/office/drawing/2014/main" id="{88FC95A9-4643-48A0-8AE8-F7FB36257E84}"/>
              </a:ext>
            </a:extLst>
          </p:cNvPr>
          <p:cNvGraphicFramePr/>
          <p:nvPr>
            <p:extLst>
              <p:ext uri="{D42A27DB-BD31-4B8C-83A1-F6EECF244321}">
                <p14:modId xmlns:p14="http://schemas.microsoft.com/office/powerpoint/2010/main" val="303628991"/>
              </p:ext>
            </p:extLst>
          </p:nvPr>
        </p:nvGraphicFramePr>
        <p:xfrm>
          <a:off x="8390466" y="3438154"/>
          <a:ext cx="3451978" cy="1252728"/>
        </p:xfrm>
        <a:graphic>
          <a:graphicData uri="http://schemas.openxmlformats.org/drawingml/2006/table">
            <a:tbl>
              <a:tblPr firstRow="1" bandRow="1">
                <a:tableStyleId>{5C22544A-7EE6-4342-B048-85BDC9FD1C3A}</a:tableStyleId>
              </a:tblPr>
              <a:tblGrid>
                <a:gridCol w="1320872">
                  <a:extLst>
                    <a:ext uri="{9D8B030D-6E8A-4147-A177-3AD203B41FA5}">
                      <a16:colId xmlns:a16="http://schemas.microsoft.com/office/drawing/2014/main" val="20000"/>
                    </a:ext>
                  </a:extLst>
                </a:gridCol>
                <a:gridCol w="1065553">
                  <a:extLst>
                    <a:ext uri="{9D8B030D-6E8A-4147-A177-3AD203B41FA5}">
                      <a16:colId xmlns:a16="http://schemas.microsoft.com/office/drawing/2014/main" val="20001"/>
                    </a:ext>
                  </a:extLst>
                </a:gridCol>
                <a:gridCol w="1065553">
                  <a:extLst>
                    <a:ext uri="{9D8B030D-6E8A-4147-A177-3AD203B41FA5}">
                      <a16:colId xmlns:a16="http://schemas.microsoft.com/office/drawing/2014/main" val="20002"/>
                    </a:ext>
                  </a:extLst>
                </a:gridCol>
              </a:tblGrid>
              <a:tr h="306000">
                <a:tc rowSpan="2">
                  <a:txBody>
                    <a:bodyPr/>
                    <a:lstStyle/>
                    <a:p>
                      <a:pPr algn="ctr">
                        <a:lnSpc>
                          <a:spcPct val="150000"/>
                        </a:lnSpc>
                      </a:pP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rPr>
                        <a:t>工况</a:t>
                      </a:r>
                    </a:p>
                  </a:txBody>
                  <a:tcPr anchor="ctr">
                    <a:solidFill>
                      <a:srgbClr val="205196"/>
                    </a:solidFill>
                  </a:tcPr>
                </a:tc>
                <a:tc gridSpan="2">
                  <a:txBody>
                    <a:bodyPr/>
                    <a:lstStyle/>
                    <a:p>
                      <a:pPr algn="ctr">
                        <a:lnSpc>
                          <a:spcPct val="150000"/>
                        </a:lnSpc>
                      </a:pP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LCC</a:t>
                      </a: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rPr>
                        <a:t>落点</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SZ</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rgbClr val="205196"/>
                    </a:solidFill>
                  </a:tcPr>
                </a:tc>
                <a:tc hMerge="1">
                  <a:txBody>
                    <a:bodyPr/>
                    <a:lstStyle/>
                    <a:p>
                      <a:endParaRPr lang="zh-CN"/>
                    </a:p>
                  </a:txBody>
                  <a:tcPr anchor="ctr">
                    <a:solidFill>
                      <a:srgbClr val="008080"/>
                    </a:solidFill>
                  </a:tcPr>
                </a:tc>
                <a:extLst>
                  <a:ext uri="{0D108BD9-81ED-4DB2-BD59-A6C34878D82A}">
                    <a16:rowId xmlns:a16="http://schemas.microsoft.com/office/drawing/2014/main" val="10000"/>
                  </a:ext>
                </a:extLst>
              </a:tr>
              <a:tr h="306000">
                <a:tc vMerge="1">
                  <a:txBody>
                    <a:bodyPr/>
                    <a:lstStyle/>
                    <a:p>
                      <a:endParaRPr lang="zh-CN"/>
                    </a:p>
                  </a:txBody>
                  <a:tcPr anchor="ctr">
                    <a:solidFill>
                      <a:srgbClr val="008080"/>
                    </a:solidFill>
                  </a:tcPr>
                </a:tc>
                <a:tc>
                  <a:txBody>
                    <a:bodyPr/>
                    <a:lstStyle/>
                    <a:p>
                      <a:pPr algn="ctr">
                        <a:lnSpc>
                          <a:spcPct val="150000"/>
                        </a:lnSpc>
                      </a:pP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MISCR</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rgbClr val="205196"/>
                    </a:solidFill>
                  </a:tcPr>
                </a:tc>
                <a:tc>
                  <a:txBody>
                    <a:bodyPr/>
                    <a:lstStyle/>
                    <a:p>
                      <a:pPr algn="ctr">
                        <a:lnSpc>
                          <a:spcPct val="150000"/>
                        </a:lnSpc>
                      </a:pP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电压刚度</a:t>
                      </a:r>
                    </a:p>
                  </a:txBody>
                  <a:tcPr anchor="ctr">
                    <a:solidFill>
                      <a:srgbClr val="205196"/>
                    </a:solidFill>
                  </a:tcPr>
                </a:tc>
                <a:extLst>
                  <a:ext uri="{0D108BD9-81ED-4DB2-BD59-A6C34878D82A}">
                    <a16:rowId xmlns:a16="http://schemas.microsoft.com/office/drawing/2014/main" val="10001"/>
                  </a:ext>
                </a:extLst>
              </a:tr>
              <a:tr h="306000">
                <a:tc>
                  <a:txBody>
                    <a:bodyPr/>
                    <a:lstStyle/>
                    <a:p>
                      <a:pPr algn="ctr">
                        <a:lnSpc>
                          <a:spcPct val="150000"/>
                        </a:lnSpc>
                      </a:pP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VSC</a:t>
                      </a: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定</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控制</a:t>
                      </a: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2.81</a:t>
                      </a:r>
                    </a:p>
                  </a:txBody>
                  <a:tcPr anchor="ctr"/>
                </a:tc>
                <a:tc>
                  <a:txBody>
                    <a:bodyPr/>
                    <a:lstStyle/>
                    <a:p>
                      <a:pPr algn="ctr">
                        <a:lnSpc>
                          <a:spcPct val="150000"/>
                        </a:lnSpc>
                      </a:pPr>
                      <a:r>
                        <a:rPr lang="en-US" altLang="zh-CN" sz="1100" b="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0.95</a:t>
                      </a:r>
                      <a:endParaRPr lang="zh-CN" altLang="en-US" sz="1100" b="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0002"/>
                  </a:ext>
                </a:extLst>
              </a:tr>
              <a:tr h="306000">
                <a:tc>
                  <a:txBody>
                    <a:bodyPr/>
                    <a:lstStyle/>
                    <a:p>
                      <a:pPr algn="ctr">
                        <a:lnSpc>
                          <a:spcPct val="150000"/>
                        </a:lnSpc>
                      </a:pP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VSC</a:t>
                      </a: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定</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控制</a:t>
                      </a: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2.81</a:t>
                      </a:r>
                    </a:p>
                  </a:txBody>
                  <a:tcPr anchor="ctr"/>
                </a:tc>
                <a:tc>
                  <a:txBody>
                    <a:bodyPr/>
                    <a:lstStyle/>
                    <a:p>
                      <a:pPr algn="ctr">
                        <a:lnSpc>
                          <a:spcPct val="150000"/>
                        </a:lnSpc>
                      </a:pPr>
                      <a:r>
                        <a:rPr lang="en-US" altLang="zh-CN" sz="1100" b="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0.93</a:t>
                      </a:r>
                      <a:endParaRPr lang="zh-CN" altLang="en-US" sz="1100" b="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p:grpSp>
        <p:nvGrpSpPr>
          <p:cNvPr id="41" name="组合 40">
            <a:extLst>
              <a:ext uri="{FF2B5EF4-FFF2-40B4-BE49-F238E27FC236}">
                <a16:creationId xmlns:a16="http://schemas.microsoft.com/office/drawing/2014/main" id="{A199773F-11F0-422E-B0F9-CD0AAED72851}"/>
              </a:ext>
            </a:extLst>
          </p:cNvPr>
          <p:cNvGrpSpPr/>
          <p:nvPr/>
        </p:nvGrpSpPr>
        <p:grpSpPr>
          <a:xfrm>
            <a:off x="4668078" y="4218692"/>
            <a:ext cx="3194414" cy="1500891"/>
            <a:chOff x="1033826" y="2185875"/>
            <a:chExt cx="4818395" cy="2235841"/>
          </a:xfrm>
        </p:grpSpPr>
        <p:sp>
          <p:nvSpPr>
            <p:cNvPr id="42" name="文本框 41">
              <a:extLst>
                <a:ext uri="{FF2B5EF4-FFF2-40B4-BE49-F238E27FC236}">
                  <a16:creationId xmlns:a16="http://schemas.microsoft.com/office/drawing/2014/main" id="{589585BB-657F-4AD6-B9A2-F1F375B6E421}"/>
                </a:ext>
              </a:extLst>
            </p:cNvPr>
            <p:cNvSpPr txBox="1"/>
            <p:nvPr/>
          </p:nvSpPr>
          <p:spPr>
            <a:xfrm>
              <a:off x="4253828" y="2201138"/>
              <a:ext cx="935237" cy="458074"/>
            </a:xfrm>
            <a:prstGeom prst="rect">
              <a:avLst/>
            </a:prstGeom>
          </p:spPr>
          <p:txBody>
            <a:bodyPr wrap="square">
              <a:spAutoFit/>
            </a:bodyPr>
            <a:lstStyle>
              <a:defPPr>
                <a:defRPr lang="zh-CN"/>
              </a:defPPr>
              <a:lvl1pPr eaLnBrk="1" hangingPunct="1">
                <a:lnSpc>
                  <a:spcPct val="150000"/>
                </a:lnSpc>
                <a:defRPr sz="1800">
                  <a:solidFill>
                    <a:schemeClr val="tx1"/>
                  </a:solidFill>
                  <a:latin typeface="Times New Roman" panose="02020603050405020304" pitchFamily="18" charset="0"/>
                  <a:ea typeface="+mn-ea"/>
                  <a:cs typeface="Times New Roman" panose="02020603050405020304" pitchFamily="18" charset="0"/>
                </a:defRPr>
              </a:lvl1pPr>
            </a:lstStyle>
            <a:p>
              <a:r>
                <a:rPr lang="en-US" altLang="zh-CN" dirty="0"/>
                <a:t>SZ</a:t>
              </a:r>
              <a:endParaRPr lang="zh-CN" altLang="en-US" dirty="0"/>
            </a:p>
          </p:txBody>
        </p:sp>
        <p:sp>
          <p:nvSpPr>
            <p:cNvPr id="43" name="文本框 42">
              <a:extLst>
                <a:ext uri="{FF2B5EF4-FFF2-40B4-BE49-F238E27FC236}">
                  <a16:creationId xmlns:a16="http://schemas.microsoft.com/office/drawing/2014/main" id="{45C01D76-963F-4267-9B53-1B26739D4830}"/>
                </a:ext>
              </a:extLst>
            </p:cNvPr>
            <p:cNvSpPr txBox="1"/>
            <p:nvPr/>
          </p:nvSpPr>
          <p:spPr>
            <a:xfrm>
              <a:off x="1849420" y="3002460"/>
              <a:ext cx="935237" cy="458074"/>
            </a:xfrm>
            <a:prstGeom prst="rect">
              <a:avLst/>
            </a:prstGeom>
          </p:spPr>
          <p:txBody>
            <a:bodyPr wrap="square">
              <a:spAutoFit/>
            </a:bodyPr>
            <a:lstStyle>
              <a:defPPr>
                <a:defRPr lang="zh-CN"/>
              </a:defPPr>
              <a:lvl1pPr eaLnBrk="1" hangingPunct="1">
                <a:lnSpc>
                  <a:spcPct val="150000"/>
                </a:lnSpc>
                <a:defRPr sz="1800">
                  <a:solidFill>
                    <a:schemeClr val="tx1"/>
                  </a:solidFill>
                  <a:latin typeface="Times New Roman" panose="02020603050405020304" pitchFamily="18" charset="0"/>
                  <a:ea typeface="+mn-ea"/>
                  <a:cs typeface="Times New Roman" panose="02020603050405020304" pitchFamily="18" charset="0"/>
                </a:defRPr>
              </a:lvl1pPr>
            </a:lstStyle>
            <a:p>
              <a:r>
                <a:rPr lang="en-US" altLang="zh-CN" dirty="0"/>
                <a:t>MD</a:t>
              </a:r>
              <a:endParaRPr lang="zh-CN" altLang="en-US" dirty="0"/>
            </a:p>
          </p:txBody>
        </p:sp>
        <p:sp>
          <p:nvSpPr>
            <p:cNvPr id="44" name="矩形 43">
              <a:extLst>
                <a:ext uri="{FF2B5EF4-FFF2-40B4-BE49-F238E27FC236}">
                  <a16:creationId xmlns:a16="http://schemas.microsoft.com/office/drawing/2014/main" id="{C460D9FF-FB60-4C9B-83A7-00D3085A8BF3}"/>
                </a:ext>
              </a:extLst>
            </p:cNvPr>
            <p:cNvSpPr/>
            <p:nvPr/>
          </p:nvSpPr>
          <p:spPr bwMode="auto">
            <a:xfrm>
              <a:off x="1033826" y="2719704"/>
              <a:ext cx="839918" cy="403382"/>
            </a:xfrm>
            <a:prstGeom prst="rect">
              <a:avLst/>
            </a:prstGeom>
            <a:solidFill>
              <a:schemeClr val="accent6">
                <a:lumMod val="40000"/>
                <a:lumOff val="60000"/>
              </a:schemeClr>
            </a:solidFill>
            <a:ln w="19050" cap="flat" cmpd="sng" algn="ctr">
              <a:noFill/>
              <a:prstDash val="solid"/>
              <a:round/>
              <a:headEnd type="none" w="med" len="med"/>
              <a:tailEnd type="none" w="med" len="med"/>
            </a:ln>
          </p:spPr>
          <p:txBody>
            <a:bodyPr vert="horz" wrap="square" lIns="0" tIns="0" rIns="0" bIns="0" numCol="1" rtlCol="0" anchor="ctr" anchorCtr="0" compatLnSpc="1">
              <a:no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VSC</a:t>
              </a:r>
              <a:endParaRPr kumimoji="0" lang="zh-CN"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0DD19430-717F-4348-AE27-6BE124BB7505}"/>
                </a:ext>
              </a:extLst>
            </p:cNvPr>
            <p:cNvSpPr txBox="1"/>
            <p:nvPr/>
          </p:nvSpPr>
          <p:spPr>
            <a:xfrm>
              <a:off x="2974770" y="3963642"/>
              <a:ext cx="935237" cy="458074"/>
            </a:xfrm>
            <a:prstGeom prst="rect">
              <a:avLst/>
            </a:prstGeom>
          </p:spPr>
          <p:txBody>
            <a:bodyPr wrap="square">
              <a:spAutoFit/>
            </a:bodyPr>
            <a:lstStyle>
              <a:defPPr>
                <a:defRPr lang="zh-CN"/>
              </a:defPPr>
              <a:lvl1pPr eaLnBrk="1" hangingPunct="1">
                <a:lnSpc>
                  <a:spcPct val="150000"/>
                </a:lnSpc>
                <a:defRPr sz="1800">
                  <a:solidFill>
                    <a:schemeClr val="tx1"/>
                  </a:solidFill>
                  <a:latin typeface="Times New Roman" panose="02020603050405020304" pitchFamily="18" charset="0"/>
                  <a:ea typeface="+mn-ea"/>
                  <a:cs typeface="Times New Roman" panose="02020603050405020304" pitchFamily="18" charset="0"/>
                </a:defRPr>
              </a:lvl1pPr>
            </a:lstStyle>
            <a:p>
              <a:r>
                <a:rPr lang="en-US" altLang="zh-CN" dirty="0"/>
                <a:t>YX</a:t>
              </a:r>
              <a:endParaRPr lang="zh-CN" altLang="en-US" dirty="0"/>
            </a:p>
          </p:txBody>
        </p:sp>
        <p:sp>
          <p:nvSpPr>
            <p:cNvPr id="46" name="文本框 45">
              <a:extLst>
                <a:ext uri="{FF2B5EF4-FFF2-40B4-BE49-F238E27FC236}">
                  <a16:creationId xmlns:a16="http://schemas.microsoft.com/office/drawing/2014/main" id="{CF8539A4-F7E8-4AC0-AE18-735BCC69AE94}"/>
                </a:ext>
              </a:extLst>
            </p:cNvPr>
            <p:cNvSpPr txBox="1"/>
            <p:nvPr/>
          </p:nvSpPr>
          <p:spPr>
            <a:xfrm>
              <a:off x="2981394" y="2360977"/>
              <a:ext cx="935237" cy="458074"/>
            </a:xfrm>
            <a:prstGeom prst="rect">
              <a:avLst/>
            </a:prstGeom>
          </p:spPr>
          <p:txBody>
            <a:bodyPr wrap="square">
              <a:spAutoFit/>
            </a:bodyPr>
            <a:lstStyle>
              <a:defPPr>
                <a:defRPr lang="zh-CN"/>
              </a:defPPr>
              <a:lvl1pPr eaLnBrk="1" hangingPunct="1">
                <a:lnSpc>
                  <a:spcPct val="150000"/>
                </a:lnSpc>
                <a:defRPr sz="1800">
                  <a:solidFill>
                    <a:schemeClr val="tx1"/>
                  </a:solidFill>
                  <a:latin typeface="Times New Roman" panose="02020603050405020304" pitchFamily="18" charset="0"/>
                  <a:ea typeface="+mn-ea"/>
                  <a:cs typeface="Times New Roman" panose="02020603050405020304" pitchFamily="18" charset="0"/>
                </a:defRPr>
              </a:lvl1pPr>
            </a:lstStyle>
            <a:p>
              <a:r>
                <a:rPr lang="en-US" altLang="zh-CN" dirty="0"/>
                <a:t>WN</a:t>
              </a:r>
              <a:endParaRPr lang="zh-CN" altLang="en-US" dirty="0"/>
            </a:p>
          </p:txBody>
        </p:sp>
        <p:sp>
          <p:nvSpPr>
            <p:cNvPr id="47" name="文本框 46">
              <a:extLst>
                <a:ext uri="{FF2B5EF4-FFF2-40B4-BE49-F238E27FC236}">
                  <a16:creationId xmlns:a16="http://schemas.microsoft.com/office/drawing/2014/main" id="{A6D08D87-414B-43E1-BA10-EF26DDF86F70}"/>
                </a:ext>
              </a:extLst>
            </p:cNvPr>
            <p:cNvSpPr txBox="1"/>
            <p:nvPr/>
          </p:nvSpPr>
          <p:spPr>
            <a:xfrm>
              <a:off x="4122098" y="3776506"/>
              <a:ext cx="935237" cy="458074"/>
            </a:xfrm>
            <a:prstGeom prst="rect">
              <a:avLst/>
            </a:prstGeom>
          </p:spPr>
          <p:txBody>
            <a:bodyPr wrap="square">
              <a:spAutoFit/>
            </a:bodyPr>
            <a:lstStyle>
              <a:defPPr>
                <a:defRPr lang="zh-CN"/>
              </a:defPPr>
              <a:lvl1pPr eaLnBrk="1" hangingPunct="1">
                <a:lnSpc>
                  <a:spcPct val="150000"/>
                </a:lnSpc>
                <a:defRPr sz="1800">
                  <a:solidFill>
                    <a:schemeClr val="tx1"/>
                  </a:solidFill>
                  <a:latin typeface="Times New Roman" panose="02020603050405020304" pitchFamily="18" charset="0"/>
                  <a:ea typeface="+mn-ea"/>
                  <a:cs typeface="Times New Roman" panose="02020603050405020304" pitchFamily="18" charset="0"/>
                </a:defRPr>
              </a:lvl1pPr>
            </a:lstStyle>
            <a:p>
              <a:r>
                <a:rPr lang="en-US" altLang="zh-CN" dirty="0"/>
                <a:t>CF</a:t>
              </a:r>
              <a:endParaRPr lang="zh-CN" altLang="en-US" dirty="0"/>
            </a:p>
          </p:txBody>
        </p:sp>
        <p:sp>
          <p:nvSpPr>
            <p:cNvPr id="48" name="矩形 47">
              <a:extLst>
                <a:ext uri="{FF2B5EF4-FFF2-40B4-BE49-F238E27FC236}">
                  <a16:creationId xmlns:a16="http://schemas.microsoft.com/office/drawing/2014/main" id="{18E49515-7D88-404D-8326-E911AD16CB60}"/>
                </a:ext>
              </a:extLst>
            </p:cNvPr>
            <p:cNvSpPr/>
            <p:nvPr/>
          </p:nvSpPr>
          <p:spPr bwMode="auto">
            <a:xfrm>
              <a:off x="5012303" y="2748165"/>
              <a:ext cx="839918" cy="403382"/>
            </a:xfrm>
            <a:prstGeom prst="rect">
              <a:avLst/>
            </a:prstGeom>
            <a:solidFill>
              <a:schemeClr val="accent4">
                <a:lumMod val="40000"/>
                <a:lumOff val="60000"/>
              </a:schemeClr>
            </a:solidFill>
            <a:ln w="19050" cap="flat" cmpd="sng" algn="ctr">
              <a:noFill/>
              <a:prstDash val="solid"/>
              <a:round/>
              <a:headEnd type="none" w="med" len="med"/>
              <a:tailEnd type="none" w="med" len="med"/>
            </a:ln>
          </p:spPr>
          <p:txBody>
            <a:bodyPr vert="horz" wrap="square" lIns="0" tIns="0" rIns="0" bIns="0" numCol="1" rtlCol="0" anchor="ctr" anchorCtr="0" compatLnSpc="1">
              <a:noAutofit/>
            </a:bodyPr>
            <a:lstStyle/>
            <a:p>
              <a:pPr marL="0" marR="0" indent="0" algn="ctr" defTabSz="914400" rtl="0" eaLnBrk="0" fontAlgn="base" latinLnBrk="0" hangingPunct="0">
                <a:lnSpc>
                  <a:spcPct val="100000"/>
                </a:lnSpc>
                <a:spcBef>
                  <a:spcPct val="0"/>
                </a:spcBef>
                <a:spcAft>
                  <a:spcPct val="0"/>
                </a:spcAft>
                <a:buClrTx/>
                <a:buSzTx/>
                <a:buFontTx/>
                <a:buNone/>
              </a:pPr>
              <a:r>
                <a:rPr lang="en-US" altLang="zh-CN" sz="1600" dirty="0">
                  <a:solidFill>
                    <a:schemeClr val="tx1"/>
                  </a:solidFill>
                  <a:latin typeface="Times New Roman" panose="02020603050405020304" pitchFamily="18" charset="0"/>
                  <a:cs typeface="Times New Roman" panose="02020603050405020304" pitchFamily="18" charset="0"/>
                </a:rPr>
                <a:t>LC</a:t>
              </a:r>
              <a:r>
                <a:rPr kumimoji="0" lang="en-US" altLang="zh-CN"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
              </a:r>
              <a:endParaRPr kumimoji="0" lang="zh-CN"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50" name="直接连接符 49">
              <a:extLst>
                <a:ext uri="{FF2B5EF4-FFF2-40B4-BE49-F238E27FC236}">
                  <a16:creationId xmlns:a16="http://schemas.microsoft.com/office/drawing/2014/main" id="{B5F82AB8-F6D3-479C-AC9A-35AF98CEACD4}"/>
                </a:ext>
              </a:extLst>
            </p:cNvPr>
            <p:cNvCxnSpPr>
              <a:stCxn id="44" idx="3"/>
            </p:cNvCxnSpPr>
            <p:nvPr/>
          </p:nvCxnSpPr>
          <p:spPr bwMode="auto">
            <a:xfrm>
              <a:off x="1873744" y="2921395"/>
              <a:ext cx="273352" cy="2846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60B1B633-269B-46F4-A7EB-14C4074769B2}"/>
                </a:ext>
              </a:extLst>
            </p:cNvPr>
            <p:cNvCxnSpPr/>
            <p:nvPr/>
          </p:nvCxnSpPr>
          <p:spPr bwMode="auto">
            <a:xfrm>
              <a:off x="1873744" y="2967142"/>
              <a:ext cx="273352" cy="2846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080E09CB-13B4-4399-A05F-49E0EB5978CA}"/>
                </a:ext>
              </a:extLst>
            </p:cNvPr>
            <p:cNvCxnSpPr>
              <a:stCxn id="70" idx="6"/>
            </p:cNvCxnSpPr>
            <p:nvPr/>
          </p:nvCxnSpPr>
          <p:spPr bwMode="auto">
            <a:xfrm>
              <a:off x="4697713" y="2929593"/>
              <a:ext cx="314590" cy="6033"/>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nvGrpSpPr>
            <p:cNvPr id="53" name="组合 52">
              <a:extLst>
                <a:ext uri="{FF2B5EF4-FFF2-40B4-BE49-F238E27FC236}">
                  <a16:creationId xmlns:a16="http://schemas.microsoft.com/office/drawing/2014/main" id="{C6AF65C6-25DE-49D8-AA03-1293988460EF}"/>
                </a:ext>
              </a:extLst>
            </p:cNvPr>
            <p:cNvGrpSpPr/>
            <p:nvPr/>
          </p:nvGrpSpPr>
          <p:grpSpPr>
            <a:xfrm rot="19300374">
              <a:off x="2372516" y="2429862"/>
              <a:ext cx="844530" cy="464133"/>
              <a:chOff x="2767385" y="2796353"/>
              <a:chExt cx="257786" cy="225752"/>
            </a:xfrm>
          </p:grpSpPr>
          <p:cxnSp>
            <p:nvCxnSpPr>
              <p:cNvPr id="76" name="直接连接符 75">
                <a:extLst>
                  <a:ext uri="{FF2B5EF4-FFF2-40B4-BE49-F238E27FC236}">
                    <a16:creationId xmlns:a16="http://schemas.microsoft.com/office/drawing/2014/main" id="{3323C91F-362C-4FCB-9775-2B49F238A979}"/>
                  </a:ext>
                </a:extLst>
              </p:cNvPr>
              <p:cNvCxnSpPr/>
              <p:nvPr/>
            </p:nvCxnSpPr>
            <p:spPr bwMode="auto">
              <a:xfrm>
                <a:off x="2767385" y="2857585"/>
                <a:ext cx="257786" cy="2372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7" name="直接连接符 76">
                <a:extLst>
                  <a:ext uri="{FF2B5EF4-FFF2-40B4-BE49-F238E27FC236}">
                    <a16:creationId xmlns:a16="http://schemas.microsoft.com/office/drawing/2014/main" id="{D436370C-19FD-4F65-9AEA-233C10476536}"/>
                  </a:ext>
                </a:extLst>
              </p:cNvPr>
              <p:cNvCxnSpPr>
                <a:endCxn id="74" idx="3"/>
              </p:cNvCxnSpPr>
              <p:nvPr/>
            </p:nvCxnSpPr>
            <p:spPr bwMode="auto">
              <a:xfrm rot="2299626" flipV="1">
                <a:off x="2789055" y="2796353"/>
                <a:ext cx="206568" cy="225752"/>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cxnSp>
          <p:nvCxnSpPr>
            <p:cNvPr id="54" name="直接连接符 53">
              <a:extLst>
                <a:ext uri="{FF2B5EF4-FFF2-40B4-BE49-F238E27FC236}">
                  <a16:creationId xmlns:a16="http://schemas.microsoft.com/office/drawing/2014/main" id="{05F1D94F-7CEB-4E19-AB72-09D07CF1459A}"/>
                </a:ext>
              </a:extLst>
            </p:cNvPr>
            <p:cNvCxnSpPr/>
            <p:nvPr/>
          </p:nvCxnSpPr>
          <p:spPr bwMode="auto">
            <a:xfrm>
              <a:off x="3368534" y="2263034"/>
              <a:ext cx="1048667" cy="567704"/>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5" name="直接连接符 54">
              <a:extLst>
                <a:ext uri="{FF2B5EF4-FFF2-40B4-BE49-F238E27FC236}">
                  <a16:creationId xmlns:a16="http://schemas.microsoft.com/office/drawing/2014/main" id="{2A4468A3-E60A-420C-99B6-26D71F0F41C6}"/>
                </a:ext>
              </a:extLst>
            </p:cNvPr>
            <p:cNvCxnSpPr>
              <a:endCxn id="70" idx="2"/>
            </p:cNvCxnSpPr>
            <p:nvPr/>
          </p:nvCxnSpPr>
          <p:spPr bwMode="auto">
            <a:xfrm>
              <a:off x="3389081" y="2360535"/>
              <a:ext cx="1003647" cy="552662"/>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6" name="直接连接符 55">
              <a:extLst>
                <a:ext uri="{FF2B5EF4-FFF2-40B4-BE49-F238E27FC236}">
                  <a16:creationId xmlns:a16="http://schemas.microsoft.com/office/drawing/2014/main" id="{3FA3BF80-7266-48A7-86F6-B49CBD1E7FAA}"/>
                </a:ext>
              </a:extLst>
            </p:cNvPr>
            <p:cNvCxnSpPr/>
            <p:nvPr/>
          </p:nvCxnSpPr>
          <p:spPr bwMode="auto">
            <a:xfrm>
              <a:off x="2422763" y="3044942"/>
              <a:ext cx="956814" cy="80679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直接连接符 56">
              <a:extLst>
                <a:ext uri="{FF2B5EF4-FFF2-40B4-BE49-F238E27FC236}">
                  <a16:creationId xmlns:a16="http://schemas.microsoft.com/office/drawing/2014/main" id="{9533BD8D-37CE-4355-93F2-9671BC4D6F6E}"/>
                </a:ext>
              </a:extLst>
            </p:cNvPr>
            <p:cNvCxnSpPr/>
            <p:nvPr/>
          </p:nvCxnSpPr>
          <p:spPr bwMode="auto">
            <a:xfrm>
              <a:off x="2339837" y="3092791"/>
              <a:ext cx="995012" cy="8657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8" name="直接连接符 57">
              <a:extLst>
                <a:ext uri="{FF2B5EF4-FFF2-40B4-BE49-F238E27FC236}">
                  <a16:creationId xmlns:a16="http://schemas.microsoft.com/office/drawing/2014/main" id="{07EE5FCD-8EB3-4D96-9D8A-6B8965580ED5}"/>
                </a:ext>
              </a:extLst>
            </p:cNvPr>
            <p:cNvCxnSpPr>
              <a:stCxn id="70" idx="4"/>
              <a:endCxn id="66" idx="7"/>
            </p:cNvCxnSpPr>
            <p:nvPr/>
          </p:nvCxnSpPr>
          <p:spPr bwMode="auto">
            <a:xfrm flipH="1">
              <a:off x="4433103" y="3072275"/>
              <a:ext cx="104007" cy="60334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9" name="直接连接符 58">
              <a:extLst>
                <a:ext uri="{FF2B5EF4-FFF2-40B4-BE49-F238E27FC236}">
                  <a16:creationId xmlns:a16="http://schemas.microsoft.com/office/drawing/2014/main" id="{8183965A-502A-4742-BDEB-B41F81FB8AF1}"/>
                </a:ext>
              </a:extLst>
            </p:cNvPr>
            <p:cNvCxnSpPr>
              <a:endCxn id="66" idx="3"/>
            </p:cNvCxnSpPr>
            <p:nvPr/>
          </p:nvCxnSpPr>
          <p:spPr bwMode="auto">
            <a:xfrm flipV="1">
              <a:off x="3640274" y="3877397"/>
              <a:ext cx="565700" cy="76564"/>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60" name="组合 59">
              <a:extLst>
                <a:ext uri="{FF2B5EF4-FFF2-40B4-BE49-F238E27FC236}">
                  <a16:creationId xmlns:a16="http://schemas.microsoft.com/office/drawing/2014/main" id="{2E80A64D-CD14-40AD-9435-0CEC5611BFCF}"/>
                </a:ext>
              </a:extLst>
            </p:cNvPr>
            <p:cNvGrpSpPr/>
            <p:nvPr/>
          </p:nvGrpSpPr>
          <p:grpSpPr>
            <a:xfrm>
              <a:off x="3083877" y="2185875"/>
              <a:ext cx="305425" cy="302196"/>
              <a:chOff x="3083877" y="2185875"/>
              <a:chExt cx="305425" cy="302196"/>
            </a:xfrm>
          </p:grpSpPr>
          <p:sp>
            <p:nvSpPr>
              <p:cNvPr id="74" name="椭圆 73">
                <a:extLst>
                  <a:ext uri="{FF2B5EF4-FFF2-40B4-BE49-F238E27FC236}">
                    <a16:creationId xmlns:a16="http://schemas.microsoft.com/office/drawing/2014/main" id="{4B27AAB9-38FA-4377-8FD9-D831572D789D}"/>
                  </a:ext>
                </a:extLst>
              </p:cNvPr>
              <p:cNvSpPr/>
              <p:nvPr/>
            </p:nvSpPr>
            <p:spPr bwMode="auto">
              <a:xfrm rot="184631">
                <a:off x="3083877" y="2185875"/>
                <a:ext cx="305425" cy="302196"/>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sp>
            <p:nvSpPr>
              <p:cNvPr id="75" name="椭圆 74">
                <a:extLst>
                  <a:ext uri="{FF2B5EF4-FFF2-40B4-BE49-F238E27FC236}">
                    <a16:creationId xmlns:a16="http://schemas.microsoft.com/office/drawing/2014/main" id="{BB08987F-8C4B-4F84-97A8-4761CACFFF5A}"/>
                  </a:ext>
                </a:extLst>
              </p:cNvPr>
              <p:cNvSpPr/>
              <p:nvPr/>
            </p:nvSpPr>
            <p:spPr bwMode="auto">
              <a:xfrm rot="184631">
                <a:off x="3142190" y="2241011"/>
                <a:ext cx="189890" cy="187884"/>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grpSp>
        <p:grpSp>
          <p:nvGrpSpPr>
            <p:cNvPr id="61" name="组合 60">
              <a:extLst>
                <a:ext uri="{FF2B5EF4-FFF2-40B4-BE49-F238E27FC236}">
                  <a16:creationId xmlns:a16="http://schemas.microsoft.com/office/drawing/2014/main" id="{7AC62424-AC76-442B-8E8C-DF337E7CAD43}"/>
                </a:ext>
              </a:extLst>
            </p:cNvPr>
            <p:cNvGrpSpPr/>
            <p:nvPr/>
          </p:nvGrpSpPr>
          <p:grpSpPr>
            <a:xfrm>
              <a:off x="2144147" y="2801047"/>
              <a:ext cx="305425" cy="302196"/>
              <a:chOff x="3083877" y="2185875"/>
              <a:chExt cx="305425" cy="302196"/>
            </a:xfrm>
          </p:grpSpPr>
          <p:sp>
            <p:nvSpPr>
              <p:cNvPr id="72" name="椭圆 71">
                <a:extLst>
                  <a:ext uri="{FF2B5EF4-FFF2-40B4-BE49-F238E27FC236}">
                    <a16:creationId xmlns:a16="http://schemas.microsoft.com/office/drawing/2014/main" id="{F44239C3-826A-4B52-A325-37AC9C0AC557}"/>
                  </a:ext>
                </a:extLst>
              </p:cNvPr>
              <p:cNvSpPr/>
              <p:nvPr/>
            </p:nvSpPr>
            <p:spPr bwMode="auto">
              <a:xfrm rot="184631">
                <a:off x="3083877" y="2185875"/>
                <a:ext cx="305425" cy="302196"/>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sp>
            <p:nvSpPr>
              <p:cNvPr id="73" name="椭圆 72">
                <a:extLst>
                  <a:ext uri="{FF2B5EF4-FFF2-40B4-BE49-F238E27FC236}">
                    <a16:creationId xmlns:a16="http://schemas.microsoft.com/office/drawing/2014/main" id="{83C4B83D-7298-4D2E-AF79-F080B6EBD879}"/>
                  </a:ext>
                </a:extLst>
              </p:cNvPr>
              <p:cNvSpPr/>
              <p:nvPr/>
            </p:nvSpPr>
            <p:spPr bwMode="auto">
              <a:xfrm rot="184631">
                <a:off x="3142190" y="2241011"/>
                <a:ext cx="189890" cy="187884"/>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grpSp>
        <p:grpSp>
          <p:nvGrpSpPr>
            <p:cNvPr id="62" name="组合 61">
              <a:extLst>
                <a:ext uri="{FF2B5EF4-FFF2-40B4-BE49-F238E27FC236}">
                  <a16:creationId xmlns:a16="http://schemas.microsoft.com/office/drawing/2014/main" id="{D749FD3A-A35D-4B01-AFD5-757F332361E2}"/>
                </a:ext>
              </a:extLst>
            </p:cNvPr>
            <p:cNvGrpSpPr/>
            <p:nvPr/>
          </p:nvGrpSpPr>
          <p:grpSpPr>
            <a:xfrm>
              <a:off x="4392508" y="2770297"/>
              <a:ext cx="305425" cy="302196"/>
              <a:chOff x="3083877" y="2185875"/>
              <a:chExt cx="305425" cy="302196"/>
            </a:xfrm>
          </p:grpSpPr>
          <p:sp>
            <p:nvSpPr>
              <p:cNvPr id="70" name="椭圆 69">
                <a:extLst>
                  <a:ext uri="{FF2B5EF4-FFF2-40B4-BE49-F238E27FC236}">
                    <a16:creationId xmlns:a16="http://schemas.microsoft.com/office/drawing/2014/main" id="{EE929819-4D1D-4DE2-83A3-31EF5A8D8FFF}"/>
                  </a:ext>
                </a:extLst>
              </p:cNvPr>
              <p:cNvSpPr/>
              <p:nvPr/>
            </p:nvSpPr>
            <p:spPr bwMode="auto">
              <a:xfrm rot="184631">
                <a:off x="3083877" y="2185875"/>
                <a:ext cx="305425" cy="302196"/>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sp>
            <p:nvSpPr>
              <p:cNvPr id="71" name="椭圆 70">
                <a:extLst>
                  <a:ext uri="{FF2B5EF4-FFF2-40B4-BE49-F238E27FC236}">
                    <a16:creationId xmlns:a16="http://schemas.microsoft.com/office/drawing/2014/main" id="{CB180D55-D8DF-4707-B7A8-50F8A61FC35C}"/>
                  </a:ext>
                </a:extLst>
              </p:cNvPr>
              <p:cNvSpPr/>
              <p:nvPr/>
            </p:nvSpPr>
            <p:spPr bwMode="auto">
              <a:xfrm rot="184631">
                <a:off x="3142190" y="2241011"/>
                <a:ext cx="189890" cy="187884"/>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grpSp>
        <p:grpSp>
          <p:nvGrpSpPr>
            <p:cNvPr id="63" name="组合 62">
              <a:extLst>
                <a:ext uri="{FF2B5EF4-FFF2-40B4-BE49-F238E27FC236}">
                  <a16:creationId xmlns:a16="http://schemas.microsoft.com/office/drawing/2014/main" id="{A09AEA33-E0B4-470C-91C5-EBE971CFC5C8}"/>
                </a:ext>
              </a:extLst>
            </p:cNvPr>
            <p:cNvGrpSpPr/>
            <p:nvPr/>
          </p:nvGrpSpPr>
          <p:grpSpPr>
            <a:xfrm>
              <a:off x="3334849" y="3807484"/>
              <a:ext cx="305425" cy="302196"/>
              <a:chOff x="3083877" y="2185875"/>
              <a:chExt cx="305425" cy="302196"/>
            </a:xfrm>
          </p:grpSpPr>
          <p:sp>
            <p:nvSpPr>
              <p:cNvPr id="68" name="椭圆 67">
                <a:extLst>
                  <a:ext uri="{FF2B5EF4-FFF2-40B4-BE49-F238E27FC236}">
                    <a16:creationId xmlns:a16="http://schemas.microsoft.com/office/drawing/2014/main" id="{8DA42BB6-C297-453F-8670-E68E41325F63}"/>
                  </a:ext>
                </a:extLst>
              </p:cNvPr>
              <p:cNvSpPr/>
              <p:nvPr/>
            </p:nvSpPr>
            <p:spPr bwMode="auto">
              <a:xfrm rot="184631">
                <a:off x="3083877" y="2185875"/>
                <a:ext cx="305425" cy="302196"/>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sp>
            <p:nvSpPr>
              <p:cNvPr id="69" name="椭圆 68">
                <a:extLst>
                  <a:ext uri="{FF2B5EF4-FFF2-40B4-BE49-F238E27FC236}">
                    <a16:creationId xmlns:a16="http://schemas.microsoft.com/office/drawing/2014/main" id="{73800380-80CC-4A68-ACE2-F9533F9B0ABF}"/>
                  </a:ext>
                </a:extLst>
              </p:cNvPr>
              <p:cNvSpPr/>
              <p:nvPr/>
            </p:nvSpPr>
            <p:spPr bwMode="auto">
              <a:xfrm rot="184631">
                <a:off x="3142190" y="2241011"/>
                <a:ext cx="189890" cy="187884"/>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grpSp>
        <p:grpSp>
          <p:nvGrpSpPr>
            <p:cNvPr id="64" name="组合 63">
              <a:extLst>
                <a:ext uri="{FF2B5EF4-FFF2-40B4-BE49-F238E27FC236}">
                  <a16:creationId xmlns:a16="http://schemas.microsoft.com/office/drawing/2014/main" id="{05E97793-DEF6-43E3-9968-B207A1FD3188}"/>
                </a:ext>
              </a:extLst>
            </p:cNvPr>
            <p:cNvGrpSpPr/>
            <p:nvPr/>
          </p:nvGrpSpPr>
          <p:grpSpPr>
            <a:xfrm>
              <a:off x="4166826" y="3625408"/>
              <a:ext cx="305425" cy="302196"/>
              <a:chOff x="3083877" y="2185875"/>
              <a:chExt cx="305425" cy="302196"/>
            </a:xfrm>
          </p:grpSpPr>
          <p:sp>
            <p:nvSpPr>
              <p:cNvPr id="66" name="椭圆 65">
                <a:extLst>
                  <a:ext uri="{FF2B5EF4-FFF2-40B4-BE49-F238E27FC236}">
                    <a16:creationId xmlns:a16="http://schemas.microsoft.com/office/drawing/2014/main" id="{50AAFD8B-89D3-455D-B7BA-347F55352388}"/>
                  </a:ext>
                </a:extLst>
              </p:cNvPr>
              <p:cNvSpPr/>
              <p:nvPr/>
            </p:nvSpPr>
            <p:spPr bwMode="auto">
              <a:xfrm rot="184631">
                <a:off x="3083877" y="2185875"/>
                <a:ext cx="305425" cy="302196"/>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sp>
            <p:nvSpPr>
              <p:cNvPr id="67" name="椭圆 66">
                <a:extLst>
                  <a:ext uri="{FF2B5EF4-FFF2-40B4-BE49-F238E27FC236}">
                    <a16:creationId xmlns:a16="http://schemas.microsoft.com/office/drawing/2014/main" id="{BC663D83-5E6B-466F-BC72-8175F70F7E44}"/>
                  </a:ext>
                </a:extLst>
              </p:cNvPr>
              <p:cNvSpPr/>
              <p:nvPr/>
            </p:nvSpPr>
            <p:spPr bwMode="auto">
              <a:xfrm rot="184631">
                <a:off x="3142190" y="2241011"/>
                <a:ext cx="189890" cy="187884"/>
              </a:xfrm>
              <a:prstGeom prst="ellipse">
                <a:avLst/>
              </a:prstGeom>
              <a:noFill/>
              <a:ln w="19050" cap="flat" cmpd="sng" algn="ctr">
                <a:solidFill>
                  <a:schemeClr val="tx1"/>
                </a:solidFill>
                <a:prstDash val="solid"/>
                <a:round/>
                <a:headEnd type="none" w="med" len="med"/>
                <a:tailEnd type="none" w="med" len="med"/>
              </a:ln>
            </p:spPr>
            <p:txBody>
              <a:bodyPr vert="horz" wrap="square" lIns="0" tIns="0" rIns="0" bIns="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800" b="0" i="0" u="none" strike="noStrike" cap="none" normalizeH="0" baseline="0" dirty="0">
                  <a:ln>
                    <a:noFill/>
                  </a:ln>
                  <a:solidFill>
                    <a:schemeClr val="accent2"/>
                  </a:solidFill>
                  <a:effectLst/>
                  <a:latin typeface="Arial" panose="020B0604020202020204" pitchFamily="34" charset="0"/>
                  <a:ea typeface="黑体" panose="02010609060101010101" pitchFamily="49" charset="-122"/>
                </a:endParaRPr>
              </a:p>
            </p:txBody>
          </p:sp>
        </p:grpSp>
        <p:cxnSp>
          <p:nvCxnSpPr>
            <p:cNvPr id="65" name="直接连接符 64">
              <a:extLst>
                <a:ext uri="{FF2B5EF4-FFF2-40B4-BE49-F238E27FC236}">
                  <a16:creationId xmlns:a16="http://schemas.microsoft.com/office/drawing/2014/main" id="{E37803EB-137D-449A-9E40-C51DF4E969F4}"/>
                </a:ext>
              </a:extLst>
            </p:cNvPr>
            <p:cNvCxnSpPr/>
            <p:nvPr/>
          </p:nvCxnSpPr>
          <p:spPr bwMode="auto">
            <a:xfrm>
              <a:off x="4683427" y="2870082"/>
              <a:ext cx="32887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
        <p:nvSpPr>
          <p:cNvPr id="78" name="矩形 77">
            <a:extLst>
              <a:ext uri="{FF2B5EF4-FFF2-40B4-BE49-F238E27FC236}">
                <a16:creationId xmlns:a16="http://schemas.microsoft.com/office/drawing/2014/main" id="{B501D253-DEDA-49DA-B5E4-5F30F5994900}"/>
              </a:ext>
            </a:extLst>
          </p:cNvPr>
          <p:cNvSpPr/>
          <p:nvPr/>
        </p:nvSpPr>
        <p:spPr>
          <a:xfrm>
            <a:off x="7769391" y="3492841"/>
            <a:ext cx="570983" cy="954107"/>
          </a:xfrm>
          <a:prstGeom prst="rect">
            <a:avLst/>
          </a:prstGeom>
        </p:spPr>
        <p:txBody>
          <a:bodyPr wrap="square">
            <a:spAutoFit/>
          </a:bodyPr>
          <a:lstStyle/>
          <a:p>
            <a:r>
              <a:rPr lang="zh-CN" altLang="en-US" sz="1400" b="1" dirty="0">
                <a:solidFill>
                  <a:srgbClr val="C00000"/>
                </a:solidFill>
                <a:latin typeface="Times New Roman" panose="02020603050405020304" pitchFamily="18" charset="0"/>
                <a:ea typeface="微软雅黑" panose="020B0503020204020204" pitchFamily="34" charset="-122"/>
              </a:rPr>
              <a:t>不同</a:t>
            </a:r>
            <a:r>
              <a:rPr lang="en-US" altLang="zh-CN" sz="1400" b="1" dirty="0">
                <a:solidFill>
                  <a:srgbClr val="C00000"/>
                </a:solidFill>
                <a:latin typeface="Times New Roman" panose="02020603050405020304" pitchFamily="18" charset="0"/>
                <a:ea typeface="微软雅黑" panose="020B0503020204020204" pitchFamily="34" charset="-122"/>
              </a:rPr>
              <a:t>VSC</a:t>
            </a:r>
            <a:r>
              <a:rPr lang="zh-CN" altLang="en-US" sz="1400" b="1" dirty="0">
                <a:solidFill>
                  <a:srgbClr val="C00000"/>
                </a:solidFill>
                <a:latin typeface="Times New Roman" panose="02020603050405020304" pitchFamily="18" charset="0"/>
                <a:ea typeface="微软雅黑" panose="020B0503020204020204" pitchFamily="34" charset="-122"/>
              </a:rPr>
              <a:t>控制方式</a:t>
            </a:r>
          </a:p>
        </p:txBody>
      </p:sp>
      <p:sp>
        <p:nvSpPr>
          <p:cNvPr id="79" name="文本框 78">
            <a:extLst>
              <a:ext uri="{FF2B5EF4-FFF2-40B4-BE49-F238E27FC236}">
                <a16:creationId xmlns:a16="http://schemas.microsoft.com/office/drawing/2014/main" id="{A51B99DD-3A2E-4C3B-B2AA-C5B8C5695454}"/>
              </a:ext>
            </a:extLst>
          </p:cNvPr>
          <p:cNvSpPr txBox="1"/>
          <p:nvPr/>
        </p:nvSpPr>
        <p:spPr>
          <a:xfrm>
            <a:off x="5133996" y="6052840"/>
            <a:ext cx="2432099" cy="369332"/>
          </a:xfrm>
          <a:prstGeom prst="rect">
            <a:avLst/>
          </a:prstGeom>
          <a:noFill/>
        </p:spPr>
        <p:txBody>
          <a:bodyPr wrap="square">
            <a:spAutoFit/>
          </a:bodyPr>
          <a:lstStyle/>
          <a:p>
            <a:r>
              <a:rPr lang="zh-CN" altLang="en-US" b="1" kern="0"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直流落点近区接线图</a:t>
            </a:r>
            <a:endParaRPr lang="zh-CN" altLang="en-US" b="1" dirty="0">
              <a:solidFill>
                <a:srgbClr val="205196"/>
              </a:solidFill>
              <a:latin typeface="微软雅黑" panose="020B0503020204020204" pitchFamily="34" charset="-122"/>
              <a:ea typeface="微软雅黑" panose="020B0503020204020204" pitchFamily="34" charset="-122"/>
            </a:endParaRPr>
          </a:p>
        </p:txBody>
      </p:sp>
      <p:graphicFrame>
        <p:nvGraphicFramePr>
          <p:cNvPr id="81" name="内容占位符 4">
            <a:extLst>
              <a:ext uri="{FF2B5EF4-FFF2-40B4-BE49-F238E27FC236}">
                <a16:creationId xmlns:a16="http://schemas.microsoft.com/office/drawing/2014/main" id="{C7E8A6EC-C6DB-40FA-A2C8-59831335F37E}"/>
              </a:ext>
            </a:extLst>
          </p:cNvPr>
          <p:cNvGraphicFramePr/>
          <p:nvPr>
            <p:extLst>
              <p:ext uri="{D42A27DB-BD31-4B8C-83A1-F6EECF244321}">
                <p14:modId xmlns:p14="http://schemas.microsoft.com/office/powerpoint/2010/main" val="3945992481"/>
              </p:ext>
            </p:extLst>
          </p:nvPr>
        </p:nvGraphicFramePr>
        <p:xfrm>
          <a:off x="8383724" y="4758397"/>
          <a:ext cx="3469983" cy="1879092"/>
        </p:xfrm>
        <a:graphic>
          <a:graphicData uri="http://schemas.openxmlformats.org/drawingml/2006/table">
            <a:tbl>
              <a:tblPr firstRow="1" bandRow="1">
                <a:tableStyleId>{5C22544A-7EE6-4342-B048-85BDC9FD1C3A}</a:tableStyleId>
              </a:tblPr>
              <a:tblGrid>
                <a:gridCol w="575734">
                  <a:extLst>
                    <a:ext uri="{9D8B030D-6E8A-4147-A177-3AD203B41FA5}">
                      <a16:colId xmlns:a16="http://schemas.microsoft.com/office/drawing/2014/main" val="2418701378"/>
                    </a:ext>
                  </a:extLst>
                </a:gridCol>
                <a:gridCol w="1257187">
                  <a:extLst>
                    <a:ext uri="{9D8B030D-6E8A-4147-A177-3AD203B41FA5}">
                      <a16:colId xmlns:a16="http://schemas.microsoft.com/office/drawing/2014/main" val="20000"/>
                    </a:ext>
                  </a:extLst>
                </a:gridCol>
                <a:gridCol w="826339">
                  <a:extLst>
                    <a:ext uri="{9D8B030D-6E8A-4147-A177-3AD203B41FA5}">
                      <a16:colId xmlns:a16="http://schemas.microsoft.com/office/drawing/2014/main" val="20001"/>
                    </a:ext>
                  </a:extLst>
                </a:gridCol>
                <a:gridCol w="810723">
                  <a:extLst>
                    <a:ext uri="{9D8B030D-6E8A-4147-A177-3AD203B41FA5}">
                      <a16:colId xmlns:a16="http://schemas.microsoft.com/office/drawing/2014/main" val="20002"/>
                    </a:ext>
                  </a:extLst>
                </a:gridCol>
              </a:tblGrid>
              <a:tr h="306000">
                <a:tc rowSpan="2" gridSpan="2">
                  <a:txBody>
                    <a:bodyPr/>
                    <a:lstStyle/>
                    <a:p>
                      <a:pPr algn="ctr">
                        <a:lnSpc>
                          <a:spcPct val="150000"/>
                        </a:lnSpc>
                      </a:pP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rPr>
                        <a:t>工况</a:t>
                      </a:r>
                    </a:p>
                  </a:txBody>
                  <a:tcPr anchor="ctr">
                    <a:solidFill>
                      <a:srgbClr val="205196"/>
                    </a:solidFill>
                  </a:tcPr>
                </a:tc>
                <a:tc rowSpan="2" hMerge="1">
                  <a:txBody>
                    <a:bodyPr/>
                    <a:lstStyle/>
                    <a:p>
                      <a:pPr algn="ctr">
                        <a:lnSpc>
                          <a:spcPct val="150000"/>
                        </a:lnSpc>
                      </a:pP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rPr>
                        <a:t>工况</a:t>
                      </a:r>
                    </a:p>
                  </a:txBody>
                  <a:tcPr anchor="ctr">
                    <a:solidFill>
                      <a:srgbClr val="205196"/>
                    </a:solidFill>
                  </a:tcPr>
                </a:tc>
                <a:tc gridSpan="2">
                  <a:txBody>
                    <a:bodyPr/>
                    <a:lstStyle/>
                    <a:p>
                      <a:pPr algn="ctr">
                        <a:lnSpc>
                          <a:spcPct val="150000"/>
                        </a:lnSpc>
                      </a:pP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LCC</a:t>
                      </a: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rPr>
                        <a:t>落点</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SZ</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rgbClr val="205196"/>
                    </a:solidFill>
                  </a:tcPr>
                </a:tc>
                <a:tc hMerge="1">
                  <a:txBody>
                    <a:bodyPr/>
                    <a:lstStyle/>
                    <a:p>
                      <a:endParaRPr lang="zh-CN"/>
                    </a:p>
                  </a:txBody>
                  <a:tcPr anchor="ctr">
                    <a:solidFill>
                      <a:srgbClr val="008080"/>
                    </a:solidFill>
                  </a:tcPr>
                </a:tc>
                <a:extLst>
                  <a:ext uri="{0D108BD9-81ED-4DB2-BD59-A6C34878D82A}">
                    <a16:rowId xmlns:a16="http://schemas.microsoft.com/office/drawing/2014/main" val="10000"/>
                  </a:ext>
                </a:extLst>
              </a:tr>
              <a:tr h="306000">
                <a:tc gridSpan="2" vMerge="1">
                  <a:txBody>
                    <a:bodyPr/>
                    <a:lstStyle/>
                    <a:p>
                      <a:endParaRPr lang="zh-CN" altLang="en-US"/>
                    </a:p>
                  </a:txBody>
                  <a:tcPr/>
                </a:tc>
                <a:tc hMerge="1" vMerge="1">
                  <a:txBody>
                    <a:bodyPr/>
                    <a:lstStyle/>
                    <a:p>
                      <a:endParaRPr lang="zh-CN"/>
                    </a:p>
                  </a:txBody>
                  <a:tcPr anchor="ctr">
                    <a:solidFill>
                      <a:srgbClr val="008080"/>
                    </a:solidFill>
                  </a:tcPr>
                </a:tc>
                <a:tc>
                  <a:txBody>
                    <a:bodyPr/>
                    <a:lstStyle/>
                    <a:p>
                      <a:pPr algn="ctr">
                        <a:lnSpc>
                          <a:spcPct val="150000"/>
                        </a:lnSpc>
                      </a:pPr>
                      <a:r>
                        <a:rPr lang="en-US" altLang="zh-CN"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MISCR</a:t>
                      </a:r>
                      <a:endPar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solidFill>
                      <a:srgbClr val="205196"/>
                    </a:solidFill>
                  </a:tcPr>
                </a:tc>
                <a:tc>
                  <a:txBody>
                    <a:bodyPr/>
                    <a:lstStyle/>
                    <a:p>
                      <a:pPr algn="ctr">
                        <a:lnSpc>
                          <a:spcPct val="150000"/>
                        </a:lnSpc>
                      </a:pPr>
                      <a:r>
                        <a:rPr lang="zh-CN" altLang="en-US" sz="11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电压刚度</a:t>
                      </a:r>
                    </a:p>
                  </a:txBody>
                  <a:tcPr anchor="ctr">
                    <a:solidFill>
                      <a:srgbClr val="205196"/>
                    </a:solidFill>
                  </a:tcPr>
                </a:tc>
                <a:extLst>
                  <a:ext uri="{0D108BD9-81ED-4DB2-BD59-A6C34878D82A}">
                    <a16:rowId xmlns:a16="http://schemas.microsoft.com/office/drawing/2014/main" val="10001"/>
                  </a:ext>
                </a:extLst>
              </a:tr>
              <a:tr h="306000">
                <a:tc rowSpan="2">
                  <a:txBody>
                    <a:bodyPr/>
                    <a:lstStyle/>
                    <a:p>
                      <a:pPr algn="ctr">
                        <a:lnSpc>
                          <a:spcPct val="150000"/>
                        </a:lnSpc>
                      </a:pP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定</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控制</a:t>
                      </a:r>
                    </a:p>
                  </a:txBody>
                  <a:tcPr anchor="ctr"/>
                </a:tc>
                <a:tc>
                  <a:txBody>
                    <a:bodyPr/>
                    <a:lstStyle/>
                    <a:p>
                      <a:pPr algn="ctr">
                        <a:lnSpc>
                          <a:spcPct val="150000"/>
                        </a:lnSpc>
                      </a:pP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线路阻抗</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+0.015</a:t>
                      </a:r>
                      <a:endPar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0.94</a:t>
                      </a:r>
                    </a:p>
                  </a:txBody>
                  <a:tcPr anchor="ctr"/>
                </a:tc>
                <a:tc>
                  <a:txBody>
                    <a:bodyPr/>
                    <a:lstStyle/>
                    <a:p>
                      <a:pPr algn="ctr">
                        <a:lnSpc>
                          <a:spcPct val="150000"/>
                        </a:lnSpc>
                      </a:pPr>
                      <a:r>
                        <a:rPr lang="en-US" altLang="zh-CN" sz="1100" b="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0.90</a:t>
                      </a:r>
                    </a:p>
                  </a:txBody>
                  <a:tcPr anchor="ctr"/>
                </a:tc>
                <a:extLst>
                  <a:ext uri="{0D108BD9-81ED-4DB2-BD59-A6C34878D82A}">
                    <a16:rowId xmlns:a16="http://schemas.microsoft.com/office/drawing/2014/main" val="10002"/>
                  </a:ext>
                </a:extLst>
              </a:tr>
              <a:tr h="306000">
                <a:tc vMerge="1">
                  <a:txBody>
                    <a:bodyPr/>
                    <a:lstStyle/>
                    <a:p>
                      <a:pPr algn="ctr">
                        <a:lnSpc>
                          <a:spcPct val="150000"/>
                        </a:lnSpc>
                      </a:pPr>
                      <a:endPar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lnSpc>
                          <a:spcPct val="150000"/>
                        </a:lnSpc>
                      </a:pP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线路阻抗</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+0.016</a:t>
                      </a:r>
                      <a:endPar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0.71</a:t>
                      </a: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0.89</a:t>
                      </a:r>
                    </a:p>
                  </a:txBody>
                  <a:tcPr anchor="ctr"/>
                </a:tc>
                <a:extLst>
                  <a:ext uri="{0D108BD9-81ED-4DB2-BD59-A6C34878D82A}">
                    <a16:rowId xmlns:a16="http://schemas.microsoft.com/office/drawing/2014/main" val="10003"/>
                  </a:ext>
                </a:extLst>
              </a:tr>
              <a:tr h="306000">
                <a:tc rowSpan="2">
                  <a:txBody>
                    <a:bodyPr/>
                    <a:lstStyle/>
                    <a:p>
                      <a:pPr algn="ctr">
                        <a:lnSpc>
                          <a:spcPct val="150000"/>
                        </a:lnSpc>
                      </a:pP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定</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控制</a:t>
                      </a:r>
                    </a:p>
                  </a:txBody>
                  <a:tcPr anchor="ctr"/>
                </a:tc>
                <a:tc>
                  <a:txBody>
                    <a:bodyPr/>
                    <a:lstStyle/>
                    <a:p>
                      <a:pPr algn="ctr">
                        <a:lnSpc>
                          <a:spcPct val="150000"/>
                        </a:lnSpc>
                      </a:pP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线路阻抗</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+0.01</a:t>
                      </a:r>
                      <a:endPar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1.12</a:t>
                      </a: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0.92</a:t>
                      </a:r>
                    </a:p>
                  </a:txBody>
                  <a:tcPr anchor="ctr"/>
                </a:tc>
                <a:extLst>
                  <a:ext uri="{0D108BD9-81ED-4DB2-BD59-A6C34878D82A}">
                    <a16:rowId xmlns:a16="http://schemas.microsoft.com/office/drawing/2014/main" val="3495199602"/>
                  </a:ext>
                </a:extLst>
              </a:tr>
              <a:tr h="306000">
                <a:tc vMerge="1">
                  <a:txBody>
                    <a:bodyPr/>
                    <a:lstStyle/>
                    <a:p>
                      <a:pPr algn="ctr">
                        <a:lnSpc>
                          <a:spcPct val="150000"/>
                        </a:lnSpc>
                      </a:pPr>
                      <a:endPar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lnSpc>
                          <a:spcPct val="150000"/>
                        </a:lnSpc>
                      </a:pPr>
                      <a:r>
                        <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rPr>
                        <a:t>线路阻抗</a:t>
                      </a:r>
                      <a:r>
                        <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rPr>
                        <a:t>+0.011</a:t>
                      </a:r>
                      <a:endParaRPr lang="zh-CN" altLang="en-US"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lnSpc>
                          <a:spcPct val="150000"/>
                        </a:lnSpc>
                      </a:pPr>
                      <a:r>
                        <a:rPr lang="en-US" altLang="zh-CN" sz="1100" b="0" dirty="0">
                          <a:effectLst/>
                          <a:latin typeface="Times New Roman" panose="02020603050405020304" pitchFamily="18" charset="0"/>
                          <a:ea typeface="微软雅黑" panose="020B0503020204020204" pitchFamily="34" charset="-122"/>
                          <a:cs typeface="Times New Roman" panose="02020603050405020304" pitchFamily="18" charset="0"/>
                        </a:rPr>
                        <a:t>0.93</a:t>
                      </a:r>
                    </a:p>
                  </a:txBody>
                  <a:tcPr anchor="ctr"/>
                </a:tc>
                <a:tc>
                  <a:txBody>
                    <a:bodyPr/>
                    <a:lstStyle/>
                    <a:p>
                      <a:pPr algn="ctr">
                        <a:lnSpc>
                          <a:spcPct val="150000"/>
                        </a:lnSpc>
                      </a:pPr>
                      <a:r>
                        <a:rPr lang="en-US" altLang="zh-CN" sz="1100" b="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0.90</a:t>
                      </a:r>
                    </a:p>
                  </a:txBody>
                  <a:tcPr anchor="ctr"/>
                </a:tc>
                <a:extLst>
                  <a:ext uri="{0D108BD9-81ED-4DB2-BD59-A6C34878D82A}">
                    <a16:rowId xmlns:a16="http://schemas.microsoft.com/office/drawing/2014/main" val="326319146"/>
                  </a:ext>
                </a:extLst>
              </a:tr>
            </a:tbl>
          </a:graphicData>
        </a:graphic>
      </p:graphicFrame>
      <p:sp>
        <p:nvSpPr>
          <p:cNvPr id="82" name="文本框 81">
            <a:extLst>
              <a:ext uri="{FF2B5EF4-FFF2-40B4-BE49-F238E27FC236}">
                <a16:creationId xmlns:a16="http://schemas.microsoft.com/office/drawing/2014/main" id="{33EB963B-27DC-44EC-905A-01C35DC71A23}"/>
              </a:ext>
            </a:extLst>
          </p:cNvPr>
          <p:cNvSpPr txBox="1"/>
          <p:nvPr/>
        </p:nvSpPr>
        <p:spPr>
          <a:xfrm>
            <a:off x="7796677" y="5393187"/>
            <a:ext cx="577809" cy="954107"/>
          </a:xfrm>
          <a:prstGeom prst="rect">
            <a:avLst/>
          </a:prstGeom>
          <a:noFill/>
        </p:spPr>
        <p:txBody>
          <a:bodyPr wrap="square">
            <a:spAutoFit/>
          </a:bodyPr>
          <a:lstStyle/>
          <a:p>
            <a:r>
              <a:rPr lang="zh-CN" altLang="en-US" sz="1400" b="1" dirty="0">
                <a:solidFill>
                  <a:srgbClr val="C00000"/>
                </a:solidFill>
                <a:latin typeface="Times New Roman" panose="02020603050405020304" pitchFamily="18" charset="0"/>
                <a:ea typeface="微软雅黑" panose="020B0503020204020204" pitchFamily="34" charset="-122"/>
              </a:rPr>
              <a:t>静态电压稳定边界</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目录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4159426" y="1587260"/>
            <a:ext cx="3377848" cy="3249159"/>
          </a:xfrm>
          <a:prstGeom prst="rect">
            <a:avLst/>
          </a:prstGeom>
          <a:noFill/>
        </p:spPr>
        <p:txBody>
          <a:bodyPr wrap="none" rtlCol="0">
            <a:spAutoFit/>
          </a:bodyPr>
          <a:lstStyle/>
          <a:p>
            <a:pPr>
              <a:lnSpc>
                <a:spcPct val="200000"/>
              </a:lnSpc>
            </a:pPr>
            <a:r>
              <a:rPr lang="en-US" altLang="zh-CN" sz="3600" b="1" dirty="0">
                <a:solidFill>
                  <a:srgbClr val="FF0000"/>
                </a:solidFill>
                <a:latin typeface="微软雅黑" panose="020B0503020204020204" pitchFamily="34" charset="-122"/>
                <a:ea typeface="微软雅黑" panose="020B0503020204020204" pitchFamily="34" charset="-122"/>
              </a:rPr>
              <a:t>1 </a:t>
            </a:r>
            <a:r>
              <a:rPr lang="zh-CN" altLang="en-US" sz="3600" b="1" dirty="0">
                <a:solidFill>
                  <a:srgbClr val="FF0000"/>
                </a:solidFill>
                <a:latin typeface="微软雅黑" panose="020B0503020204020204" pitchFamily="34" charset="-122"/>
                <a:ea typeface="微软雅黑" panose="020B0503020204020204" pitchFamily="34" charset="-122"/>
              </a:rPr>
              <a:t>项目背景</a:t>
            </a:r>
            <a:endParaRPr lang="en-US" altLang="zh-CN" sz="3600" b="1" dirty="0">
              <a:solidFill>
                <a:srgbClr val="FF0000"/>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项目研究进展</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3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项目研究内容</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1.5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海上风电柔直落点容量选取原则与指标</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671760" y="1090915"/>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海上风电柔直落点容量确定原则</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矩形 35"/>
          <p:cNvSpPr/>
          <p:nvPr/>
        </p:nvSpPr>
        <p:spPr>
          <a:xfrm>
            <a:off x="754721" y="1653071"/>
            <a:ext cx="11019275" cy="176927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文本框 14"/>
          <p:cNvSpPr txBox="1"/>
          <p:nvPr/>
        </p:nvSpPr>
        <p:spPr>
          <a:xfrm>
            <a:off x="799841" y="1666915"/>
            <a:ext cx="10933449" cy="170540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zh-CN" kern="0" dirty="0">
                <a:effectLst/>
                <a:latin typeface="微软雅黑" panose="020B0503020204020204" pitchFamily="34" charset="-122"/>
                <a:ea typeface="微软雅黑" panose="020B0503020204020204" pitchFamily="34" charset="-122"/>
                <a:cs typeface="Times New Roman" panose="02020603050405020304" pitchFamily="18" charset="0"/>
              </a:rPr>
              <a:t>受端换流站的位置应</a:t>
            </a:r>
            <a:r>
              <a:rPr lang="zh-CN" altLang="en-US"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选择缺电区域</a:t>
            </a:r>
            <a:r>
              <a:rPr lang="zh-CN" altLang="en-US" kern="0" dirty="0">
                <a:effectLst/>
                <a:latin typeface="微软雅黑" panose="020B0503020204020204" pitchFamily="34" charset="-122"/>
                <a:ea typeface="微软雅黑" panose="020B0503020204020204" pitchFamily="34" charset="-122"/>
                <a:cs typeface="Times New Roman" panose="02020603050405020304" pitchFamily="18" charset="0"/>
              </a:rPr>
              <a:t>，如负荷中心，同时</a:t>
            </a:r>
            <a:r>
              <a:rPr lang="zh-CN" altLang="zh-CN"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交流出线通道资源丰富</a:t>
            </a:r>
            <a:r>
              <a:rPr lang="zh-CN" altLang="en-US"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0" dirty="0">
                <a:effectLst/>
                <a:latin typeface="微软雅黑" panose="020B0503020204020204" pitchFamily="34" charset="-122"/>
                <a:ea typeface="微软雅黑" panose="020B0503020204020204" pitchFamily="34" charset="-122"/>
                <a:cs typeface="Times New Roman" panose="02020603050405020304" pitchFamily="18" charset="0"/>
              </a:rPr>
              <a:t>靠近</a:t>
            </a:r>
            <a:r>
              <a:rPr lang="zh-CN" altLang="zh-CN"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电力流向的下游</a:t>
            </a:r>
            <a:r>
              <a:rPr lang="zh-CN" altLang="en-US"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0" dirty="0">
                <a:effectLst/>
                <a:latin typeface="微软雅黑" panose="020B0503020204020204" pitchFamily="34" charset="-122"/>
                <a:ea typeface="微软雅黑" panose="020B0503020204020204" pitchFamily="34" charset="-122"/>
                <a:cs typeface="Times New Roman" panose="02020603050405020304" pitchFamily="18" charset="0"/>
              </a:rPr>
              <a:t>根据电力空间匹配</a:t>
            </a:r>
            <a:r>
              <a:rPr lang="zh-CN" altLang="en-US"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适当拆分落点，</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且</a:t>
            </a:r>
            <a:r>
              <a:rPr lang="zh-CN" altLang="en-US" kern="0" dirty="0">
                <a:effectLst/>
                <a:latin typeface="微软雅黑" panose="020B0503020204020204" pitchFamily="34" charset="-122"/>
                <a:ea typeface="微软雅黑" panose="020B0503020204020204" pitchFamily="34" charset="-122"/>
                <a:cs typeface="Times New Roman" panose="02020603050405020304" pitchFamily="18" charset="0"/>
              </a:rPr>
              <a:t>多落点时</a:t>
            </a:r>
            <a:r>
              <a:rPr lang="zh-CN" altLang="zh-CN"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电气距离</a:t>
            </a:r>
            <a:r>
              <a:rPr lang="zh-CN" altLang="en-US"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尽可能</a:t>
            </a:r>
            <a:r>
              <a:rPr lang="zh-CN" altLang="zh-CN"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较远</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柔直落点容量尽可能保证支撑能力最大化。单个片区电力缺额满足柔直功率整体消纳，则</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整体注入</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；不满足整体消纳，结合多个片区缺电</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按比例将柔直容量拆分</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多片区注入，落点方案需要进行安全校核。</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8" name="对象 27"/>
          <p:cNvGraphicFramePr>
            <a:graphicFrameLocks noChangeAspect="1"/>
          </p:cNvGraphicFramePr>
          <p:nvPr/>
        </p:nvGraphicFramePr>
        <p:xfrm>
          <a:off x="7408520" y="3610922"/>
          <a:ext cx="1219445" cy="344907"/>
        </p:xfrm>
        <a:graphic>
          <a:graphicData uri="http://schemas.openxmlformats.org/presentationml/2006/ole">
            <mc:AlternateContent xmlns:mc="http://schemas.openxmlformats.org/markup-compatibility/2006">
              <mc:Choice xmlns:v="urn:schemas-microsoft-com:vml" Requires="v">
                <p:oleObj spid="_x0000_s74694" name="Equation" r:id="rId5" imgW="20421600" imgH="5791200" progId="Equation.DSMT4">
                  <p:embed/>
                </p:oleObj>
              </mc:Choice>
              <mc:Fallback>
                <p:oleObj name="Equation" r:id="rId5" imgW="20421600" imgH="5791200" progId="Equation.DSMT4">
                  <p:embed/>
                  <p:pic>
                    <p:nvPicPr>
                      <p:cNvPr id="0" name="对象 27"/>
                      <p:cNvPicPr/>
                      <p:nvPr/>
                    </p:nvPicPr>
                    <p:blipFill>
                      <a:blip r:embed="rId6"/>
                      <a:stretch>
                        <a:fillRect/>
                      </a:stretch>
                    </p:blipFill>
                    <p:spPr>
                      <a:xfrm>
                        <a:off x="7408520" y="3610922"/>
                        <a:ext cx="1219445" cy="344907"/>
                      </a:xfrm>
                      <a:prstGeom prst="rect">
                        <a:avLst/>
                      </a:prstGeom>
                    </p:spPr>
                  </p:pic>
                </p:oleObj>
              </mc:Fallback>
            </mc:AlternateContent>
          </a:graphicData>
        </a:graphic>
      </p:graphicFrame>
      <p:sp>
        <p:nvSpPr>
          <p:cNvPr id="33" name="箭头: 右 32"/>
          <p:cNvSpPr/>
          <p:nvPr/>
        </p:nvSpPr>
        <p:spPr>
          <a:xfrm>
            <a:off x="8870812" y="3629070"/>
            <a:ext cx="608198" cy="344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5" name="对象 34"/>
          <p:cNvGraphicFramePr>
            <a:graphicFrameLocks noChangeAspect="1"/>
          </p:cNvGraphicFramePr>
          <p:nvPr/>
        </p:nvGraphicFramePr>
        <p:xfrm>
          <a:off x="7282683" y="4429449"/>
          <a:ext cx="1506210" cy="313696"/>
        </p:xfrm>
        <a:graphic>
          <a:graphicData uri="http://schemas.openxmlformats.org/presentationml/2006/ole">
            <mc:AlternateContent xmlns:mc="http://schemas.openxmlformats.org/markup-compatibility/2006">
              <mc:Choice xmlns:v="urn:schemas-microsoft-com:vml" Requires="v">
                <p:oleObj spid="_x0000_s74695" name="Equation" r:id="rId7" imgW="27736800" imgH="5791200" progId="Equation.DSMT4">
                  <p:embed/>
                </p:oleObj>
              </mc:Choice>
              <mc:Fallback>
                <p:oleObj name="Equation" r:id="rId7" imgW="27736800" imgH="5791200" progId="Equation.DSMT4">
                  <p:embed/>
                  <p:pic>
                    <p:nvPicPr>
                      <p:cNvPr id="0" name="对象 34"/>
                      <p:cNvPicPr/>
                      <p:nvPr/>
                    </p:nvPicPr>
                    <p:blipFill>
                      <a:blip r:embed="rId8"/>
                      <a:stretch>
                        <a:fillRect/>
                      </a:stretch>
                    </p:blipFill>
                    <p:spPr>
                      <a:xfrm>
                        <a:off x="7282683" y="4429449"/>
                        <a:ext cx="1506210" cy="313696"/>
                      </a:xfrm>
                      <a:prstGeom prst="rect">
                        <a:avLst/>
                      </a:prstGeom>
                    </p:spPr>
                  </p:pic>
                </p:oleObj>
              </mc:Fallback>
            </mc:AlternateContent>
          </a:graphicData>
        </a:graphic>
      </p:graphicFrame>
      <p:sp>
        <p:nvSpPr>
          <p:cNvPr id="39" name="箭头: 右 38"/>
          <p:cNvSpPr/>
          <p:nvPr/>
        </p:nvSpPr>
        <p:spPr>
          <a:xfrm>
            <a:off x="8883143" y="4441832"/>
            <a:ext cx="608198" cy="344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41" name="对象 40"/>
          <p:cNvGraphicFramePr>
            <a:graphicFrameLocks noChangeAspect="1"/>
          </p:cNvGraphicFramePr>
          <p:nvPr/>
        </p:nvGraphicFramePr>
        <p:xfrm>
          <a:off x="9620233" y="4424924"/>
          <a:ext cx="2035176" cy="308571"/>
        </p:xfrm>
        <a:graphic>
          <a:graphicData uri="http://schemas.openxmlformats.org/presentationml/2006/ole">
            <mc:AlternateContent xmlns:mc="http://schemas.openxmlformats.org/markup-compatibility/2006">
              <mc:Choice xmlns:v="urn:schemas-microsoft-com:vml" Requires="v">
                <p:oleObj spid="_x0000_s74696" name="Equation" r:id="rId9" imgW="38100000" imgH="5791200" progId="Equation.DSMT4">
                  <p:embed/>
                </p:oleObj>
              </mc:Choice>
              <mc:Fallback>
                <p:oleObj name="Equation" r:id="rId9" imgW="38100000" imgH="5791200" progId="Equation.DSMT4">
                  <p:embed/>
                  <p:pic>
                    <p:nvPicPr>
                      <p:cNvPr id="0" name="对象 40"/>
                      <p:cNvPicPr/>
                      <p:nvPr/>
                    </p:nvPicPr>
                    <p:blipFill>
                      <a:blip r:embed="rId10"/>
                      <a:stretch>
                        <a:fillRect/>
                      </a:stretch>
                    </p:blipFill>
                    <p:spPr>
                      <a:xfrm>
                        <a:off x="9620233" y="4424924"/>
                        <a:ext cx="2035176" cy="308571"/>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9703377" y="3626938"/>
          <a:ext cx="1228342" cy="369332"/>
        </p:xfrm>
        <a:graphic>
          <a:graphicData uri="http://schemas.openxmlformats.org/presentationml/2006/ole">
            <mc:AlternateContent xmlns:mc="http://schemas.openxmlformats.org/markup-compatibility/2006">
              <mc:Choice xmlns:v="urn:schemas-microsoft-com:vml" Requires="v">
                <p:oleObj spid="_x0000_s74697" name="Equation" r:id="rId11" imgW="19202400" imgH="5791200" progId="Equation.DSMT4">
                  <p:embed/>
                </p:oleObj>
              </mc:Choice>
              <mc:Fallback>
                <p:oleObj name="Equation" r:id="rId11" imgW="19202400" imgH="5791200" progId="Equation.DSMT4">
                  <p:embed/>
                  <p:pic>
                    <p:nvPicPr>
                      <p:cNvPr id="0" name="对象 41"/>
                      <p:cNvPicPr/>
                      <p:nvPr/>
                    </p:nvPicPr>
                    <p:blipFill>
                      <a:blip r:embed="rId12"/>
                      <a:stretch>
                        <a:fillRect/>
                      </a:stretch>
                    </p:blipFill>
                    <p:spPr>
                      <a:xfrm>
                        <a:off x="9703377" y="3626938"/>
                        <a:ext cx="1228342" cy="369332"/>
                      </a:xfrm>
                      <a:prstGeom prst="rect">
                        <a:avLst/>
                      </a:prstGeom>
                    </p:spPr>
                  </p:pic>
                </p:oleObj>
              </mc:Fallback>
            </mc:AlternateContent>
          </a:graphicData>
        </a:graphic>
      </p:graphicFrame>
      <p:sp>
        <p:nvSpPr>
          <p:cNvPr id="43" name="文本框 42"/>
          <p:cNvSpPr txBox="1"/>
          <p:nvPr/>
        </p:nvSpPr>
        <p:spPr>
          <a:xfrm>
            <a:off x="7832151" y="4039514"/>
            <a:ext cx="2690465"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柔直功率单一片区注入</a:t>
            </a:r>
          </a:p>
        </p:txBody>
      </p:sp>
      <p:sp>
        <p:nvSpPr>
          <p:cNvPr id="44" name="文本框 43"/>
          <p:cNvSpPr txBox="1"/>
          <p:nvPr/>
        </p:nvSpPr>
        <p:spPr>
          <a:xfrm>
            <a:off x="7826502" y="4834296"/>
            <a:ext cx="2743199"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柔直功率拆分多片区注入</a:t>
            </a:r>
          </a:p>
        </p:txBody>
      </p:sp>
      <p:graphicFrame>
        <p:nvGraphicFramePr>
          <p:cNvPr id="21" name="对象 20"/>
          <p:cNvGraphicFramePr>
            <a:graphicFrameLocks noChangeAspect="1"/>
          </p:cNvGraphicFramePr>
          <p:nvPr>
            <p:extLst>
              <p:ext uri="{D42A27DB-BD31-4B8C-83A1-F6EECF244321}">
                <p14:modId xmlns:p14="http://schemas.microsoft.com/office/powerpoint/2010/main" val="2980861211"/>
              </p:ext>
            </p:extLst>
          </p:nvPr>
        </p:nvGraphicFramePr>
        <p:xfrm>
          <a:off x="3546792" y="3662886"/>
          <a:ext cx="2095062" cy="369332"/>
        </p:xfrm>
        <a:graphic>
          <a:graphicData uri="http://schemas.openxmlformats.org/presentationml/2006/ole">
            <mc:AlternateContent xmlns:mc="http://schemas.openxmlformats.org/markup-compatibility/2006">
              <mc:Choice xmlns:v="urn:schemas-microsoft-com:vml" Requires="v">
                <p:oleObj spid="_x0000_s74698" name="Equation" r:id="rId13" imgW="32918400" imgH="5791200" progId="Equation.DSMT4">
                  <p:embed/>
                </p:oleObj>
              </mc:Choice>
              <mc:Fallback>
                <p:oleObj name="Equation" r:id="rId13" imgW="32918400" imgH="5791200" progId="Equation.DSMT4">
                  <p:embed/>
                  <p:pic>
                    <p:nvPicPr>
                      <p:cNvPr id="0" name="对象 26"/>
                      <p:cNvPicPr/>
                      <p:nvPr/>
                    </p:nvPicPr>
                    <p:blipFill>
                      <a:blip r:embed="rId14"/>
                      <a:stretch>
                        <a:fillRect/>
                      </a:stretch>
                    </p:blipFill>
                    <p:spPr>
                      <a:xfrm>
                        <a:off x="3546792" y="3662886"/>
                        <a:ext cx="2095062" cy="369332"/>
                      </a:xfrm>
                      <a:prstGeom prst="rect">
                        <a:avLst/>
                      </a:prstGeom>
                    </p:spPr>
                  </p:pic>
                </p:oleObj>
              </mc:Fallback>
            </mc:AlternateContent>
          </a:graphicData>
        </a:graphic>
      </p:graphicFrame>
      <p:sp>
        <p:nvSpPr>
          <p:cNvPr id="23" name="文本框 22"/>
          <p:cNvSpPr txBox="1"/>
          <p:nvPr/>
        </p:nvSpPr>
        <p:spPr>
          <a:xfrm>
            <a:off x="964091" y="3670619"/>
            <a:ext cx="2432172"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）区域结构性缺电</a:t>
            </a:r>
            <a:endParaRPr lang="zh-CN" altLang="en-US" dirty="0">
              <a:solidFill>
                <a:srgbClr val="205196"/>
              </a:solidFill>
            </a:endParaRPr>
          </a:p>
        </p:txBody>
      </p:sp>
      <p:sp>
        <p:nvSpPr>
          <p:cNvPr id="25" name="矩形 24"/>
          <p:cNvSpPr/>
          <p:nvPr/>
        </p:nvSpPr>
        <p:spPr>
          <a:xfrm>
            <a:off x="713333" y="3615840"/>
            <a:ext cx="5879075" cy="265157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6350">
                <a:solidFill>
                  <a:schemeClr val="tx1"/>
                </a:solidFill>
              </a:ln>
            </a:endParaRPr>
          </a:p>
        </p:txBody>
      </p:sp>
      <p:pic>
        <p:nvPicPr>
          <p:cNvPr id="27" name="图片 26"/>
          <p:cNvPicPr>
            <a:picLocks noChangeAspect="1"/>
          </p:cNvPicPr>
          <p:nvPr/>
        </p:nvPicPr>
        <p:blipFill>
          <a:blip r:embed="rId15"/>
          <a:stretch>
            <a:fillRect/>
          </a:stretch>
        </p:blipFill>
        <p:spPr>
          <a:xfrm>
            <a:off x="3584035" y="4850813"/>
            <a:ext cx="2867547" cy="893781"/>
          </a:xfrm>
          <a:prstGeom prst="rect">
            <a:avLst/>
          </a:prstGeom>
        </p:spPr>
      </p:pic>
      <p:sp>
        <p:nvSpPr>
          <p:cNvPr id="29" name="文本框 28"/>
          <p:cNvSpPr txBox="1"/>
          <p:nvPr/>
        </p:nvSpPr>
        <p:spPr>
          <a:xfrm>
            <a:off x="3428638" y="4384735"/>
            <a:ext cx="3118505"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）同步机退出的无功缺口</a:t>
            </a:r>
            <a:endParaRPr lang="zh-CN" altLang="en-US" dirty="0">
              <a:solidFill>
                <a:srgbClr val="205196"/>
              </a:solidFill>
            </a:endParaRPr>
          </a:p>
        </p:txBody>
      </p:sp>
      <p:graphicFrame>
        <p:nvGraphicFramePr>
          <p:cNvPr id="30" name="对象 29"/>
          <p:cNvGraphicFramePr>
            <a:graphicFrameLocks noChangeAspect="1"/>
          </p:cNvGraphicFramePr>
          <p:nvPr>
            <p:extLst>
              <p:ext uri="{D42A27DB-BD31-4B8C-83A1-F6EECF244321}">
                <p14:modId xmlns:p14="http://schemas.microsoft.com/office/powerpoint/2010/main" val="963347976"/>
              </p:ext>
            </p:extLst>
          </p:nvPr>
        </p:nvGraphicFramePr>
        <p:xfrm>
          <a:off x="668069" y="4267274"/>
          <a:ext cx="2867547" cy="2036349"/>
        </p:xfrm>
        <a:graphic>
          <a:graphicData uri="http://schemas.openxmlformats.org/presentationml/2006/ole">
            <mc:AlternateContent xmlns:mc="http://schemas.openxmlformats.org/markup-compatibility/2006">
              <mc:Choice xmlns:v="urn:schemas-microsoft-com:vml" Requires="v">
                <p:oleObj spid="_x0000_s74699" name="Visio" r:id="rId16" imgW="12545695" imgH="9419590" progId="Visio.Drawing.15">
                  <p:embed/>
                </p:oleObj>
              </mc:Choice>
              <mc:Fallback>
                <p:oleObj name="Visio" r:id="rId16" imgW="12545695" imgH="9419590" progId="Visio.Drawing.15">
                  <p:embed/>
                  <p:pic>
                    <p:nvPicPr>
                      <p:cNvPr id="0" name="对象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069" y="4267274"/>
                        <a:ext cx="2867547" cy="2036349"/>
                      </a:xfrm>
                      <a:prstGeom prst="rect">
                        <a:avLst/>
                      </a:prstGeom>
                      <a:noFill/>
                    </p:spPr>
                  </p:pic>
                </p:oleObj>
              </mc:Fallback>
            </mc:AlternateContent>
          </a:graphicData>
        </a:graphic>
      </p:graphicFrame>
      <p:sp>
        <p:nvSpPr>
          <p:cNvPr id="31" name="文本框 30"/>
          <p:cNvSpPr txBox="1"/>
          <p:nvPr/>
        </p:nvSpPr>
        <p:spPr>
          <a:xfrm>
            <a:off x="966942" y="3970821"/>
            <a:ext cx="2154800"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）负荷增长受限</a:t>
            </a:r>
            <a:endParaRPr lang="zh-CN" altLang="en-US" dirty="0">
              <a:solidFill>
                <a:srgbClr val="205196"/>
              </a:solidFill>
            </a:endParaRPr>
          </a:p>
        </p:txBody>
      </p:sp>
      <p:sp>
        <p:nvSpPr>
          <p:cNvPr id="37" name="矩形 36"/>
          <p:cNvSpPr/>
          <p:nvPr/>
        </p:nvSpPr>
        <p:spPr>
          <a:xfrm>
            <a:off x="6938762" y="3615840"/>
            <a:ext cx="4794529" cy="264481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6350">
                <a:solidFill>
                  <a:schemeClr val="tx1"/>
                </a:solidFill>
              </a:ln>
            </a:endParaRPr>
          </a:p>
        </p:txBody>
      </p:sp>
      <p:sp>
        <p:nvSpPr>
          <p:cNvPr id="38" name="文本框 37"/>
          <p:cNvSpPr txBox="1"/>
          <p:nvPr/>
        </p:nvSpPr>
        <p:spPr>
          <a:xfrm>
            <a:off x="2732943" y="6314458"/>
            <a:ext cx="1593410" cy="369332"/>
          </a:xfrm>
          <a:prstGeom prst="rect">
            <a:avLst/>
          </a:prstGeom>
          <a:noFill/>
        </p:spPr>
        <p:txBody>
          <a:bodyPr wrap="square">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电力缺口辨识</a:t>
            </a:r>
            <a:endParaRPr lang="zh-CN" altLang="en-US" dirty="0">
              <a:solidFill>
                <a:schemeClr val="accent1">
                  <a:lumMod val="75000"/>
                </a:schemeClr>
              </a:solidFill>
            </a:endParaRPr>
          </a:p>
        </p:txBody>
      </p:sp>
      <p:sp>
        <p:nvSpPr>
          <p:cNvPr id="40" name="文本框 39"/>
          <p:cNvSpPr txBox="1"/>
          <p:nvPr/>
        </p:nvSpPr>
        <p:spPr>
          <a:xfrm>
            <a:off x="8509950" y="6314458"/>
            <a:ext cx="2127871" cy="369332"/>
          </a:xfrm>
          <a:prstGeom prst="rect">
            <a:avLst/>
          </a:prstGeom>
          <a:noFill/>
        </p:spPr>
        <p:txBody>
          <a:bodyPr wrap="square">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柔直落点容量选取</a:t>
            </a:r>
            <a:endParaRPr lang="zh-CN" altLang="en-US" dirty="0">
              <a:solidFill>
                <a:schemeClr val="accent1">
                  <a:lumMod val="75000"/>
                </a:schemeClr>
              </a:solidFill>
            </a:endParaRPr>
          </a:p>
        </p:txBody>
      </p:sp>
      <p:sp>
        <p:nvSpPr>
          <p:cNvPr id="8" name="灯片编号占位符 7"/>
          <p:cNvSpPr>
            <a:spLocks noGrp="1"/>
          </p:cNvSpPr>
          <p:nvPr>
            <p:ph type="sldNum" sz="quarter" idx="4"/>
          </p:nvPr>
        </p:nvSpPr>
        <p:spPr>
          <a:xfrm>
            <a:off x="9372600" y="6492875"/>
            <a:ext cx="2743200" cy="365125"/>
          </a:xfrm>
        </p:spPr>
        <p:txBody>
          <a:bodyPr/>
          <a:lstStyle/>
          <a:p>
            <a:fld id="{1890D586-F587-4B11-9A09-7A3B8DB42779}" type="slidenum">
              <a:rPr lang="zh-CN" altLang="en-US" smtClean="0"/>
              <a:t>20</a:t>
            </a:fld>
            <a:endParaRPr lang="zh-CN" altLang="en-US"/>
          </a:p>
        </p:txBody>
      </p:sp>
      <p:graphicFrame>
        <p:nvGraphicFramePr>
          <p:cNvPr id="9" name="对象 8"/>
          <p:cNvGraphicFramePr>
            <a:graphicFrameLocks noChangeAspect="1"/>
          </p:cNvGraphicFramePr>
          <p:nvPr/>
        </p:nvGraphicFramePr>
        <p:xfrm>
          <a:off x="7036620" y="5226793"/>
          <a:ext cx="1716728" cy="650009"/>
        </p:xfrm>
        <a:graphic>
          <a:graphicData uri="http://schemas.openxmlformats.org/presentationml/2006/ole">
            <mc:AlternateContent xmlns:mc="http://schemas.openxmlformats.org/markup-compatibility/2006">
              <mc:Choice xmlns:v="urn:schemas-microsoft-com:vml" Requires="v">
                <p:oleObj spid="_x0000_s74700" name="Equation" r:id="rId18" imgW="31394400" imgH="11887200" progId="Equation.DSMT4">
                  <p:embed/>
                </p:oleObj>
              </mc:Choice>
              <mc:Fallback>
                <p:oleObj name="Equation" r:id="rId18" imgW="31394400" imgH="11887200" progId="Equation.DSMT4">
                  <p:embed/>
                  <p:pic>
                    <p:nvPicPr>
                      <p:cNvPr id="0" name="对象 80"/>
                      <p:cNvPicPr/>
                      <p:nvPr/>
                    </p:nvPicPr>
                    <p:blipFill>
                      <a:blip r:embed="rId19"/>
                      <a:stretch>
                        <a:fillRect/>
                      </a:stretch>
                    </p:blipFill>
                    <p:spPr>
                      <a:xfrm>
                        <a:off x="7036620" y="5226793"/>
                        <a:ext cx="1716728" cy="650009"/>
                      </a:xfrm>
                      <a:prstGeom prst="rect">
                        <a:avLst/>
                      </a:prstGeom>
                    </p:spPr>
                  </p:pic>
                </p:oleObj>
              </mc:Fallback>
            </mc:AlternateContent>
          </a:graphicData>
        </a:graphic>
      </p:graphicFrame>
      <p:sp>
        <p:nvSpPr>
          <p:cNvPr id="13" name="矩形: 圆角 3"/>
          <p:cNvSpPr/>
          <p:nvPr/>
        </p:nvSpPr>
        <p:spPr>
          <a:xfrm>
            <a:off x="7036619" y="5226793"/>
            <a:ext cx="1752273" cy="73473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22465" y="5918223"/>
            <a:ext cx="1145038"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电压支撑</a:t>
            </a:r>
          </a:p>
        </p:txBody>
      </p:sp>
      <p:graphicFrame>
        <p:nvGraphicFramePr>
          <p:cNvPr id="16" name="对象 15"/>
          <p:cNvGraphicFramePr>
            <a:graphicFrameLocks noChangeAspect="1"/>
          </p:cNvGraphicFramePr>
          <p:nvPr/>
        </p:nvGraphicFramePr>
        <p:xfrm>
          <a:off x="8962598" y="5294779"/>
          <a:ext cx="1481557" cy="580711"/>
        </p:xfrm>
        <a:graphic>
          <a:graphicData uri="http://schemas.openxmlformats.org/presentationml/2006/ole">
            <mc:AlternateContent xmlns:mc="http://schemas.openxmlformats.org/markup-compatibility/2006">
              <mc:Choice xmlns:v="urn:schemas-microsoft-com:vml" Requires="v">
                <p:oleObj spid="_x0000_s74701" name="Equation" r:id="rId20" imgW="1966595" imgH="776605" progId="Equation.DSMT4">
                  <p:embed/>
                </p:oleObj>
              </mc:Choice>
              <mc:Fallback>
                <p:oleObj name="Equation" r:id="rId20" imgW="1966595" imgH="776605" progId="Equation.DSMT4">
                  <p:embed/>
                  <p:pic>
                    <p:nvPicPr>
                      <p:cNvPr id="0" name="对象 12"/>
                      <p:cNvPicPr/>
                      <p:nvPr/>
                    </p:nvPicPr>
                    <p:blipFill>
                      <a:blip r:embed="rId21"/>
                      <a:stretch>
                        <a:fillRect/>
                      </a:stretch>
                    </p:blipFill>
                    <p:spPr>
                      <a:xfrm>
                        <a:off x="8962598" y="5294779"/>
                        <a:ext cx="1481557" cy="580711"/>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10429798" y="5285448"/>
          <a:ext cx="1303492" cy="651747"/>
        </p:xfrm>
        <a:graphic>
          <a:graphicData uri="http://schemas.openxmlformats.org/presentationml/2006/ole">
            <mc:AlternateContent xmlns:mc="http://schemas.openxmlformats.org/markup-compatibility/2006">
              <mc:Choice xmlns:v="urn:schemas-microsoft-com:vml" Requires="v">
                <p:oleObj spid="_x0000_s74702" name="Equation" r:id="rId22" imgW="1563370" imgH="786765" progId="Equation.DSMT4">
                  <p:embed/>
                </p:oleObj>
              </mc:Choice>
              <mc:Fallback>
                <p:oleObj name="Equation" r:id="rId22" imgW="1563370" imgH="786765" progId="Equation.DSMT4">
                  <p:embed/>
                  <p:pic>
                    <p:nvPicPr>
                      <p:cNvPr id="0" name="对象 13"/>
                      <p:cNvPicPr/>
                      <p:nvPr/>
                    </p:nvPicPr>
                    <p:blipFill>
                      <a:blip r:embed="rId23"/>
                      <a:stretch>
                        <a:fillRect/>
                      </a:stretch>
                    </p:blipFill>
                    <p:spPr>
                      <a:xfrm>
                        <a:off x="10429798" y="5285448"/>
                        <a:ext cx="1303492" cy="651747"/>
                      </a:xfrm>
                      <a:prstGeom prst="rect">
                        <a:avLst/>
                      </a:prstGeom>
                    </p:spPr>
                  </p:pic>
                </p:oleObj>
              </mc:Fallback>
            </mc:AlternateContent>
          </a:graphicData>
        </a:graphic>
      </p:graphicFrame>
      <p:sp>
        <p:nvSpPr>
          <p:cNvPr id="24" name="矩形: 圆角 8"/>
          <p:cNvSpPr/>
          <p:nvPr/>
        </p:nvSpPr>
        <p:spPr>
          <a:xfrm>
            <a:off x="8923888" y="5217766"/>
            <a:ext cx="2743199" cy="73473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03376" y="5898389"/>
            <a:ext cx="1145038"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安全校核</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文本框 21"/>
          <p:cNvSpPr txBox="1"/>
          <p:nvPr/>
        </p:nvSpPr>
        <p:spPr>
          <a:xfrm flipV="1">
            <a:off x="2238376" y="10255523"/>
            <a:ext cx="101874" cy="45719"/>
          </a:xfrm>
          <a:prstGeom prst="rect">
            <a:avLst/>
          </a:prstGeom>
          <a:noFill/>
        </p:spPr>
        <p:txBody>
          <a:bodyPr wrap="square" rtlCol="0">
            <a:spAutoFit/>
          </a:bodyPr>
          <a:lstStyle/>
          <a:p>
            <a:endParaRPr lang="zh-CN" altLang="en-US" dirty="0"/>
          </a:p>
        </p:txBody>
      </p:sp>
      <p:graphicFrame>
        <p:nvGraphicFramePr>
          <p:cNvPr id="32" name="对象 31"/>
          <p:cNvGraphicFramePr>
            <a:graphicFrameLocks noChangeAspect="1"/>
          </p:cNvGraphicFramePr>
          <p:nvPr/>
        </p:nvGraphicFramePr>
        <p:xfrm>
          <a:off x="5176837" y="2840299"/>
          <a:ext cx="2415784" cy="1675039"/>
        </p:xfrm>
        <a:graphic>
          <a:graphicData uri="http://schemas.openxmlformats.org/presentationml/2006/ole">
            <mc:AlternateContent xmlns:mc="http://schemas.openxmlformats.org/markup-compatibility/2006">
              <mc:Choice xmlns:v="urn:schemas-microsoft-com:vml" Requires="v">
                <p:oleObj spid="_x0000_s75490" name="Equation" r:id="rId5" imgW="51816000" imgH="35356800" progId="Equation.DSMT4">
                  <p:embed/>
                </p:oleObj>
              </mc:Choice>
              <mc:Fallback>
                <p:oleObj name="Equation" r:id="rId5" imgW="51816000" imgH="35356800" progId="Equation.DSMT4">
                  <p:embed/>
                  <p:pic>
                    <p:nvPicPr>
                      <p:cNvPr id="0" name="对象 31"/>
                      <p:cNvPicPr/>
                      <p:nvPr/>
                    </p:nvPicPr>
                    <p:blipFill>
                      <a:blip r:embed="rId6"/>
                      <a:stretch>
                        <a:fillRect/>
                      </a:stretch>
                    </p:blipFill>
                    <p:spPr>
                      <a:xfrm>
                        <a:off x="5176837" y="2840299"/>
                        <a:ext cx="2415784" cy="1675039"/>
                      </a:xfrm>
                      <a:prstGeom prst="rect">
                        <a:avLst/>
                      </a:prstGeom>
                    </p:spPr>
                  </p:pic>
                </p:oleObj>
              </mc:Fallback>
            </mc:AlternateContent>
          </a:graphicData>
        </a:graphic>
      </p:graphicFrame>
      <p:sp>
        <p:nvSpPr>
          <p:cNvPr id="41" name="标题 1"/>
          <p:cNvSpPr txBox="1"/>
          <p:nvPr/>
        </p:nvSpPr>
        <p:spPr>
          <a:xfrm>
            <a:off x="1058385" y="941314"/>
            <a:ext cx="4789965" cy="49953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en-US" sz="1800" b="1" dirty="0">
                <a:solidFill>
                  <a:srgbClr val="FF0000"/>
                </a:solidFill>
                <a:effectLst/>
                <a:latin typeface="微软雅黑" panose="020B0503020204020204" pitchFamily="34" charset="-122"/>
                <a:ea typeface="微软雅黑" panose="020B0503020204020204" pitchFamily="34" charset="-122"/>
              </a:rPr>
              <a:t>受端柔直换流站选址定容优化模型与总体思路</a:t>
            </a:r>
            <a:endParaRPr lang="en-US" altLang="zh-CN" sz="1800" b="1" dirty="0">
              <a:solidFill>
                <a:srgbClr val="FF0000"/>
              </a:solidFill>
              <a:effectLst/>
              <a:latin typeface="微软雅黑" panose="020B0503020204020204" pitchFamily="34" charset="-122"/>
              <a:ea typeface="微软雅黑" panose="020B0503020204020204" pitchFamily="34" charset="-122"/>
            </a:endParaRPr>
          </a:p>
        </p:txBody>
      </p:sp>
      <p:graphicFrame>
        <p:nvGraphicFramePr>
          <p:cNvPr id="42" name="对象 41"/>
          <p:cNvGraphicFramePr>
            <a:graphicFrameLocks noChangeAspect="1"/>
          </p:cNvGraphicFramePr>
          <p:nvPr/>
        </p:nvGraphicFramePr>
        <p:xfrm>
          <a:off x="5269959" y="4815486"/>
          <a:ext cx="2244863" cy="1675039"/>
        </p:xfrm>
        <a:graphic>
          <a:graphicData uri="http://schemas.openxmlformats.org/presentationml/2006/ole">
            <mc:AlternateContent xmlns:mc="http://schemas.openxmlformats.org/markup-compatibility/2006">
              <mc:Choice xmlns:v="urn:schemas-microsoft-com:vml" Requires="v">
                <p:oleObj spid="_x0000_s75491" name="Equation" r:id="rId7" imgW="48158400" imgH="35356800" progId="Equation.DSMT4">
                  <p:embed/>
                </p:oleObj>
              </mc:Choice>
              <mc:Fallback>
                <p:oleObj name="Equation" r:id="rId7" imgW="48158400" imgH="35356800" progId="Equation.DSMT4">
                  <p:embed/>
                  <p:pic>
                    <p:nvPicPr>
                      <p:cNvPr id="0" name="对象 41"/>
                      <p:cNvPicPr/>
                      <p:nvPr/>
                    </p:nvPicPr>
                    <p:blipFill>
                      <a:blip r:embed="rId8"/>
                      <a:stretch>
                        <a:fillRect/>
                      </a:stretch>
                    </p:blipFill>
                    <p:spPr>
                      <a:xfrm>
                        <a:off x="5269959" y="4815486"/>
                        <a:ext cx="2244863" cy="1675039"/>
                      </a:xfrm>
                      <a:prstGeom prst="rect">
                        <a:avLst/>
                      </a:prstGeom>
                    </p:spPr>
                  </p:pic>
                </p:oleObj>
              </mc:Fallback>
            </mc:AlternateContent>
          </a:graphicData>
        </a:graphic>
      </p:graphicFrame>
      <p:sp>
        <p:nvSpPr>
          <p:cNvPr id="46" name="箭头: 右 45"/>
          <p:cNvSpPr/>
          <p:nvPr/>
        </p:nvSpPr>
        <p:spPr>
          <a:xfrm rot="5400000">
            <a:off x="6070594" y="4516209"/>
            <a:ext cx="345989" cy="34424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4"/>
          </p:nvPr>
        </p:nvSpPr>
        <p:spPr>
          <a:xfrm>
            <a:off x="9372600" y="6492875"/>
            <a:ext cx="2743200" cy="365125"/>
          </a:xfrm>
        </p:spPr>
        <p:txBody>
          <a:bodyPr/>
          <a:lstStyle/>
          <a:p>
            <a:fld id="{1890D586-F587-4B11-9A09-7A3B8DB42779}" type="slidenum">
              <a:rPr lang="zh-CN" altLang="en-US" smtClean="0"/>
              <a:t>21</a:t>
            </a:fld>
            <a:endParaRPr lang="zh-CN" altLang="en-US"/>
          </a:p>
        </p:txBody>
      </p:sp>
      <p:sp>
        <p:nvSpPr>
          <p:cNvPr id="50" name="文本框 49"/>
          <p:cNvSpPr txBox="1"/>
          <p:nvPr/>
        </p:nvSpPr>
        <p:spPr>
          <a:xfrm>
            <a:off x="885691" y="1324380"/>
            <a:ext cx="10764806" cy="874407"/>
          </a:xfrm>
          <a:prstGeom prst="rect">
            <a:avLst/>
          </a:prstGeom>
          <a:noFill/>
        </p:spPr>
        <p:txBody>
          <a:bodyPr wrap="square">
            <a:spAutoFit/>
          </a:bodyPr>
          <a:lstStyle/>
          <a:p>
            <a:pPr algn="just">
              <a:lnSpc>
                <a:spcPct val="150000"/>
              </a:lnSpc>
            </a:pP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以</a:t>
            </a:r>
            <a:r>
              <a:rPr lang="zh-CN" altLang="en-US"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柔直系统经济成本</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最低为目标，增设</a:t>
            </a:r>
            <a:r>
              <a:rPr lang="zh-CN" altLang="en-US"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电力空间匹配程度</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柔直系统电压支撑强度</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N-1</a:t>
            </a:r>
            <a:r>
              <a:rPr lang="zh-CN" altLang="en-US"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线路热稳定裕度</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短路电流裕度</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多个技术约束，建立优化模型。</a:t>
            </a:r>
            <a:endParaRPr lang="zh-CN"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830690" y="1324381"/>
            <a:ext cx="10874809" cy="909963"/>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pic>
        <p:nvPicPr>
          <p:cNvPr id="5" name="图片 4"/>
          <p:cNvPicPr>
            <a:picLocks noChangeAspect="1"/>
          </p:cNvPicPr>
          <p:nvPr/>
        </p:nvPicPr>
        <p:blipFill>
          <a:blip r:embed="rId9"/>
          <a:stretch>
            <a:fillRect/>
          </a:stretch>
        </p:blipFill>
        <p:spPr>
          <a:xfrm>
            <a:off x="8642606" y="2777863"/>
            <a:ext cx="2872997" cy="3670349"/>
          </a:xfrm>
          <a:prstGeom prst="rect">
            <a:avLst/>
          </a:prstGeom>
        </p:spPr>
      </p:pic>
      <p:sp>
        <p:nvSpPr>
          <p:cNvPr id="53" name="文本框 52"/>
          <p:cNvSpPr txBox="1"/>
          <p:nvPr/>
        </p:nvSpPr>
        <p:spPr>
          <a:xfrm>
            <a:off x="6781039" y="5184578"/>
            <a:ext cx="887239"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软约束</a:t>
            </a:r>
            <a:endParaRPr lang="zh-CN" altLang="en-US" sz="1600" dirty="0"/>
          </a:p>
        </p:txBody>
      </p:sp>
      <p:sp>
        <p:nvSpPr>
          <p:cNvPr id="7" name="矩形: 圆角 6"/>
          <p:cNvSpPr/>
          <p:nvPr/>
        </p:nvSpPr>
        <p:spPr>
          <a:xfrm>
            <a:off x="5486393" y="5106157"/>
            <a:ext cx="1294646" cy="5261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777219" y="5780885"/>
            <a:ext cx="887239"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硬约束</a:t>
            </a:r>
            <a:endParaRPr lang="zh-CN" altLang="en-US" sz="1600" dirty="0"/>
          </a:p>
        </p:txBody>
      </p:sp>
      <p:sp>
        <p:nvSpPr>
          <p:cNvPr id="55" name="矩形: 圆角 54"/>
          <p:cNvSpPr/>
          <p:nvPr/>
        </p:nvSpPr>
        <p:spPr>
          <a:xfrm>
            <a:off x="5482573" y="5702464"/>
            <a:ext cx="1294646" cy="5261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998981" y="3562462"/>
            <a:ext cx="2143137" cy="248610"/>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rPr>
              <a:t>电力空间匹配程度</a:t>
            </a:r>
            <a:endParaRPr lang="zh-CN" altLang="en-US" sz="1400" dirty="0"/>
          </a:p>
        </p:txBody>
      </p:sp>
      <p:sp>
        <p:nvSpPr>
          <p:cNvPr id="69" name="文本框 68"/>
          <p:cNvSpPr txBox="1"/>
          <p:nvPr/>
        </p:nvSpPr>
        <p:spPr>
          <a:xfrm>
            <a:off x="1013314" y="4164318"/>
            <a:ext cx="1445105" cy="248610"/>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rPr>
              <a:t>电压支撑能力</a:t>
            </a:r>
            <a:endParaRPr lang="zh-CN" altLang="en-US" sz="1400" dirty="0"/>
          </a:p>
        </p:txBody>
      </p:sp>
      <p:graphicFrame>
        <p:nvGraphicFramePr>
          <p:cNvPr id="70" name="对象 69"/>
          <p:cNvGraphicFramePr>
            <a:graphicFrameLocks noChangeAspect="1"/>
          </p:cNvGraphicFramePr>
          <p:nvPr/>
        </p:nvGraphicFramePr>
        <p:xfrm>
          <a:off x="2656394" y="4130059"/>
          <a:ext cx="898287" cy="343885"/>
        </p:xfrm>
        <a:graphic>
          <a:graphicData uri="http://schemas.openxmlformats.org/presentationml/2006/ole">
            <mc:AlternateContent xmlns:mc="http://schemas.openxmlformats.org/markup-compatibility/2006">
              <mc:Choice xmlns:v="urn:schemas-microsoft-com:vml" Requires="v">
                <p:oleObj spid="_x0000_s75492" name="Equation" r:id="rId10" imgW="18288000" imgH="6096000" progId="Equation.DSMT4">
                  <p:embed/>
                </p:oleObj>
              </mc:Choice>
              <mc:Fallback>
                <p:oleObj name="Equation" r:id="rId10" imgW="18288000" imgH="6096000" progId="Equation.DSMT4">
                  <p:embed/>
                  <p:pic>
                    <p:nvPicPr>
                      <p:cNvPr id="0" name="对象 69"/>
                      <p:cNvPicPr/>
                      <p:nvPr/>
                    </p:nvPicPr>
                    <p:blipFill>
                      <a:blip r:embed="rId11"/>
                      <a:stretch>
                        <a:fillRect/>
                      </a:stretch>
                    </p:blipFill>
                    <p:spPr>
                      <a:xfrm>
                        <a:off x="2656394" y="4130059"/>
                        <a:ext cx="898287" cy="343885"/>
                      </a:xfrm>
                      <a:prstGeom prst="rect">
                        <a:avLst/>
                      </a:prstGeom>
                    </p:spPr>
                  </p:pic>
                </p:oleObj>
              </mc:Fallback>
            </mc:AlternateContent>
          </a:graphicData>
        </a:graphic>
      </p:graphicFrame>
      <p:sp>
        <p:nvSpPr>
          <p:cNvPr id="71" name="文本框 70"/>
          <p:cNvSpPr txBox="1"/>
          <p:nvPr/>
        </p:nvSpPr>
        <p:spPr>
          <a:xfrm>
            <a:off x="1013313" y="2904979"/>
            <a:ext cx="1445105" cy="248610"/>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rPr>
              <a:t>投资运行成本</a:t>
            </a:r>
            <a:endParaRPr lang="zh-CN" altLang="en-US" sz="1400" dirty="0"/>
          </a:p>
        </p:txBody>
      </p:sp>
      <p:graphicFrame>
        <p:nvGraphicFramePr>
          <p:cNvPr id="72" name="对象 71"/>
          <p:cNvGraphicFramePr>
            <a:graphicFrameLocks noChangeAspect="1"/>
          </p:cNvGraphicFramePr>
          <p:nvPr/>
        </p:nvGraphicFramePr>
        <p:xfrm>
          <a:off x="2634153" y="2879241"/>
          <a:ext cx="1841055" cy="309922"/>
        </p:xfrm>
        <a:graphic>
          <a:graphicData uri="http://schemas.openxmlformats.org/presentationml/2006/ole">
            <mc:AlternateContent xmlns:mc="http://schemas.openxmlformats.org/markup-compatibility/2006">
              <mc:Choice xmlns:v="urn:schemas-microsoft-com:vml" Requires="v">
                <p:oleObj spid="_x0000_s75493" name="Equation" r:id="rId12" imgW="37490400" imgH="5486400" progId="Equation.DSMT4">
                  <p:embed/>
                </p:oleObj>
              </mc:Choice>
              <mc:Fallback>
                <p:oleObj name="Equation" r:id="rId12" imgW="37490400" imgH="5486400" progId="Equation.DSMT4">
                  <p:embed/>
                  <p:pic>
                    <p:nvPicPr>
                      <p:cNvPr id="0" name="对象 71"/>
                      <p:cNvPicPr/>
                      <p:nvPr/>
                    </p:nvPicPr>
                    <p:blipFill>
                      <a:blip r:embed="rId13"/>
                      <a:stretch>
                        <a:fillRect/>
                      </a:stretch>
                    </p:blipFill>
                    <p:spPr>
                      <a:xfrm>
                        <a:off x="2634153" y="2879241"/>
                        <a:ext cx="1841055" cy="309922"/>
                      </a:xfrm>
                      <a:prstGeom prst="rect">
                        <a:avLst/>
                      </a:prstGeom>
                    </p:spPr>
                  </p:pic>
                </p:oleObj>
              </mc:Fallback>
            </mc:AlternateContent>
          </a:graphicData>
        </a:graphic>
      </p:graphicFrame>
      <p:sp>
        <p:nvSpPr>
          <p:cNvPr id="75" name="文本框 74"/>
          <p:cNvSpPr txBox="1"/>
          <p:nvPr/>
        </p:nvSpPr>
        <p:spPr>
          <a:xfrm>
            <a:off x="1004677" y="4819231"/>
            <a:ext cx="1753335" cy="422637"/>
          </a:xfrm>
          <a:prstGeom prst="rect">
            <a:avLst/>
          </a:prstGeom>
          <a:noFill/>
        </p:spPr>
        <p:txBody>
          <a:bodyPr wrap="square">
            <a:spAutoFit/>
          </a:bodyPr>
          <a:lstStyle/>
          <a:p>
            <a:r>
              <a:rPr lang="en-US" altLang="zh-CN" sz="1400" b="1" dirty="0">
                <a:latin typeface="微软雅黑" panose="020B0503020204020204" pitchFamily="34" charset="-122"/>
                <a:ea typeface="微软雅黑" panose="020B0503020204020204" pitchFamily="34" charset="-122"/>
              </a:rPr>
              <a:t>N-1</a:t>
            </a:r>
            <a:r>
              <a:rPr lang="zh-CN" altLang="en-US" sz="1400" b="1" dirty="0">
                <a:latin typeface="微软雅黑" panose="020B0503020204020204" pitchFamily="34" charset="-122"/>
                <a:ea typeface="微软雅黑" panose="020B0503020204020204" pitchFamily="34" charset="-122"/>
              </a:rPr>
              <a:t>故障下线路变压器负载裕度</a:t>
            </a:r>
            <a:endParaRPr lang="zh-CN" altLang="en-US" sz="1400" dirty="0"/>
          </a:p>
        </p:txBody>
      </p:sp>
      <p:graphicFrame>
        <p:nvGraphicFramePr>
          <p:cNvPr id="76" name="对象 75"/>
          <p:cNvGraphicFramePr>
            <a:graphicFrameLocks noChangeAspect="1"/>
          </p:cNvGraphicFramePr>
          <p:nvPr/>
        </p:nvGraphicFramePr>
        <p:xfrm>
          <a:off x="2654608" y="4802410"/>
          <a:ext cx="704876" cy="309040"/>
        </p:xfrm>
        <a:graphic>
          <a:graphicData uri="http://schemas.openxmlformats.org/presentationml/2006/ole">
            <mc:AlternateContent xmlns:mc="http://schemas.openxmlformats.org/markup-compatibility/2006">
              <mc:Choice xmlns:v="urn:schemas-microsoft-com:vml" Requires="v">
                <p:oleObj spid="_x0000_s75494" name="Equation" r:id="rId14" imgW="14325600" imgH="5486400" progId="Equation.DSMT4">
                  <p:embed/>
                </p:oleObj>
              </mc:Choice>
              <mc:Fallback>
                <p:oleObj name="Equation" r:id="rId14" imgW="14325600" imgH="5486400" progId="Equation.DSMT4">
                  <p:embed/>
                  <p:pic>
                    <p:nvPicPr>
                      <p:cNvPr id="0" name="对象 75"/>
                      <p:cNvPicPr/>
                      <p:nvPr/>
                    </p:nvPicPr>
                    <p:blipFill>
                      <a:blip r:embed="rId15"/>
                      <a:stretch>
                        <a:fillRect/>
                      </a:stretch>
                    </p:blipFill>
                    <p:spPr>
                      <a:xfrm>
                        <a:off x="2654608" y="4802410"/>
                        <a:ext cx="704876" cy="309040"/>
                      </a:xfrm>
                      <a:prstGeom prst="rect">
                        <a:avLst/>
                      </a:prstGeom>
                    </p:spPr>
                  </p:pic>
                </p:oleObj>
              </mc:Fallback>
            </mc:AlternateContent>
          </a:graphicData>
        </a:graphic>
      </p:graphicFrame>
      <p:sp>
        <p:nvSpPr>
          <p:cNvPr id="77" name="文本框 76"/>
          <p:cNvSpPr txBox="1"/>
          <p:nvPr/>
        </p:nvSpPr>
        <p:spPr>
          <a:xfrm>
            <a:off x="1035436" y="5533329"/>
            <a:ext cx="1523947" cy="523220"/>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rPr>
              <a:t>母线短路电流裕度</a:t>
            </a:r>
            <a:endParaRPr lang="zh-CN" altLang="en-US" sz="1400" dirty="0"/>
          </a:p>
        </p:txBody>
      </p:sp>
      <p:graphicFrame>
        <p:nvGraphicFramePr>
          <p:cNvPr id="78" name="对象 77"/>
          <p:cNvGraphicFramePr>
            <a:graphicFrameLocks noChangeAspect="1"/>
          </p:cNvGraphicFramePr>
          <p:nvPr/>
        </p:nvGraphicFramePr>
        <p:xfrm>
          <a:off x="2654608" y="5488106"/>
          <a:ext cx="809302" cy="325709"/>
        </p:xfrm>
        <a:graphic>
          <a:graphicData uri="http://schemas.openxmlformats.org/presentationml/2006/ole">
            <mc:AlternateContent xmlns:mc="http://schemas.openxmlformats.org/markup-compatibility/2006">
              <mc:Choice xmlns:v="urn:schemas-microsoft-com:vml" Requires="v">
                <p:oleObj spid="_x0000_s75495" name="Equation" r:id="rId16" imgW="16459200" imgH="5791200" progId="Equation.DSMT4">
                  <p:embed/>
                </p:oleObj>
              </mc:Choice>
              <mc:Fallback>
                <p:oleObj name="Equation" r:id="rId16" imgW="16459200" imgH="5791200" progId="Equation.DSMT4">
                  <p:embed/>
                  <p:pic>
                    <p:nvPicPr>
                      <p:cNvPr id="0" name="对象 77"/>
                      <p:cNvPicPr/>
                      <p:nvPr/>
                    </p:nvPicPr>
                    <p:blipFill>
                      <a:blip r:embed="rId17"/>
                      <a:stretch>
                        <a:fillRect/>
                      </a:stretch>
                    </p:blipFill>
                    <p:spPr>
                      <a:xfrm>
                        <a:off x="2654608" y="5488106"/>
                        <a:ext cx="809302" cy="325709"/>
                      </a:xfrm>
                      <a:prstGeom prst="rect">
                        <a:avLst/>
                      </a:prstGeom>
                    </p:spPr>
                  </p:pic>
                </p:oleObj>
              </mc:Fallback>
            </mc:AlternateContent>
          </a:graphicData>
        </a:graphic>
      </p:graphicFrame>
      <p:graphicFrame>
        <p:nvGraphicFramePr>
          <p:cNvPr id="79" name="对象 78"/>
          <p:cNvGraphicFramePr>
            <a:graphicFrameLocks noChangeAspect="1"/>
          </p:cNvGraphicFramePr>
          <p:nvPr/>
        </p:nvGraphicFramePr>
        <p:xfrm>
          <a:off x="2657691" y="3425251"/>
          <a:ext cx="1693272" cy="556061"/>
        </p:xfrm>
        <a:graphic>
          <a:graphicData uri="http://schemas.openxmlformats.org/presentationml/2006/ole">
            <mc:AlternateContent xmlns:mc="http://schemas.openxmlformats.org/markup-compatibility/2006">
              <mc:Choice xmlns:v="urn:schemas-microsoft-com:vml" Requires="v">
                <p:oleObj spid="_x0000_s75496" name="Equation" r:id="rId18" imgW="37185600" imgH="10668000" progId="Equation.DSMT4">
                  <p:embed/>
                </p:oleObj>
              </mc:Choice>
              <mc:Fallback>
                <p:oleObj name="Equation" r:id="rId18" imgW="37185600" imgH="10668000" progId="Equation.DSMT4">
                  <p:embed/>
                  <p:pic>
                    <p:nvPicPr>
                      <p:cNvPr id="0" name="对象 78"/>
                      <p:cNvPicPr/>
                      <p:nvPr/>
                    </p:nvPicPr>
                    <p:blipFill>
                      <a:blip r:embed="rId19"/>
                      <a:stretch>
                        <a:fillRect/>
                      </a:stretch>
                    </p:blipFill>
                    <p:spPr>
                      <a:xfrm>
                        <a:off x="2657691" y="3425251"/>
                        <a:ext cx="1693272" cy="556061"/>
                      </a:xfrm>
                      <a:prstGeom prst="rect">
                        <a:avLst/>
                      </a:prstGeom>
                    </p:spPr>
                  </p:pic>
                </p:oleObj>
              </mc:Fallback>
            </mc:AlternateContent>
          </a:graphicData>
        </a:graphic>
      </p:graphicFrame>
      <p:sp>
        <p:nvSpPr>
          <p:cNvPr id="80" name="箭头: 右 79"/>
          <p:cNvSpPr/>
          <p:nvPr/>
        </p:nvSpPr>
        <p:spPr>
          <a:xfrm>
            <a:off x="4356027" y="4186096"/>
            <a:ext cx="550152" cy="344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07674" y="2411699"/>
            <a:ext cx="3475293" cy="323852"/>
          </a:xfrm>
          <a:prstGeom prst="rect">
            <a:avLst/>
          </a:prstGeom>
          <a:solidFill>
            <a:schemeClr val="accent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优化模型</a:t>
            </a:r>
          </a:p>
        </p:txBody>
      </p:sp>
      <p:sp>
        <p:nvSpPr>
          <p:cNvPr id="86" name="矩形 85"/>
          <p:cNvSpPr/>
          <p:nvPr/>
        </p:nvSpPr>
        <p:spPr>
          <a:xfrm>
            <a:off x="4707673" y="2739112"/>
            <a:ext cx="3475293" cy="376682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87" name="矩形 86"/>
          <p:cNvSpPr/>
          <p:nvPr/>
        </p:nvSpPr>
        <p:spPr>
          <a:xfrm>
            <a:off x="999916" y="2411699"/>
            <a:ext cx="3475293" cy="323852"/>
          </a:xfrm>
          <a:prstGeom prst="rect">
            <a:avLst/>
          </a:prstGeom>
          <a:solidFill>
            <a:schemeClr val="accent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影响因素</a:t>
            </a:r>
          </a:p>
        </p:txBody>
      </p:sp>
      <p:sp>
        <p:nvSpPr>
          <p:cNvPr id="88" name="矩形 87"/>
          <p:cNvSpPr/>
          <p:nvPr/>
        </p:nvSpPr>
        <p:spPr>
          <a:xfrm>
            <a:off x="999915" y="2739112"/>
            <a:ext cx="3475293" cy="376682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89" name="矩形 88"/>
          <p:cNvSpPr/>
          <p:nvPr/>
        </p:nvSpPr>
        <p:spPr>
          <a:xfrm>
            <a:off x="8417048" y="2411699"/>
            <a:ext cx="3475293" cy="323852"/>
          </a:xfrm>
          <a:prstGeom prst="rect">
            <a:avLst/>
          </a:prstGeom>
          <a:solidFill>
            <a:schemeClr val="accent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总体思路</a:t>
            </a:r>
          </a:p>
        </p:txBody>
      </p:sp>
      <p:sp>
        <p:nvSpPr>
          <p:cNvPr id="90" name="矩形 89"/>
          <p:cNvSpPr/>
          <p:nvPr/>
        </p:nvSpPr>
        <p:spPr>
          <a:xfrm>
            <a:off x="8417047" y="2739112"/>
            <a:ext cx="3475293" cy="376682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91" name="箭头: 右 90"/>
          <p:cNvSpPr/>
          <p:nvPr/>
        </p:nvSpPr>
        <p:spPr>
          <a:xfrm>
            <a:off x="8019620" y="4186096"/>
            <a:ext cx="550152" cy="344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1.5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海上风电柔直落点容量选取原则与指标</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1.6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海上风电参与调频原则与分析指标</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671760" y="1090915"/>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00000"/>
              </a:lnSpc>
            </a:pPr>
            <a:r>
              <a:rPr lang="zh-CN" altLang="en-US" sz="2000" b="1" dirty="0">
                <a:solidFill>
                  <a:srgbClr val="FF0000"/>
                </a:solidFill>
                <a:effectLst/>
                <a:latin typeface="微软雅黑" panose="020B0503020204020204" pitchFamily="34" charset="-122"/>
                <a:ea typeface="微软雅黑" panose="020B0503020204020204" pitchFamily="34" charset="-122"/>
              </a:rPr>
              <a:t>海上风电参与电网调频原则与指标</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矩形 35"/>
          <p:cNvSpPr/>
          <p:nvPr/>
        </p:nvSpPr>
        <p:spPr>
          <a:xfrm>
            <a:off x="754722" y="1653071"/>
            <a:ext cx="10888034" cy="2295473"/>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761836" y="1712235"/>
            <a:ext cx="10796764" cy="212090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随着海上风电渗透率上升，交流系统调频能力持续下降，需要</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风机参与一次调频</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单一海上风电机组调频不利于风电场的经济运行，需</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配置储能参与辅助调频</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配置储能并构建风机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储能协同调频控制模型</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通过交流电网</a:t>
            </a:r>
            <a:r>
              <a:rPr lang="zh-CN" altLang="en-US"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频率变化率</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和一次调频下的</a:t>
            </a:r>
            <a:r>
              <a:rPr lang="zh-CN" altLang="en-US"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频率偏差下降因子</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，分析海上风电参与交流电网调频前后的系统频率稳定性，并根据指标要求配置储能，参与辅助调频。</a:t>
            </a:r>
            <a:endParaRPr lang="zh-CN" altLang="en-US" dirty="0">
              <a:latin typeface="微软雅黑" panose="020B0503020204020204" pitchFamily="34" charset="-122"/>
              <a:ea typeface="微软雅黑" panose="020B0503020204020204" pitchFamily="34" charset="-122"/>
            </a:endParaRPr>
          </a:p>
        </p:txBody>
      </p:sp>
      <p:pic>
        <p:nvPicPr>
          <p:cNvPr id="245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9465" y="4336013"/>
            <a:ext cx="3818759" cy="161253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526908" y="4307229"/>
            <a:ext cx="3818759" cy="1768346"/>
          </a:xfrm>
          <a:prstGeom prst="rect">
            <a:avLst/>
          </a:prstGeom>
        </p:spPr>
      </p:pic>
      <p:sp>
        <p:nvSpPr>
          <p:cNvPr id="17" name="文本框 16"/>
          <p:cNvSpPr txBox="1"/>
          <p:nvPr/>
        </p:nvSpPr>
        <p:spPr>
          <a:xfrm>
            <a:off x="733071" y="6120130"/>
            <a:ext cx="4012545" cy="338554"/>
          </a:xfrm>
          <a:prstGeom prst="rect">
            <a:avLst/>
          </a:prstGeom>
          <a:noFill/>
        </p:spPr>
        <p:txBody>
          <a:bodyPr wrap="square">
            <a:spAutoFit/>
          </a:bodyPr>
          <a:lstStyle/>
          <a:p>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不同海上风电渗透率下交流电网频率响应</a:t>
            </a:r>
          </a:p>
        </p:txBody>
      </p:sp>
      <p:sp>
        <p:nvSpPr>
          <p:cNvPr id="21" name="文本框 20"/>
          <p:cNvSpPr txBox="1"/>
          <p:nvPr/>
        </p:nvSpPr>
        <p:spPr>
          <a:xfrm>
            <a:off x="4745616" y="6120130"/>
            <a:ext cx="3717956" cy="338554"/>
          </a:xfrm>
          <a:prstGeom prst="rect">
            <a:avLst/>
          </a:prstGeom>
          <a:noFill/>
        </p:spPr>
        <p:txBody>
          <a:bodyPr wrap="square">
            <a:spAutoFit/>
          </a:bodyPr>
          <a:lstStyle/>
          <a:p>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海上风电发电侧电化学储能系统结构图</a:t>
            </a:r>
          </a:p>
        </p:txBody>
      </p:sp>
      <p:sp>
        <p:nvSpPr>
          <p:cNvPr id="18" name="文本框 17"/>
          <p:cNvSpPr txBox="1"/>
          <p:nvPr/>
        </p:nvSpPr>
        <p:spPr>
          <a:xfrm>
            <a:off x="8937370" y="4137418"/>
            <a:ext cx="1734770" cy="338554"/>
          </a:xfrm>
          <a:prstGeom prst="rect">
            <a:avLst/>
          </a:prstGeom>
          <a:noFill/>
        </p:spPr>
        <p:txBody>
          <a:bodyPr wrap="none" rtlCol="0">
            <a:spAutoFit/>
          </a:bodyPr>
          <a:lstStyle/>
          <a:p>
            <a:r>
              <a:rPr lang="zh-CN" altLang="en-US" sz="1600" b="1" dirty="0"/>
              <a:t>（</a:t>
            </a:r>
            <a:r>
              <a:rPr lang="en-US" altLang="zh-CN" sz="1600" b="1" dirty="0"/>
              <a:t>1</a:t>
            </a:r>
            <a:r>
              <a:rPr lang="zh-CN" altLang="en-US" sz="1600" b="1" dirty="0"/>
              <a:t>）</a:t>
            </a:r>
            <a:r>
              <a:rPr lang="zh-CN" altLang="en-US" sz="1600" b="1" dirty="0">
                <a:latin typeface="微软雅黑" panose="020B0503020204020204" pitchFamily="34" charset="-122"/>
                <a:ea typeface="微软雅黑" panose="020B0503020204020204" pitchFamily="34" charset="-122"/>
              </a:rPr>
              <a:t>频率变化率</a:t>
            </a:r>
          </a:p>
        </p:txBody>
      </p:sp>
      <p:sp>
        <p:nvSpPr>
          <p:cNvPr id="22" name="文本框 21"/>
          <p:cNvSpPr txBox="1"/>
          <p:nvPr/>
        </p:nvSpPr>
        <p:spPr>
          <a:xfrm>
            <a:off x="8913830" y="5088110"/>
            <a:ext cx="2350323" cy="338554"/>
          </a:xfrm>
          <a:prstGeom prst="rect">
            <a:avLst/>
          </a:prstGeom>
          <a:noFill/>
        </p:spPr>
        <p:txBody>
          <a:bodyPr wrap="none" rtlCol="0">
            <a:spAutoFit/>
          </a:bodyPr>
          <a:lstStyle/>
          <a:p>
            <a:r>
              <a:rPr lang="zh-CN" altLang="en-US" sz="1600" b="1" dirty="0"/>
              <a:t>（</a:t>
            </a:r>
            <a:r>
              <a:rPr lang="en-US" altLang="zh-CN" sz="1600" b="1" dirty="0"/>
              <a:t>2</a:t>
            </a:r>
            <a:r>
              <a:rPr lang="zh-CN" altLang="en-US" sz="1600" b="1" dirty="0"/>
              <a:t>）</a:t>
            </a:r>
            <a:r>
              <a:rPr lang="zh-CN" altLang="en-US" sz="1600" b="1" dirty="0">
                <a:latin typeface="微软雅黑" panose="020B0503020204020204" pitchFamily="34" charset="-122"/>
                <a:ea typeface="微软雅黑" panose="020B0503020204020204" pitchFamily="34" charset="-122"/>
              </a:rPr>
              <a:t>频率偏差下降因子</a:t>
            </a:r>
          </a:p>
        </p:txBody>
      </p:sp>
      <p:graphicFrame>
        <p:nvGraphicFramePr>
          <p:cNvPr id="23" name="对象 22"/>
          <p:cNvGraphicFramePr>
            <a:graphicFrameLocks noChangeAspect="1"/>
          </p:cNvGraphicFramePr>
          <p:nvPr/>
        </p:nvGraphicFramePr>
        <p:xfrm>
          <a:off x="9608346" y="4418129"/>
          <a:ext cx="1911679" cy="669981"/>
        </p:xfrm>
        <a:graphic>
          <a:graphicData uri="http://schemas.openxmlformats.org/presentationml/2006/ole">
            <mc:AlternateContent xmlns:mc="http://schemas.openxmlformats.org/markup-compatibility/2006">
              <mc:Choice xmlns:v="urn:schemas-microsoft-com:vml" Requires="v">
                <p:oleObj spid="_x0000_s75989" name="Equation" r:id="rId6" imgW="1363345" imgH="479425" progId="Equation.DSMT4">
                  <p:embed/>
                </p:oleObj>
              </mc:Choice>
              <mc:Fallback>
                <p:oleObj name="Equation" r:id="rId6" imgW="1363345" imgH="479425" progId="Equation.DSMT4">
                  <p:embed/>
                  <p:pic>
                    <p:nvPicPr>
                      <p:cNvPr id="0" name="对象 2"/>
                      <p:cNvPicPr/>
                      <p:nvPr/>
                    </p:nvPicPr>
                    <p:blipFill>
                      <a:blip r:embed="rId7"/>
                      <a:stretch>
                        <a:fillRect/>
                      </a:stretch>
                    </p:blipFill>
                    <p:spPr>
                      <a:xfrm>
                        <a:off x="9608346" y="4418129"/>
                        <a:ext cx="1911679" cy="669981"/>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9584798" y="5426664"/>
          <a:ext cx="1527401" cy="642911"/>
        </p:xfrm>
        <a:graphic>
          <a:graphicData uri="http://schemas.openxmlformats.org/presentationml/2006/ole">
            <mc:AlternateContent xmlns:mc="http://schemas.openxmlformats.org/markup-compatibility/2006">
              <mc:Choice xmlns:v="urn:schemas-microsoft-com:vml" Requires="v">
                <p:oleObj spid="_x0000_s75990" name="Equation" r:id="rId8" imgW="1248410" imgH="526415" progId="Equation.DSMT4">
                  <p:embed/>
                </p:oleObj>
              </mc:Choice>
              <mc:Fallback>
                <p:oleObj name="Equation" r:id="rId8" imgW="1248410" imgH="526415" progId="Equation.DSMT4">
                  <p:embed/>
                  <p:pic>
                    <p:nvPicPr>
                      <p:cNvPr id="0" name="对象 6"/>
                      <p:cNvPicPr/>
                      <p:nvPr/>
                    </p:nvPicPr>
                    <p:blipFill>
                      <a:blip r:embed="rId9"/>
                      <a:stretch>
                        <a:fillRect/>
                      </a:stretch>
                    </p:blipFill>
                    <p:spPr>
                      <a:xfrm>
                        <a:off x="9584798" y="5426664"/>
                        <a:ext cx="1527401" cy="642911"/>
                      </a:xfrm>
                      <a:prstGeom prst="rect">
                        <a:avLst/>
                      </a:prstGeom>
                    </p:spPr>
                  </p:pic>
                </p:oleObj>
              </mc:Fallback>
            </mc:AlternateContent>
          </a:graphicData>
        </a:graphic>
      </p:graphicFrame>
      <p:sp>
        <p:nvSpPr>
          <p:cNvPr id="27" name="矩形 26"/>
          <p:cNvSpPr/>
          <p:nvPr/>
        </p:nvSpPr>
        <p:spPr>
          <a:xfrm>
            <a:off x="8937370" y="4137418"/>
            <a:ext cx="2795921" cy="198271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6350">
                <a:solidFill>
                  <a:schemeClr val="tx1"/>
                </a:solidFill>
              </a:ln>
            </a:endParaRPr>
          </a:p>
        </p:txBody>
      </p:sp>
      <p:sp>
        <p:nvSpPr>
          <p:cNvPr id="28" name="文本框 27"/>
          <p:cNvSpPr txBox="1"/>
          <p:nvPr/>
        </p:nvSpPr>
        <p:spPr>
          <a:xfrm>
            <a:off x="8841450" y="6192033"/>
            <a:ext cx="3095066" cy="338554"/>
          </a:xfrm>
          <a:prstGeom prst="rect">
            <a:avLst/>
          </a:prstGeom>
          <a:noFill/>
        </p:spPr>
        <p:txBody>
          <a:bodyPr wrap="square">
            <a:spAutoFit/>
          </a:bodyPr>
          <a:lstStyle/>
          <a:p>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海上风电参与调频频率响应指标</a:t>
            </a: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1.8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海上风电登陆并网方式对比分析</a:t>
            </a:r>
          </a:p>
          <a:p>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572731" y="1027088"/>
            <a:ext cx="4413424"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00000"/>
              </a:lnSpc>
            </a:pPr>
            <a:r>
              <a:rPr lang="zh-CN" altLang="en-US" sz="2000" b="1" dirty="0">
                <a:solidFill>
                  <a:srgbClr val="FF0000"/>
                </a:solidFill>
                <a:effectLst/>
                <a:latin typeface="微软雅黑" panose="020B0503020204020204" pitchFamily="34" charset="-122"/>
                <a:ea typeface="微软雅黑" panose="020B0503020204020204" pitchFamily="34" charset="-122"/>
              </a:rPr>
              <a:t>针对广东电网实际分析</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文本框 21"/>
          <p:cNvSpPr txBox="1"/>
          <p:nvPr/>
        </p:nvSpPr>
        <p:spPr>
          <a:xfrm flipV="1">
            <a:off x="2238376" y="10255523"/>
            <a:ext cx="101874" cy="45719"/>
          </a:xfrm>
          <a:prstGeom prst="rect">
            <a:avLst/>
          </a:prstGeom>
          <a:noFill/>
        </p:spPr>
        <p:txBody>
          <a:bodyPr wrap="square" rtlCol="0">
            <a:spAutoFit/>
          </a:bodyPr>
          <a:lstStyle/>
          <a:p>
            <a:endParaRPr lang="zh-CN" altLang="en-US" dirty="0"/>
          </a:p>
        </p:txBody>
      </p:sp>
      <p:sp>
        <p:nvSpPr>
          <p:cNvPr id="60" name="矩形 59"/>
          <p:cNvSpPr/>
          <p:nvPr/>
        </p:nvSpPr>
        <p:spPr>
          <a:xfrm>
            <a:off x="460096" y="1501300"/>
            <a:ext cx="11384772" cy="200348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22245" y="1483528"/>
            <a:ext cx="11460474" cy="1969257"/>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rPr>
              <a:t>三山岛海风</a:t>
            </a:r>
            <a:r>
              <a:rPr lang="en-US" altLang="zh-CN" sz="1600" dirty="0">
                <a:latin typeface="Times New Roman" panose="02020603050405020304" pitchFamily="18" charset="0"/>
                <a:ea typeface="微软雅黑" panose="020B0503020204020204" pitchFamily="34" charset="-122"/>
              </a:rPr>
              <a:t>6000MW+</a:t>
            </a:r>
            <a:r>
              <a:rPr lang="zh-CN" altLang="en-US" sz="1600" dirty="0">
                <a:latin typeface="Times New Roman" panose="02020603050405020304" pitchFamily="18" charset="0"/>
                <a:ea typeface="微软雅黑" panose="020B0503020204020204" pitchFamily="34" charset="-122"/>
              </a:rPr>
              <a:t>沿海火电</a:t>
            </a:r>
            <a:r>
              <a:rPr lang="en-US" altLang="zh-CN" sz="1600" dirty="0">
                <a:latin typeface="Times New Roman" panose="02020603050405020304" pitchFamily="18" charset="0"/>
                <a:ea typeface="微软雅黑" panose="020B0503020204020204" pitchFamily="34" charset="-122"/>
              </a:rPr>
              <a:t>3000MW</a:t>
            </a:r>
            <a:r>
              <a:rPr lang="zh-CN" altLang="en-US" sz="1600" dirty="0">
                <a:latin typeface="Times New Roman" panose="02020603050405020304" pitchFamily="18" charset="0"/>
                <a:ea typeface="微软雅黑" panose="020B0503020204020204" pitchFamily="34" charset="-122"/>
              </a:rPr>
              <a:t>打捆共</a:t>
            </a:r>
            <a:r>
              <a:rPr lang="en-US" altLang="zh-CN" sz="1600" b="1" dirty="0">
                <a:solidFill>
                  <a:srgbClr val="C00000"/>
                </a:solidFill>
                <a:latin typeface="Times New Roman" panose="02020603050405020304" pitchFamily="18" charset="0"/>
                <a:ea typeface="微软雅黑" panose="020B0503020204020204" pitchFamily="34" charset="-122"/>
              </a:rPr>
              <a:t>9000MW</a:t>
            </a:r>
            <a:r>
              <a:rPr lang="zh-CN" altLang="en-US" sz="1600" dirty="0">
                <a:latin typeface="Times New Roman" panose="02020603050405020304" pitchFamily="18" charset="0"/>
                <a:ea typeface="微软雅黑" panose="020B0503020204020204" pitchFamily="34" charset="-122"/>
              </a:rPr>
              <a:t>并网，总体规划“</a:t>
            </a:r>
            <a:r>
              <a:rPr lang="zh-CN" altLang="en-US" sz="1600" b="1" dirty="0">
                <a:solidFill>
                  <a:srgbClr val="C00000"/>
                </a:solidFill>
                <a:latin typeface="Times New Roman" panose="02020603050405020304" pitchFamily="18" charset="0"/>
                <a:ea typeface="微软雅黑" panose="020B0503020204020204" pitchFamily="34" charset="-122"/>
              </a:rPr>
              <a:t>四并二</a:t>
            </a:r>
            <a:r>
              <a:rPr lang="zh-CN" altLang="en-US" sz="1600" dirty="0">
                <a:latin typeface="Times New Roman" panose="02020603050405020304" pitchFamily="18" charset="0"/>
                <a:ea typeface="微软雅黑" panose="020B0503020204020204" pitchFamily="34" charset="-122"/>
              </a:rPr>
              <a:t>”结构，系统退出发电机</a:t>
            </a:r>
            <a:r>
              <a:rPr lang="en-US" altLang="zh-CN" sz="1600" dirty="0">
                <a:latin typeface="Times New Roman" panose="02020603050405020304" pitchFamily="18" charset="0"/>
                <a:ea typeface="微软雅黑" panose="020B0503020204020204" pitchFamily="34" charset="-122"/>
              </a:rPr>
              <a:t>9000MW</a:t>
            </a:r>
            <a:r>
              <a:rPr lang="zh-CN" altLang="en-US" sz="1600" dirty="0">
                <a:latin typeface="Times New Roman" panose="02020603050405020304" pitchFamily="18" charset="0"/>
                <a:ea typeface="微软雅黑" panose="020B0503020204020204" pitchFamily="34" charset="-122"/>
              </a:rPr>
              <a:t>，考虑</a:t>
            </a:r>
            <a:r>
              <a:rPr lang="zh-CN" altLang="en-US" sz="1600" b="1" dirty="0">
                <a:solidFill>
                  <a:srgbClr val="C00000"/>
                </a:solidFill>
                <a:latin typeface="Times New Roman" panose="02020603050405020304" pitchFamily="18" charset="0"/>
                <a:ea typeface="微软雅黑" panose="020B0503020204020204" pitchFamily="34" charset="-122"/>
              </a:rPr>
              <a:t>交流线路负载程度</a:t>
            </a:r>
            <a:r>
              <a:rPr lang="zh-CN" altLang="en-US" sz="1600" dirty="0">
                <a:latin typeface="Times New Roman" panose="02020603050405020304" pitchFamily="18" charset="0"/>
                <a:ea typeface="微软雅黑" panose="020B0503020204020204" pitchFamily="34" charset="-122"/>
              </a:rPr>
              <a:t>、</a:t>
            </a:r>
            <a:r>
              <a:rPr lang="zh-CN" altLang="en-US" sz="1600" b="1" dirty="0">
                <a:solidFill>
                  <a:srgbClr val="C00000"/>
                </a:solidFill>
                <a:latin typeface="Times New Roman" panose="02020603050405020304" pitchFamily="18" charset="0"/>
                <a:ea typeface="微软雅黑" panose="020B0503020204020204" pitchFamily="34" charset="-122"/>
              </a:rPr>
              <a:t>交流母线短路电流水平</a:t>
            </a:r>
            <a:r>
              <a:rPr lang="zh-CN" altLang="en-US" sz="1600" dirty="0">
                <a:latin typeface="Times New Roman" panose="02020603050405020304" pitchFamily="18" charset="0"/>
                <a:ea typeface="微软雅黑" panose="020B0503020204020204" pitchFamily="34" charset="-122"/>
              </a:rPr>
              <a:t>和</a:t>
            </a:r>
            <a:r>
              <a:rPr lang="zh-CN" altLang="en-US" sz="1600" b="1" dirty="0">
                <a:solidFill>
                  <a:srgbClr val="C00000"/>
                </a:solidFill>
                <a:latin typeface="Times New Roman" panose="02020603050405020304" pitchFamily="18" charset="0"/>
                <a:ea typeface="微软雅黑" panose="020B0503020204020204" pitchFamily="34" charset="-122"/>
              </a:rPr>
              <a:t>柔直所起支撑作用</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a:p>
            <a:pPr marL="285750" indent="-285750">
              <a:lnSpc>
                <a:spcPct val="11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rPr>
              <a:t>就近并网选择沿海</a:t>
            </a:r>
            <a:r>
              <a:rPr lang="en-US" altLang="zh-CN" sz="1600" dirty="0">
                <a:latin typeface="Times New Roman" panose="02020603050405020304" pitchFamily="18" charset="0"/>
                <a:ea typeface="微软雅黑" panose="020B0503020204020204" pitchFamily="34" charset="-122"/>
              </a:rPr>
              <a:t>500kV</a:t>
            </a:r>
            <a:r>
              <a:rPr lang="zh-CN" altLang="en-US" sz="1600" b="1" dirty="0">
                <a:latin typeface="Times New Roman" panose="02020603050405020304" pitchFamily="18" charset="0"/>
                <a:ea typeface="微软雅黑" panose="020B0503020204020204" pitchFamily="34" charset="-122"/>
              </a:rPr>
              <a:t>高新、回隆、蝶岭和鳌峰站</a:t>
            </a:r>
            <a:r>
              <a:rPr lang="zh-CN" altLang="en-US" sz="1600" dirty="0">
                <a:latin typeface="Times New Roman" panose="02020603050405020304" pitchFamily="18" charset="0"/>
                <a:ea typeface="微软雅黑" panose="020B0503020204020204" pitchFamily="34" charset="-122"/>
              </a:rPr>
              <a:t>，直送负荷中心选择</a:t>
            </a:r>
            <a:r>
              <a:rPr lang="en-US" altLang="zh-CN" sz="1600" dirty="0">
                <a:latin typeface="Times New Roman" panose="02020603050405020304" pitchFamily="18" charset="0"/>
                <a:ea typeface="微软雅黑" panose="020B0503020204020204" pitchFamily="34" charset="-122"/>
              </a:rPr>
              <a:t>500kV</a:t>
            </a:r>
            <a:r>
              <a:rPr lang="zh-CN" altLang="en-US" sz="1600" b="1" dirty="0">
                <a:latin typeface="Times New Roman" panose="02020603050405020304" pitchFamily="18" charset="0"/>
                <a:ea typeface="微软雅黑" panose="020B0503020204020204" pitchFamily="34" charset="-122"/>
              </a:rPr>
              <a:t>西江、江门、凤城和顺德站</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a:p>
            <a:pPr marL="285750" indent="-285750">
              <a:lnSpc>
                <a:spcPct val="11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rPr>
              <a:t>负载分析：</a:t>
            </a:r>
            <a:r>
              <a:rPr lang="zh-CN" altLang="en-US" sz="1600" dirty="0">
                <a:latin typeface="Times New Roman" panose="02020603050405020304" pitchFamily="18" charset="0"/>
                <a:ea typeface="微软雅黑" panose="020B0503020204020204" pitchFamily="34" charset="-122"/>
              </a:rPr>
              <a:t>在夏季</a:t>
            </a:r>
            <a:r>
              <a:rPr lang="en-US" altLang="zh-CN" sz="1600" dirty="0">
                <a:latin typeface="Times New Roman" panose="02020603050405020304" pitchFamily="18" charset="0"/>
                <a:ea typeface="微软雅黑" panose="020B0503020204020204" pitchFamily="34" charset="-122"/>
              </a:rPr>
              <a:t>3</a:t>
            </a:r>
            <a:r>
              <a:rPr lang="zh-CN" altLang="en-US" sz="1600" dirty="0">
                <a:latin typeface="Times New Roman" panose="02020603050405020304" pitchFamily="18" charset="0"/>
                <a:ea typeface="微软雅黑" panose="020B0503020204020204" pitchFamily="34" charset="-122"/>
              </a:rPr>
              <a:t>种方运行式下，就近并网时接入高新</a:t>
            </a:r>
            <a:r>
              <a:rPr lang="en-US" altLang="zh-CN" sz="1600" dirty="0">
                <a:latin typeface="Times New Roman" panose="02020603050405020304" pitchFamily="18" charset="0"/>
                <a:ea typeface="微软雅黑" panose="020B0503020204020204" pitchFamily="34" charset="-122"/>
              </a:rPr>
              <a:t>+</a:t>
            </a:r>
            <a:r>
              <a:rPr lang="zh-CN" altLang="en-US" sz="1600" dirty="0">
                <a:latin typeface="Times New Roman" panose="02020603050405020304" pitchFamily="18" charset="0"/>
                <a:ea typeface="微软雅黑" panose="020B0503020204020204" pitchFamily="34" charset="-122"/>
              </a:rPr>
              <a:t>蝶岭、或回隆</a:t>
            </a:r>
            <a:r>
              <a:rPr lang="en-US" altLang="zh-CN" sz="1600" dirty="0">
                <a:latin typeface="Times New Roman" panose="02020603050405020304" pitchFamily="18" charset="0"/>
                <a:ea typeface="微软雅黑" panose="020B0503020204020204" pitchFamily="34" charset="-122"/>
              </a:rPr>
              <a:t>+</a:t>
            </a:r>
            <a:r>
              <a:rPr lang="zh-CN" altLang="en-US" sz="1600" dirty="0">
                <a:latin typeface="Times New Roman" panose="02020603050405020304" pitchFamily="18" charset="0"/>
                <a:ea typeface="微软雅黑" panose="020B0503020204020204" pitchFamily="34" charset="-122"/>
              </a:rPr>
              <a:t>蝶岭无线路</a:t>
            </a:r>
            <a:r>
              <a:rPr lang="en-US" altLang="zh-CN" sz="1600" dirty="0">
                <a:latin typeface="Times New Roman" panose="02020603050405020304" pitchFamily="18" charset="0"/>
                <a:ea typeface="微软雅黑" panose="020B0503020204020204" pitchFamily="34" charset="-122"/>
              </a:rPr>
              <a:t>N-1</a:t>
            </a:r>
            <a:r>
              <a:rPr lang="zh-CN" altLang="en-US" sz="1600" dirty="0">
                <a:latin typeface="Times New Roman" panose="02020603050405020304" pitchFamily="18" charset="0"/>
                <a:ea typeface="微软雅黑" panose="020B0503020204020204" pitchFamily="34" charset="-122"/>
              </a:rPr>
              <a:t>越限风险，</a:t>
            </a:r>
            <a:r>
              <a:rPr lang="zh-CN" altLang="en-US" sz="1600" b="1" dirty="0">
                <a:latin typeface="Times New Roman" panose="02020603050405020304" pitchFamily="18" charset="0"/>
                <a:ea typeface="微软雅黑" panose="020B0503020204020204" pitchFamily="34" charset="-122"/>
              </a:rPr>
              <a:t>直送负荷中心方案无越限风险。</a:t>
            </a:r>
            <a:endParaRPr lang="en-US" altLang="zh-CN" sz="1600" b="1" dirty="0">
              <a:latin typeface="Times New Roman" panose="02020603050405020304" pitchFamily="18" charset="0"/>
              <a:ea typeface="微软雅黑" panose="020B0503020204020204" pitchFamily="34" charset="-122"/>
            </a:endParaRPr>
          </a:p>
          <a:p>
            <a:pPr marL="285750" indent="-285750">
              <a:lnSpc>
                <a:spcPct val="11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rPr>
              <a:t>短路电流分析：</a:t>
            </a:r>
            <a:r>
              <a:rPr lang="zh-CN" altLang="en-US" sz="1600" dirty="0">
                <a:latin typeface="Times New Roman" panose="02020603050405020304" pitchFamily="18" charset="0"/>
                <a:ea typeface="微软雅黑" panose="020B0503020204020204" pitchFamily="34" charset="-122"/>
              </a:rPr>
              <a:t>在各运行方式下当柔直接入负荷中心</a:t>
            </a:r>
            <a:r>
              <a:rPr lang="zh-CN" altLang="en-US" sz="1600" b="1" dirty="0">
                <a:solidFill>
                  <a:srgbClr val="C00000"/>
                </a:solidFill>
                <a:latin typeface="Times New Roman" panose="02020603050405020304" pitchFamily="18" charset="0"/>
                <a:ea typeface="微软雅黑" panose="020B0503020204020204" pitchFamily="34" charset="-122"/>
              </a:rPr>
              <a:t>西江</a:t>
            </a:r>
            <a:r>
              <a:rPr lang="en-US" altLang="zh-CN" sz="1600" b="1" dirty="0">
                <a:solidFill>
                  <a:srgbClr val="C00000"/>
                </a:solidFill>
                <a:latin typeface="Times New Roman" panose="02020603050405020304" pitchFamily="18" charset="0"/>
                <a:ea typeface="微软雅黑" panose="020B0503020204020204" pitchFamily="34" charset="-122"/>
              </a:rPr>
              <a:t>+</a:t>
            </a:r>
            <a:r>
              <a:rPr lang="zh-CN" altLang="en-US" sz="1600" b="1" dirty="0">
                <a:solidFill>
                  <a:srgbClr val="C00000"/>
                </a:solidFill>
                <a:latin typeface="Times New Roman" panose="02020603050405020304" pitchFamily="18" charset="0"/>
                <a:ea typeface="微软雅黑" panose="020B0503020204020204" pitchFamily="34" charset="-122"/>
              </a:rPr>
              <a:t>江门，西江</a:t>
            </a:r>
            <a:r>
              <a:rPr lang="en-US" altLang="zh-CN" sz="1600" b="1" dirty="0">
                <a:solidFill>
                  <a:srgbClr val="C00000"/>
                </a:solidFill>
                <a:latin typeface="Times New Roman" panose="02020603050405020304" pitchFamily="18" charset="0"/>
                <a:ea typeface="微软雅黑" panose="020B0503020204020204" pitchFamily="34" charset="-122"/>
              </a:rPr>
              <a:t>+</a:t>
            </a:r>
            <a:r>
              <a:rPr lang="zh-CN" altLang="en-US" sz="1600" b="1" dirty="0">
                <a:solidFill>
                  <a:srgbClr val="C00000"/>
                </a:solidFill>
                <a:latin typeface="Times New Roman" panose="02020603050405020304" pitchFamily="18" charset="0"/>
                <a:ea typeface="微软雅黑" panose="020B0503020204020204" pitchFamily="34" charset="-122"/>
              </a:rPr>
              <a:t>凤城或凤城</a:t>
            </a:r>
            <a:r>
              <a:rPr lang="en-US" altLang="zh-CN" sz="1600" b="1" dirty="0">
                <a:solidFill>
                  <a:srgbClr val="C00000"/>
                </a:solidFill>
                <a:latin typeface="Times New Roman" panose="02020603050405020304" pitchFamily="18" charset="0"/>
                <a:ea typeface="微软雅黑" panose="020B0503020204020204" pitchFamily="34" charset="-122"/>
              </a:rPr>
              <a:t>+</a:t>
            </a:r>
            <a:r>
              <a:rPr lang="zh-CN" altLang="en-US" sz="1600" b="1" dirty="0">
                <a:solidFill>
                  <a:srgbClr val="C00000"/>
                </a:solidFill>
                <a:latin typeface="Times New Roman" panose="02020603050405020304" pitchFamily="18" charset="0"/>
                <a:ea typeface="微软雅黑" panose="020B0503020204020204" pitchFamily="34" charset="-122"/>
              </a:rPr>
              <a:t>江门</a:t>
            </a:r>
            <a:r>
              <a:rPr lang="zh-CN" altLang="en-US" sz="1600" dirty="0">
                <a:latin typeface="Times New Roman" panose="02020603050405020304" pitchFamily="18" charset="0"/>
                <a:ea typeface="微软雅黑" panose="020B0503020204020204" pitchFamily="34" charset="-122"/>
              </a:rPr>
              <a:t>时，柔直落点短路电流在</a:t>
            </a:r>
            <a:r>
              <a:rPr lang="en-US" altLang="zh-CN" sz="1600" dirty="0">
                <a:latin typeface="Times New Roman" panose="02020603050405020304" pitchFamily="18" charset="0"/>
                <a:ea typeface="微软雅黑" panose="020B0503020204020204" pitchFamily="34" charset="-122"/>
              </a:rPr>
              <a:t>63kA</a:t>
            </a:r>
            <a:r>
              <a:rPr lang="zh-CN" altLang="en-US" sz="1600" dirty="0">
                <a:latin typeface="Times New Roman" panose="02020603050405020304" pitchFamily="18" charset="0"/>
                <a:ea typeface="微软雅黑" panose="020B0503020204020204" pitchFamily="34" charset="-122"/>
              </a:rPr>
              <a:t>以下。</a:t>
            </a:r>
            <a:endParaRPr lang="en-US" altLang="zh-CN" sz="1600" dirty="0">
              <a:latin typeface="Times New Roman" panose="02020603050405020304" pitchFamily="18" charset="0"/>
              <a:ea typeface="微软雅黑" panose="020B0503020204020204" pitchFamily="34" charset="-122"/>
            </a:endParaRPr>
          </a:p>
          <a:p>
            <a:pPr marL="285750" indent="-285750">
              <a:lnSpc>
                <a:spcPct val="110000"/>
              </a:lnSpc>
              <a:buFont typeface="Wingdings" panose="05000000000000000000" pitchFamily="2" charset="2"/>
              <a:buChar char="Ø"/>
            </a:pPr>
            <a:r>
              <a:rPr lang="zh-CN" altLang="en-US" sz="1600" b="1" dirty="0">
                <a:latin typeface="Times New Roman" panose="02020603050405020304" pitchFamily="18" charset="0"/>
                <a:ea typeface="微软雅黑" panose="020B0503020204020204" pitchFamily="34" charset="-122"/>
              </a:rPr>
              <a:t>支撑强度分析：</a:t>
            </a:r>
            <a:r>
              <a:rPr lang="zh-CN" altLang="en-US" sz="1600" dirty="0">
                <a:latin typeface="Times New Roman" panose="02020603050405020304" pitchFamily="18" charset="0"/>
                <a:ea typeface="微软雅黑" panose="020B0503020204020204" pitchFamily="34" charset="-122"/>
              </a:rPr>
              <a:t>当柔直不提供电压支撑时，各运行方式下直流落点电压刚度均在</a:t>
            </a:r>
            <a:r>
              <a:rPr lang="en-US" altLang="zh-CN" sz="1600" dirty="0">
                <a:latin typeface="Times New Roman" panose="02020603050405020304" pitchFamily="18" charset="0"/>
                <a:ea typeface="微软雅黑" panose="020B0503020204020204" pitchFamily="34" charset="-122"/>
              </a:rPr>
              <a:t>0.97</a:t>
            </a:r>
            <a:r>
              <a:rPr lang="zh-CN" altLang="en-US" sz="1600" dirty="0">
                <a:latin typeface="Times New Roman" panose="02020603050405020304" pitchFamily="18" charset="0"/>
                <a:ea typeface="微软雅黑" panose="020B0503020204020204" pitchFamily="34" charset="-122"/>
              </a:rPr>
              <a:t>以上，</a:t>
            </a:r>
            <a:r>
              <a:rPr lang="zh-CN" altLang="en-US" sz="1600" b="1" dirty="0">
                <a:latin typeface="Times New Roman" panose="02020603050405020304" pitchFamily="18" charset="0"/>
                <a:ea typeface="微软雅黑" panose="020B0503020204020204" pitchFamily="34" charset="-122"/>
              </a:rPr>
              <a:t>电网支撑强度大</a:t>
            </a:r>
            <a:r>
              <a:rPr lang="zh-CN" altLang="en-US" sz="1600" dirty="0">
                <a:latin typeface="Times New Roman" panose="02020603050405020304" pitchFamily="18" charset="0"/>
                <a:ea typeface="微软雅黑" panose="020B0503020204020204" pitchFamily="34" charset="-122"/>
              </a:rPr>
              <a:t>。</a:t>
            </a:r>
            <a:endParaRPr lang="en-US" altLang="zh-CN" sz="1600" dirty="0">
              <a:latin typeface="Times New Roman" panose="02020603050405020304" pitchFamily="18" charset="0"/>
              <a:ea typeface="微软雅黑" panose="020B0503020204020204" pitchFamily="34" charset="-122"/>
            </a:endParaRPr>
          </a:p>
        </p:txBody>
      </p:sp>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23</a:t>
            </a:fld>
            <a:endParaRPr lang="zh-CN" altLang="en-US"/>
          </a:p>
        </p:txBody>
      </p:sp>
      <p:graphicFrame>
        <p:nvGraphicFramePr>
          <p:cNvPr id="18" name="对象 17">
            <a:extLst>
              <a:ext uri="{FF2B5EF4-FFF2-40B4-BE49-F238E27FC236}">
                <a16:creationId xmlns:a16="http://schemas.microsoft.com/office/drawing/2014/main" id="{D2E78702-35D5-4A7E-B951-EB09726EF4DA}"/>
              </a:ext>
            </a:extLst>
          </p:cNvPr>
          <p:cNvGraphicFramePr>
            <a:graphicFrameLocks noChangeAspect="1"/>
          </p:cNvGraphicFramePr>
          <p:nvPr>
            <p:extLst>
              <p:ext uri="{D42A27DB-BD31-4B8C-83A1-F6EECF244321}">
                <p14:modId xmlns:p14="http://schemas.microsoft.com/office/powerpoint/2010/main" val="1792745076"/>
              </p:ext>
            </p:extLst>
          </p:nvPr>
        </p:nvGraphicFramePr>
        <p:xfrm>
          <a:off x="8008100" y="3508878"/>
          <a:ext cx="4203120" cy="2979901"/>
        </p:xfrm>
        <a:graphic>
          <a:graphicData uri="http://schemas.openxmlformats.org/presentationml/2006/ole">
            <mc:AlternateContent xmlns:mc="http://schemas.openxmlformats.org/markup-compatibility/2006">
              <mc:Choice xmlns:v="urn:schemas-microsoft-com:vml" Requires="v">
                <p:oleObj spid="_x0000_s77933" name="Graph" r:id="rId4" imgW="10126980" imgH="7187565" progId="Origin95.Graph">
                  <p:embed/>
                </p:oleObj>
              </mc:Choice>
              <mc:Fallback>
                <p:oleObj name="Graph" r:id="rId4" imgW="10126980" imgH="7187565" progId="Origin95.Graph">
                  <p:embed/>
                  <p:pic>
                    <p:nvPicPr>
                      <p:cNvPr id="42" name="对象 41"/>
                      <p:cNvPicPr/>
                      <p:nvPr/>
                    </p:nvPicPr>
                    <p:blipFill>
                      <a:blip r:embed="rId5"/>
                      <a:stretch>
                        <a:fillRect/>
                      </a:stretch>
                    </p:blipFill>
                    <p:spPr>
                      <a:xfrm>
                        <a:off x="8008100" y="3508878"/>
                        <a:ext cx="4203120" cy="2979901"/>
                      </a:xfrm>
                      <a:prstGeom prst="rect">
                        <a:avLst/>
                      </a:prstGeom>
                    </p:spPr>
                  </p:pic>
                </p:oleObj>
              </mc:Fallback>
            </mc:AlternateContent>
          </a:graphicData>
        </a:graphic>
      </p:graphicFrame>
      <p:graphicFrame>
        <p:nvGraphicFramePr>
          <p:cNvPr id="21" name="表格 45">
            <a:extLst>
              <a:ext uri="{FF2B5EF4-FFF2-40B4-BE49-F238E27FC236}">
                <a16:creationId xmlns:a16="http://schemas.microsoft.com/office/drawing/2014/main" id="{8AEE3A71-6885-4EA8-9367-9E42B0458122}"/>
              </a:ext>
            </a:extLst>
          </p:cNvPr>
          <p:cNvGraphicFramePr>
            <a:graphicFrameLocks noGrp="1"/>
          </p:cNvGraphicFramePr>
          <p:nvPr>
            <p:extLst>
              <p:ext uri="{D42A27DB-BD31-4B8C-83A1-F6EECF244321}">
                <p14:modId xmlns:p14="http://schemas.microsoft.com/office/powerpoint/2010/main" val="1453551693"/>
              </p:ext>
            </p:extLst>
          </p:nvPr>
        </p:nvGraphicFramePr>
        <p:xfrm>
          <a:off x="4170000" y="3696686"/>
          <a:ext cx="3852000" cy="2736000"/>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20000"/>
                    </a:ext>
                  </a:extLst>
                </a:gridCol>
                <a:gridCol w="770400">
                  <a:extLst>
                    <a:ext uri="{9D8B030D-6E8A-4147-A177-3AD203B41FA5}">
                      <a16:colId xmlns:a16="http://schemas.microsoft.com/office/drawing/2014/main" val="20001"/>
                    </a:ext>
                  </a:extLst>
                </a:gridCol>
                <a:gridCol w="770400">
                  <a:extLst>
                    <a:ext uri="{9D8B030D-6E8A-4147-A177-3AD203B41FA5}">
                      <a16:colId xmlns:a16="http://schemas.microsoft.com/office/drawing/2014/main" val="20002"/>
                    </a:ext>
                  </a:extLst>
                </a:gridCol>
                <a:gridCol w="770400">
                  <a:extLst>
                    <a:ext uri="{9D8B030D-6E8A-4147-A177-3AD203B41FA5}">
                      <a16:colId xmlns:a16="http://schemas.microsoft.com/office/drawing/2014/main" val="20003"/>
                    </a:ext>
                  </a:extLst>
                </a:gridCol>
                <a:gridCol w="770400">
                  <a:extLst>
                    <a:ext uri="{9D8B030D-6E8A-4147-A177-3AD203B41FA5}">
                      <a16:colId xmlns:a16="http://schemas.microsoft.com/office/drawing/2014/main" val="20004"/>
                    </a:ext>
                  </a:extLst>
                </a:gridCol>
              </a:tblGrid>
              <a:tr h="304000">
                <a:tc>
                  <a:txBody>
                    <a:bodyPr/>
                    <a:lstStyle/>
                    <a:p>
                      <a:pPr algn="ctr" fontAlgn="b"/>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运行方式</a:t>
                      </a:r>
                    </a:p>
                  </a:txBody>
                  <a:tcPr marL="9525" marR="9525" marT="9525" marB="0" anchor="ctr"/>
                </a:tc>
                <a:tc>
                  <a:txBody>
                    <a:bodyPr/>
                    <a:lstStyle/>
                    <a:p>
                      <a:pPr algn="ctr" fontAlgn="b"/>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夏大</a:t>
                      </a:r>
                    </a:p>
                  </a:txBody>
                  <a:tcPr marL="9525" marR="9525" marT="9525" marB="0" anchor="ctr"/>
                </a:tc>
                <a:tc>
                  <a:txBody>
                    <a:bodyPr/>
                    <a:lstStyle/>
                    <a:p>
                      <a:pPr algn="ctr" fontAlgn="b"/>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夏腰</a:t>
                      </a:r>
                    </a:p>
                  </a:txBody>
                  <a:tcPr marL="9525" marR="9525" marT="9525" marB="0" anchor="ctr"/>
                </a:tc>
                <a:tc>
                  <a:txBody>
                    <a:bodyPr/>
                    <a:lstStyle/>
                    <a:p>
                      <a:pPr algn="ctr" fontAlgn="b"/>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夏小</a:t>
                      </a:r>
                    </a:p>
                  </a:txBody>
                  <a:tcPr marL="9525" marR="9525" marT="9525" marB="0" anchor="ctr"/>
                </a:tc>
                <a:tc>
                  <a:txBody>
                    <a:bodyPr/>
                    <a:lstStyle/>
                    <a:p>
                      <a:pPr algn="ctr" fontAlgn="b"/>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春节</a:t>
                      </a:r>
                    </a:p>
                  </a:txBody>
                  <a:tcPr marL="9525" marR="9525" marT="9525" marB="0" anchor="ctr"/>
                </a:tc>
                <a:extLst>
                  <a:ext uri="{0D108BD9-81ED-4DB2-BD59-A6C34878D82A}">
                    <a16:rowId xmlns:a16="http://schemas.microsoft.com/office/drawing/2014/main" val="10000"/>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兴安直流</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3000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3000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1800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300</a:t>
                      </a:r>
                    </a:p>
                  </a:txBody>
                  <a:tcPr marL="9525" marR="9525" marT="9525" marB="0" anchor="ctr"/>
                </a:tc>
                <a:extLst>
                  <a:ext uri="{0D108BD9-81ED-4DB2-BD59-A6C34878D82A}">
                    <a16:rowId xmlns:a16="http://schemas.microsoft.com/office/drawing/2014/main" val="10001"/>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天广直流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1800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1800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1600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0</a:t>
                      </a:r>
                    </a:p>
                  </a:txBody>
                  <a:tcPr marL="9525" marR="9525" marT="9525" marB="0" anchor="ctr"/>
                </a:tc>
                <a:extLst>
                  <a:ext uri="{0D108BD9-81ED-4DB2-BD59-A6C34878D82A}">
                    <a16:rowId xmlns:a16="http://schemas.microsoft.com/office/drawing/2014/main" val="10002"/>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新东直流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500</a:t>
                      </a:r>
                    </a:p>
                  </a:txBody>
                  <a:tcPr marL="9525" marR="9525" marT="9525" marB="0" anchor="ctr"/>
                </a:tc>
                <a:extLst>
                  <a:ext uri="{0D108BD9-81ED-4DB2-BD59-A6C34878D82A}">
                    <a16:rowId xmlns:a16="http://schemas.microsoft.com/office/drawing/2014/main" val="10003"/>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普侨直流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0</a:t>
                      </a:r>
                    </a:p>
                  </a:txBody>
                  <a:tcPr marL="9525" marR="9525" marT="9525" marB="0" anchor="ctr"/>
                </a:tc>
                <a:extLst>
                  <a:ext uri="{0D108BD9-81ED-4DB2-BD59-A6C34878D82A}">
                    <a16:rowId xmlns:a16="http://schemas.microsoft.com/office/drawing/2014/main" val="10004"/>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楚穗直流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1000</a:t>
                      </a:r>
                    </a:p>
                  </a:txBody>
                  <a:tcPr marL="9525" marR="9525" marT="9525" marB="0" anchor="ctr"/>
                </a:tc>
                <a:extLst>
                  <a:ext uri="{0D108BD9-81ED-4DB2-BD59-A6C34878D82A}">
                    <a16:rowId xmlns:a16="http://schemas.microsoft.com/office/drawing/2014/main" val="10005"/>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高肇直流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3000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3000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1000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0</a:t>
                      </a:r>
                    </a:p>
                  </a:txBody>
                  <a:tcPr marL="9525" marR="9525" marT="9525" marB="0" anchor="ctr"/>
                </a:tc>
                <a:extLst>
                  <a:ext uri="{0D108BD9-81ED-4DB2-BD59-A6C34878D82A}">
                    <a16:rowId xmlns:a16="http://schemas.microsoft.com/office/drawing/2014/main" val="10006"/>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牛从直流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6400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6400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6400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0</a:t>
                      </a:r>
                    </a:p>
                  </a:txBody>
                  <a:tcPr marL="9525" marR="9525" marT="9525" marB="0" anchor="ctr"/>
                </a:tc>
                <a:extLst>
                  <a:ext uri="{0D108BD9-81ED-4DB2-BD59-A6C34878D82A}">
                    <a16:rowId xmlns:a16="http://schemas.microsoft.com/office/drawing/2014/main" val="10007"/>
                  </a:ext>
                </a:extLst>
              </a:tr>
              <a:tr h="3040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江城直流</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2810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2810</a:t>
                      </a:r>
                    </a:p>
                  </a:txBody>
                  <a:tcPr marL="9525" marR="9525" marT="9525" marB="0" anchor="ctr"/>
                </a:tc>
                <a:tc>
                  <a:txBody>
                    <a:bodyPr/>
                    <a:lstStyle/>
                    <a:p>
                      <a:pPr algn="ctr" fontAlgn="b"/>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2500</a:t>
                      </a:r>
                    </a:p>
                  </a:txBody>
                  <a:tcPr marL="9525" marR="9525" marT="9525" marB="0" anchor="ctr"/>
                </a:tc>
                <a:tc>
                  <a:txBody>
                    <a:bodyPr/>
                    <a:lstStyle/>
                    <a:p>
                      <a:pPr algn="ctr" fontAlgn="b"/>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300</a:t>
                      </a:r>
                    </a:p>
                  </a:txBody>
                  <a:tcPr marL="9525" marR="9525" marT="9525" marB="0" anchor="ctr"/>
                </a:tc>
                <a:extLst>
                  <a:ext uri="{0D108BD9-81ED-4DB2-BD59-A6C34878D82A}">
                    <a16:rowId xmlns:a16="http://schemas.microsoft.com/office/drawing/2014/main" val="10008"/>
                  </a:ext>
                </a:extLst>
              </a:tr>
            </a:tbl>
          </a:graphicData>
        </a:graphic>
      </p:graphicFrame>
      <p:graphicFrame>
        <p:nvGraphicFramePr>
          <p:cNvPr id="23" name="表格 127">
            <a:extLst>
              <a:ext uri="{FF2B5EF4-FFF2-40B4-BE49-F238E27FC236}">
                <a16:creationId xmlns:a16="http://schemas.microsoft.com/office/drawing/2014/main" id="{DA2D149F-509E-4B15-A2C5-03FFACBE5576}"/>
              </a:ext>
            </a:extLst>
          </p:cNvPr>
          <p:cNvGraphicFramePr>
            <a:graphicFrameLocks noGrp="1"/>
          </p:cNvGraphicFramePr>
          <p:nvPr>
            <p:extLst>
              <p:ext uri="{D42A27DB-BD31-4B8C-83A1-F6EECF244321}">
                <p14:modId xmlns:p14="http://schemas.microsoft.com/office/powerpoint/2010/main" val="1031879385"/>
              </p:ext>
            </p:extLst>
          </p:nvPr>
        </p:nvGraphicFramePr>
        <p:xfrm>
          <a:off x="271430" y="3790831"/>
          <a:ext cx="3600000" cy="2232000"/>
        </p:xfrm>
        <a:graphic>
          <a:graphicData uri="http://schemas.openxmlformats.org/drawingml/2006/table">
            <a:tbl>
              <a:tblPr firstRow="1" bandRow="1">
                <a:tableStyleId>{5C22544A-7EE6-4342-B048-85BDC9FD1C3A}</a:tableStyleId>
              </a:tblPr>
              <a:tblGrid>
                <a:gridCol w="450000">
                  <a:extLst>
                    <a:ext uri="{9D8B030D-6E8A-4147-A177-3AD203B41FA5}">
                      <a16:colId xmlns:a16="http://schemas.microsoft.com/office/drawing/2014/main" val="20000"/>
                    </a:ext>
                  </a:extLst>
                </a:gridCol>
                <a:gridCol w="450000">
                  <a:extLst>
                    <a:ext uri="{9D8B030D-6E8A-4147-A177-3AD203B41FA5}">
                      <a16:colId xmlns:a16="http://schemas.microsoft.com/office/drawing/2014/main" val="20001"/>
                    </a:ext>
                  </a:extLst>
                </a:gridCol>
                <a:gridCol w="450000">
                  <a:extLst>
                    <a:ext uri="{9D8B030D-6E8A-4147-A177-3AD203B41FA5}">
                      <a16:colId xmlns:a16="http://schemas.microsoft.com/office/drawing/2014/main" val="20002"/>
                    </a:ext>
                  </a:extLst>
                </a:gridCol>
                <a:gridCol w="450000">
                  <a:extLst>
                    <a:ext uri="{9D8B030D-6E8A-4147-A177-3AD203B41FA5}">
                      <a16:colId xmlns:a16="http://schemas.microsoft.com/office/drawing/2014/main" val="20003"/>
                    </a:ext>
                  </a:extLst>
                </a:gridCol>
                <a:gridCol w="450000">
                  <a:extLst>
                    <a:ext uri="{9D8B030D-6E8A-4147-A177-3AD203B41FA5}">
                      <a16:colId xmlns:a16="http://schemas.microsoft.com/office/drawing/2014/main" val="20004"/>
                    </a:ext>
                  </a:extLst>
                </a:gridCol>
                <a:gridCol w="450000">
                  <a:extLst>
                    <a:ext uri="{9D8B030D-6E8A-4147-A177-3AD203B41FA5}">
                      <a16:colId xmlns:a16="http://schemas.microsoft.com/office/drawing/2014/main" val="20005"/>
                    </a:ext>
                  </a:extLst>
                </a:gridCol>
                <a:gridCol w="450000">
                  <a:extLst>
                    <a:ext uri="{9D8B030D-6E8A-4147-A177-3AD203B41FA5}">
                      <a16:colId xmlns:a16="http://schemas.microsoft.com/office/drawing/2014/main" val="20006"/>
                    </a:ext>
                  </a:extLst>
                </a:gridCol>
                <a:gridCol w="450000">
                  <a:extLst>
                    <a:ext uri="{9D8B030D-6E8A-4147-A177-3AD203B41FA5}">
                      <a16:colId xmlns:a16="http://schemas.microsoft.com/office/drawing/2014/main" val="20007"/>
                    </a:ext>
                  </a:extLst>
                </a:gridCol>
              </a:tblGrid>
              <a:tr h="446400">
                <a:tc gridSpan="2">
                  <a:txBody>
                    <a:bodyPr/>
                    <a:lstStyle/>
                    <a:p>
                      <a:pPr algn="ctr" fontAlgn="ctr"/>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接入点</a:t>
                      </a:r>
                    </a:p>
                  </a:txBody>
                  <a:tcPr marL="9525" marR="9525" marT="9525" marB="0" anchor="ctr"/>
                </a:tc>
                <a:tc hMerge="1">
                  <a:txBody>
                    <a:bodyPr/>
                    <a:lstStyle/>
                    <a:p>
                      <a:endParaRPr lang="zh-CN"/>
                    </a:p>
                  </a:txBody>
                  <a:tcPr/>
                </a:tc>
                <a:tc gridSpan="2">
                  <a:txBody>
                    <a:bodyPr/>
                    <a:lstStyle/>
                    <a:p>
                      <a:pPr algn="ctr" fontAlgn="ctr"/>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夏大</a:t>
                      </a:r>
                    </a:p>
                  </a:txBody>
                  <a:tcPr marL="9525" marR="9525" marT="9525" marB="0" anchor="ctr">
                    <a:solidFill>
                      <a:schemeClr val="accent2"/>
                    </a:solidFill>
                  </a:tcPr>
                </a:tc>
                <a:tc hMerge="1">
                  <a:txBody>
                    <a:bodyPr/>
                    <a:lstStyle/>
                    <a:p>
                      <a:endParaRPr lang="zh-CN"/>
                    </a:p>
                  </a:txBody>
                  <a:tcPr/>
                </a:tc>
                <a:tc gridSpan="2">
                  <a:txBody>
                    <a:bodyPr/>
                    <a:lstStyle/>
                    <a:p>
                      <a:pPr algn="ctr" fontAlgn="ctr"/>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夏腰</a:t>
                      </a:r>
                    </a:p>
                  </a:txBody>
                  <a:tcPr marL="9525" marR="9525" marT="9525" marB="0" anchor="ctr">
                    <a:solidFill>
                      <a:schemeClr val="accent4"/>
                    </a:solidFill>
                  </a:tcPr>
                </a:tc>
                <a:tc hMerge="1">
                  <a:txBody>
                    <a:bodyPr/>
                    <a:lstStyle/>
                    <a:p>
                      <a:endParaRPr lang="zh-CN"/>
                    </a:p>
                  </a:txBody>
                  <a:tcPr/>
                </a:tc>
                <a:tc gridSpan="2">
                  <a:txBody>
                    <a:bodyPr/>
                    <a:lstStyle/>
                    <a:p>
                      <a:pPr algn="ctr" fontAlgn="ctr"/>
                      <a:r>
                        <a:rPr lang="zh-CN" altLang="en-US" sz="1200" b="0" i="0" u="none" strike="noStrike" baseline="0" dirty="0">
                          <a:solidFill>
                            <a:schemeClr val="bg1"/>
                          </a:solidFill>
                          <a:effectLst/>
                          <a:latin typeface="Times New Roman" panose="02020603050405020304" pitchFamily="18" charset="0"/>
                          <a:ea typeface="微软雅黑" panose="020B0503020204020204" pitchFamily="34" charset="-122"/>
                        </a:rPr>
                        <a:t>夏小</a:t>
                      </a:r>
                    </a:p>
                  </a:txBody>
                  <a:tcPr marL="9525" marR="9525" marT="9525" marB="0" anchor="ctr">
                    <a:solidFill>
                      <a:schemeClr val="accent6"/>
                    </a:solidFill>
                  </a:tcPr>
                </a:tc>
                <a:tc hMerge="1">
                  <a:txBody>
                    <a:bodyPr/>
                    <a:lstStyle/>
                    <a:p>
                      <a:endParaRPr lang="zh-CN"/>
                    </a:p>
                  </a:txBody>
                  <a:tcPr/>
                </a:tc>
                <a:extLst>
                  <a:ext uri="{0D108BD9-81ED-4DB2-BD59-A6C34878D82A}">
                    <a16:rowId xmlns:a16="http://schemas.microsoft.com/office/drawing/2014/main" val="10000"/>
                  </a:ext>
                </a:extLst>
              </a:tr>
              <a:tr h="446400">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2</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2</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1</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2</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1</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落点</a:t>
                      </a: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2</a:t>
                      </a:r>
                    </a:p>
                  </a:txBody>
                  <a:tcPr marL="9525" marR="9525" marT="9525" marB="0" anchor="ctr"/>
                </a:tc>
                <a:extLst>
                  <a:ext uri="{0D108BD9-81ED-4DB2-BD59-A6C34878D82A}">
                    <a16:rowId xmlns:a16="http://schemas.microsoft.com/office/drawing/2014/main" val="10001"/>
                  </a:ext>
                </a:extLst>
              </a:tr>
              <a:tr h="4464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西江</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凤城</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60.99</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51.62</a:t>
                      </a:r>
                    </a:p>
                  </a:txBody>
                  <a:tcPr marL="9525" marR="9525" marT="9525" marB="0" anchor="ctr"/>
                </a:tc>
                <a:tc>
                  <a:txBody>
                    <a:bodyPr/>
                    <a:lstStyle/>
                    <a:p>
                      <a:pPr algn="ctr" fontAlgn="ct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44.66</a:t>
                      </a:r>
                    </a:p>
                  </a:txBody>
                  <a:tcPr marL="9525" marR="9525" marT="9525" marB="0" anchor="ctr"/>
                </a:tc>
                <a:tc>
                  <a:txBody>
                    <a:bodyPr/>
                    <a:lstStyle/>
                    <a:p>
                      <a:pPr algn="ctr" fontAlgn="ct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51.18</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44.55</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50.74</a:t>
                      </a:r>
                    </a:p>
                  </a:txBody>
                  <a:tcPr marL="9525" marR="9525" marT="9525" marB="0" anchor="ctr"/>
                </a:tc>
                <a:extLst>
                  <a:ext uri="{0D108BD9-81ED-4DB2-BD59-A6C34878D82A}">
                    <a16:rowId xmlns:a16="http://schemas.microsoft.com/office/drawing/2014/main" val="10002"/>
                  </a:ext>
                </a:extLst>
              </a:tr>
              <a:tr h="4464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西江</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江门</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61</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56.36</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44.68</a:t>
                      </a:r>
                    </a:p>
                  </a:txBody>
                  <a:tcPr marL="9525" marR="9525" marT="9525" marB="0" anchor="ctr"/>
                </a:tc>
                <a:tc>
                  <a:txBody>
                    <a:bodyPr/>
                    <a:lstStyle/>
                    <a:p>
                      <a:pPr algn="ctr" fontAlgn="ct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53.97</a:t>
                      </a:r>
                    </a:p>
                  </a:txBody>
                  <a:tcPr marL="9525" marR="9525" marT="9525" marB="0" anchor="ctr"/>
                </a:tc>
                <a:tc>
                  <a:txBody>
                    <a:bodyPr/>
                    <a:lstStyle/>
                    <a:p>
                      <a:pPr algn="ctr" fontAlgn="ct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44.58</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53.4</a:t>
                      </a:r>
                    </a:p>
                  </a:txBody>
                  <a:tcPr marL="9525" marR="9525" marT="9525" marB="0" anchor="ctr"/>
                </a:tc>
                <a:extLst>
                  <a:ext uri="{0D108BD9-81ED-4DB2-BD59-A6C34878D82A}">
                    <a16:rowId xmlns:a16="http://schemas.microsoft.com/office/drawing/2014/main" val="10003"/>
                  </a:ext>
                </a:extLst>
              </a:tr>
              <a:tr h="446400">
                <a:tc>
                  <a:txBody>
                    <a:bodyPr/>
                    <a:lstStyle/>
                    <a:p>
                      <a:pPr algn="ctr" fontAlgn="b"/>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凤城</a:t>
                      </a:r>
                    </a:p>
                  </a:txBody>
                  <a:tcPr marL="9525" marR="9525" marT="9525" marB="0" anchor="ctr"/>
                </a:tc>
                <a:tc>
                  <a:txBody>
                    <a:bodyPr/>
                    <a:lstStyle/>
                    <a:p>
                      <a:pPr algn="ctr" fontAlgn="ctr"/>
                      <a:r>
                        <a:rPr lang="zh-CN" altLang="en-US" sz="1200" b="0" i="0" u="none" strike="noStrike" baseline="0">
                          <a:solidFill>
                            <a:srgbClr val="000000"/>
                          </a:solidFill>
                          <a:effectLst/>
                          <a:latin typeface="Times New Roman" panose="02020603050405020304" pitchFamily="18" charset="0"/>
                          <a:ea typeface="微软雅黑" panose="020B0503020204020204" pitchFamily="34" charset="-122"/>
                        </a:rPr>
                        <a:t>江门</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54.74</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59.8</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54.26</a:t>
                      </a:r>
                    </a:p>
                  </a:txBody>
                  <a:tcPr marL="9525" marR="9525" marT="9525" marB="0" anchor="ctr"/>
                </a:tc>
                <a:tc>
                  <a:txBody>
                    <a:bodyPr/>
                    <a:lstStyle/>
                    <a:p>
                      <a:pPr algn="ctr" fontAlgn="ctr"/>
                      <a:r>
                        <a:rPr lang="en-US" altLang="zh-CN" sz="1200" b="0" i="0" u="none" strike="noStrike" baseline="0">
                          <a:solidFill>
                            <a:srgbClr val="000000"/>
                          </a:solidFill>
                          <a:effectLst/>
                          <a:latin typeface="Times New Roman" panose="02020603050405020304" pitchFamily="18" charset="0"/>
                          <a:ea typeface="微软雅黑" panose="020B0503020204020204" pitchFamily="34" charset="-122"/>
                        </a:rPr>
                        <a:t>57.19</a:t>
                      </a:r>
                    </a:p>
                  </a:txBody>
                  <a:tcPr marL="9525" marR="9525" marT="9525" marB="0" anchor="ctr"/>
                </a:tc>
                <a:tc>
                  <a:txBody>
                    <a:bodyPr/>
                    <a:lstStyle/>
                    <a:p>
                      <a:pPr algn="ctr" fontAlgn="ct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53.82</a:t>
                      </a:r>
                    </a:p>
                  </a:txBody>
                  <a:tcPr marL="9525" marR="9525" marT="9525" marB="0" anchor="ctr"/>
                </a:tc>
                <a:tc>
                  <a:txBody>
                    <a:bodyPr/>
                    <a:lstStyle/>
                    <a:p>
                      <a:pPr algn="ctr" fontAlgn="ct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56.67</a:t>
                      </a:r>
                    </a:p>
                  </a:txBody>
                  <a:tcPr marL="9525" marR="9525" marT="9525" marB="0" anchor="ctr"/>
                </a:tc>
                <a:extLst>
                  <a:ext uri="{0D108BD9-81ED-4DB2-BD59-A6C34878D82A}">
                    <a16:rowId xmlns:a16="http://schemas.microsoft.com/office/drawing/2014/main" val="10004"/>
                  </a:ext>
                </a:extLst>
              </a:tr>
            </a:tbl>
          </a:graphicData>
        </a:graphic>
      </p:graphicFrame>
      <p:sp>
        <p:nvSpPr>
          <p:cNvPr id="24" name="文本框 23">
            <a:extLst>
              <a:ext uri="{FF2B5EF4-FFF2-40B4-BE49-F238E27FC236}">
                <a16:creationId xmlns:a16="http://schemas.microsoft.com/office/drawing/2014/main" id="{3D444C83-8E5A-437B-9EEB-04C9ADD8CC00}"/>
              </a:ext>
            </a:extLst>
          </p:cNvPr>
          <p:cNvSpPr txBox="1"/>
          <p:nvPr/>
        </p:nvSpPr>
        <p:spPr>
          <a:xfrm>
            <a:off x="987223" y="6488779"/>
            <a:ext cx="1891249" cy="338554"/>
          </a:xfrm>
          <a:prstGeom prst="rect">
            <a:avLst/>
          </a:prstGeom>
          <a:noFill/>
        </p:spPr>
        <p:txBody>
          <a:bodyPr wrap="square">
            <a:spAutoFit/>
          </a:bodyPr>
          <a:lstStyle/>
          <a:p>
            <a:r>
              <a:rPr lang="zh-CN" altLang="en-US" sz="1600" b="1" dirty="0">
                <a:latin typeface="Times New Roman" panose="02020603050405020304" pitchFamily="18" charset="0"/>
                <a:ea typeface="微软雅黑" panose="020B0503020204020204" pitchFamily="34" charset="-122"/>
              </a:rPr>
              <a:t>柔直落点短路电流</a:t>
            </a:r>
            <a:endParaRPr lang="zh-CN" altLang="en-US" sz="1600" dirty="0"/>
          </a:p>
        </p:txBody>
      </p:sp>
      <p:sp>
        <p:nvSpPr>
          <p:cNvPr id="25" name="文本框 24">
            <a:extLst>
              <a:ext uri="{FF2B5EF4-FFF2-40B4-BE49-F238E27FC236}">
                <a16:creationId xmlns:a16="http://schemas.microsoft.com/office/drawing/2014/main" id="{88F52E37-B166-48C1-95AE-186A097D40B8}"/>
              </a:ext>
            </a:extLst>
          </p:cNvPr>
          <p:cNvSpPr txBox="1"/>
          <p:nvPr/>
        </p:nvSpPr>
        <p:spPr>
          <a:xfrm>
            <a:off x="5183306" y="6488779"/>
            <a:ext cx="1891249" cy="338554"/>
          </a:xfrm>
          <a:prstGeom prst="rect">
            <a:avLst/>
          </a:prstGeom>
          <a:noFill/>
        </p:spPr>
        <p:txBody>
          <a:bodyPr wrap="square">
            <a:spAutoFit/>
          </a:bodyPr>
          <a:lstStyle/>
          <a:p>
            <a:r>
              <a:rPr lang="zh-CN" altLang="en-US" sz="1600" b="1" dirty="0">
                <a:latin typeface="Times New Roman" panose="02020603050405020304" pitchFamily="18" charset="0"/>
                <a:ea typeface="微软雅黑" panose="020B0503020204020204" pitchFamily="34" charset="-122"/>
              </a:rPr>
              <a:t>不同方式直流功率</a:t>
            </a:r>
            <a:endParaRPr lang="zh-CN" altLang="en-US" sz="1600" dirty="0"/>
          </a:p>
        </p:txBody>
      </p:sp>
      <p:sp>
        <p:nvSpPr>
          <p:cNvPr id="26" name="文本框 25">
            <a:extLst>
              <a:ext uri="{FF2B5EF4-FFF2-40B4-BE49-F238E27FC236}">
                <a16:creationId xmlns:a16="http://schemas.microsoft.com/office/drawing/2014/main" id="{E61AAA19-ADBA-4745-AC6D-5DFF7FE76D70}"/>
              </a:ext>
            </a:extLst>
          </p:cNvPr>
          <p:cNvSpPr txBox="1"/>
          <p:nvPr/>
        </p:nvSpPr>
        <p:spPr>
          <a:xfrm>
            <a:off x="9288317" y="6434085"/>
            <a:ext cx="2231922" cy="338554"/>
          </a:xfrm>
          <a:prstGeom prst="rect">
            <a:avLst/>
          </a:prstGeom>
          <a:noFill/>
        </p:spPr>
        <p:txBody>
          <a:bodyPr wrap="square">
            <a:spAutoFit/>
          </a:bodyPr>
          <a:lstStyle/>
          <a:p>
            <a:r>
              <a:rPr lang="zh-CN" altLang="en-US" sz="1600" b="1" dirty="0">
                <a:latin typeface="Times New Roman" panose="02020603050405020304" pitchFamily="18" charset="0"/>
                <a:ea typeface="微软雅黑" panose="020B0503020204020204" pitchFamily="34" charset="-122"/>
              </a:rPr>
              <a:t>不同方式直流电压刚度</a:t>
            </a:r>
            <a:endParaRPr lang="zh-CN"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1.9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海上风电接入广东电网受端换流站选址定容</a:t>
            </a: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文本框 21"/>
          <p:cNvSpPr txBox="1"/>
          <p:nvPr/>
        </p:nvSpPr>
        <p:spPr>
          <a:xfrm flipV="1">
            <a:off x="2238376" y="10255523"/>
            <a:ext cx="101874" cy="45719"/>
          </a:xfrm>
          <a:prstGeom prst="rect">
            <a:avLst/>
          </a:prstGeom>
          <a:noFill/>
        </p:spPr>
        <p:txBody>
          <a:bodyPr wrap="square" rtlCol="0">
            <a:spAutoFit/>
          </a:bodyPr>
          <a:lstStyle/>
          <a:p>
            <a:endParaRPr lang="zh-CN" altLang="en-US" dirty="0"/>
          </a:p>
        </p:txBody>
      </p:sp>
      <p:sp>
        <p:nvSpPr>
          <p:cNvPr id="2" name="文本框 1"/>
          <p:cNvSpPr txBox="1"/>
          <p:nvPr/>
        </p:nvSpPr>
        <p:spPr>
          <a:xfrm>
            <a:off x="605337" y="1200134"/>
            <a:ext cx="11019274" cy="1948482"/>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zh-CN" altLang="en-US" sz="1700" b="1" dirty="0">
                <a:latin typeface="Times New Roman" panose="02020603050405020304" pitchFamily="18" charset="0"/>
                <a:ea typeface="微软雅黑" panose="020B0503020204020204" pitchFamily="34" charset="-122"/>
              </a:rPr>
              <a:t>场景：</a:t>
            </a:r>
            <a:r>
              <a:rPr lang="zh-CN" altLang="en-US" sz="1700" dirty="0">
                <a:latin typeface="Times New Roman" panose="02020603050405020304" pitchFamily="18" charset="0"/>
                <a:ea typeface="微软雅黑" panose="020B0503020204020204" pitchFamily="34" charset="-122"/>
              </a:rPr>
              <a:t>阳江三山岛海上风电</a:t>
            </a:r>
            <a:r>
              <a:rPr lang="en-US" altLang="zh-CN" sz="1700" dirty="0">
                <a:latin typeface="Times New Roman" panose="02020603050405020304" pitchFamily="18" charset="0"/>
                <a:ea typeface="微软雅黑" panose="020B0503020204020204" pitchFamily="34" charset="-122"/>
              </a:rPr>
              <a:t>6000 MW+</a:t>
            </a:r>
            <a:r>
              <a:rPr lang="zh-CN" altLang="en-US" sz="1700" dirty="0">
                <a:latin typeface="Times New Roman" panose="02020603050405020304" pitchFamily="18" charset="0"/>
                <a:ea typeface="微软雅黑" panose="020B0503020204020204" pitchFamily="34" charset="-122"/>
              </a:rPr>
              <a:t>沿海火电</a:t>
            </a:r>
            <a:r>
              <a:rPr lang="en-US" altLang="zh-CN" sz="1700" dirty="0">
                <a:latin typeface="Times New Roman" panose="02020603050405020304" pitchFamily="18" charset="0"/>
                <a:ea typeface="微软雅黑" panose="020B0503020204020204" pitchFamily="34" charset="-122"/>
              </a:rPr>
              <a:t>3000 MW</a:t>
            </a:r>
            <a:r>
              <a:rPr lang="zh-CN" altLang="en-US" sz="1700" dirty="0">
                <a:latin typeface="Times New Roman" panose="02020603050405020304" pitchFamily="18" charset="0"/>
                <a:ea typeface="微软雅黑" panose="020B0503020204020204" pitchFamily="34" charset="-122"/>
              </a:rPr>
              <a:t>共计</a:t>
            </a:r>
            <a:r>
              <a:rPr lang="en-US" altLang="zh-CN" sz="1700" dirty="0">
                <a:latin typeface="Times New Roman" panose="02020603050405020304" pitchFamily="18" charset="0"/>
                <a:ea typeface="微软雅黑" panose="020B0503020204020204" pitchFamily="34" charset="-122"/>
              </a:rPr>
              <a:t>9000 MW</a:t>
            </a:r>
            <a:r>
              <a:rPr lang="zh-CN" altLang="en-US" sz="1700" dirty="0">
                <a:latin typeface="Times New Roman" panose="02020603050405020304" pitchFamily="18" charset="0"/>
                <a:ea typeface="微软雅黑" panose="020B0503020204020204" pitchFamily="34" charset="-122"/>
              </a:rPr>
              <a:t>直流打捆送出。</a:t>
            </a:r>
            <a:endParaRPr lang="en-US" altLang="zh-CN" sz="1700" dirty="0">
              <a:latin typeface="Times New Roman" panose="02020603050405020304" pitchFamily="18" charset="0"/>
              <a:ea typeface="微软雅黑" panose="020B0503020204020204" pitchFamily="34" charset="-122"/>
            </a:endParaRPr>
          </a:p>
          <a:p>
            <a:pPr marL="285750" indent="-285750">
              <a:lnSpc>
                <a:spcPct val="120000"/>
              </a:lnSpc>
              <a:buFont typeface="Wingdings" panose="05000000000000000000" pitchFamily="2" charset="2"/>
              <a:buChar char="Ø"/>
            </a:pPr>
            <a:r>
              <a:rPr lang="zh-CN" altLang="en-US" sz="1700" b="1" dirty="0">
                <a:latin typeface="Times New Roman" panose="02020603050405020304" pitchFamily="18" charset="0"/>
                <a:ea typeface="微软雅黑" panose="020B0503020204020204" pitchFamily="34" charset="-122"/>
              </a:rPr>
              <a:t>备选落点：</a:t>
            </a:r>
            <a:r>
              <a:rPr lang="zh-CN" altLang="en-US" sz="1700" dirty="0">
                <a:latin typeface="Times New Roman" panose="02020603050405020304" pitchFamily="18" charset="0"/>
                <a:ea typeface="微软雅黑" panose="020B0503020204020204" pitchFamily="34" charset="-122"/>
              </a:rPr>
              <a:t>筛选净负荷功率在</a:t>
            </a:r>
            <a:r>
              <a:rPr lang="en-US" altLang="zh-CN" sz="1700" dirty="0">
                <a:solidFill>
                  <a:srgbClr val="FF0000"/>
                </a:solidFill>
                <a:latin typeface="Times New Roman" panose="02020603050405020304" pitchFamily="18" charset="0"/>
                <a:ea typeface="微软雅黑" panose="020B0503020204020204" pitchFamily="34" charset="-122"/>
              </a:rPr>
              <a:t>4500 MW</a:t>
            </a:r>
            <a:r>
              <a:rPr lang="zh-CN" altLang="en-US" sz="1700" dirty="0">
                <a:solidFill>
                  <a:srgbClr val="FF0000"/>
                </a:solidFill>
                <a:latin typeface="Times New Roman" panose="02020603050405020304" pitchFamily="18" charset="0"/>
                <a:ea typeface="微软雅黑" panose="020B0503020204020204" pitchFamily="34" charset="-122"/>
              </a:rPr>
              <a:t>以上的分区</a:t>
            </a:r>
            <a:r>
              <a:rPr lang="zh-CN" altLang="en-US" sz="1700" dirty="0">
                <a:latin typeface="Times New Roman" panose="02020603050405020304" pitchFamily="18" charset="0"/>
                <a:ea typeface="微软雅黑" panose="020B0503020204020204" pitchFamily="34" charset="-122"/>
              </a:rPr>
              <a:t>，考虑海上风电登陆点位于阳江市，优先选择粤西分区</a:t>
            </a:r>
            <a:r>
              <a:rPr lang="zh-CN" altLang="en-US" sz="1700" dirty="0">
                <a:solidFill>
                  <a:srgbClr val="FF0000"/>
                </a:solidFill>
                <a:latin typeface="Times New Roman" panose="02020603050405020304" pitchFamily="18" charset="0"/>
                <a:ea typeface="微软雅黑" panose="020B0503020204020204" pitchFamily="34" charset="-122"/>
              </a:rPr>
              <a:t>江门、中山、佛山</a:t>
            </a:r>
            <a:r>
              <a:rPr lang="zh-CN" altLang="en-US" sz="1700" dirty="0">
                <a:latin typeface="Times New Roman" panose="02020603050405020304" pitchFamily="18" charset="0"/>
                <a:ea typeface="微软雅黑" panose="020B0503020204020204" pitchFamily="34" charset="-122"/>
              </a:rPr>
              <a:t>三个分区作为拟接入区域，并初步选取柔直落点，</a:t>
            </a:r>
            <a:r>
              <a:rPr lang="zh-CN" altLang="en-US" sz="1700" dirty="0">
                <a:solidFill>
                  <a:srgbClr val="FF0000"/>
                </a:solidFill>
                <a:latin typeface="Times New Roman" panose="02020603050405020304" pitchFamily="18" charset="0"/>
                <a:ea typeface="微软雅黑" panose="020B0503020204020204" pitchFamily="34" charset="-122"/>
              </a:rPr>
              <a:t>共计备选方案</a:t>
            </a:r>
            <a:r>
              <a:rPr lang="en-US" altLang="zh-CN" sz="1700" dirty="0">
                <a:solidFill>
                  <a:srgbClr val="FF0000"/>
                </a:solidFill>
                <a:latin typeface="Times New Roman" panose="02020603050405020304" pitchFamily="18" charset="0"/>
                <a:ea typeface="微软雅黑" panose="020B0503020204020204" pitchFamily="34" charset="-122"/>
              </a:rPr>
              <a:t>30</a:t>
            </a:r>
            <a:r>
              <a:rPr lang="zh-CN" altLang="en-US" sz="1700" dirty="0">
                <a:solidFill>
                  <a:srgbClr val="FF0000"/>
                </a:solidFill>
                <a:latin typeface="Times New Roman" panose="02020603050405020304" pitchFamily="18" charset="0"/>
                <a:ea typeface="微软雅黑" panose="020B0503020204020204" pitchFamily="34" charset="-122"/>
              </a:rPr>
              <a:t>个。</a:t>
            </a:r>
            <a:endParaRPr lang="en-US" altLang="zh-CN" sz="1700" dirty="0">
              <a:latin typeface="Times New Roman" panose="02020603050405020304" pitchFamily="18" charset="0"/>
              <a:ea typeface="微软雅黑" panose="020B0503020204020204" pitchFamily="34" charset="-122"/>
            </a:endParaRPr>
          </a:p>
          <a:p>
            <a:pPr marL="285750" indent="-285750">
              <a:lnSpc>
                <a:spcPct val="120000"/>
              </a:lnSpc>
              <a:buFont typeface="Wingdings" panose="05000000000000000000" pitchFamily="2" charset="2"/>
              <a:buChar char="Ø"/>
            </a:pPr>
            <a:r>
              <a:rPr lang="zh-CN" altLang="en-US" sz="1700" b="1" dirty="0">
                <a:latin typeface="Times New Roman" panose="02020603050405020304" pitchFamily="18" charset="0"/>
                <a:ea typeface="微软雅黑" panose="020B0503020204020204" pitchFamily="34" charset="-122"/>
                <a:cs typeface="Times New Roman" panose="02020603050405020304" pitchFamily="18" charset="0"/>
              </a:rPr>
              <a:t>优化结果：</a:t>
            </a: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柔直系统接入母线</a:t>
            </a:r>
            <a:r>
              <a:rPr lang="zh-CN" altLang="en-US" sz="1700" b="1" dirty="0">
                <a:latin typeface="Times New Roman" panose="02020603050405020304" pitchFamily="18" charset="0"/>
                <a:ea typeface="微软雅黑" panose="020B0503020204020204" pitchFamily="34" charset="-122"/>
                <a:cs typeface="Times New Roman" panose="02020603050405020304" pitchFamily="18" charset="0"/>
              </a:rPr>
              <a:t>粤江门</a:t>
            </a:r>
            <a:r>
              <a:rPr lang="en-US" altLang="zh-CN" sz="1700" b="1" dirty="0">
                <a:latin typeface="Times New Roman" panose="02020603050405020304" pitchFamily="18" charset="0"/>
                <a:ea typeface="微软雅黑" panose="020B0503020204020204" pitchFamily="34" charset="-122"/>
                <a:cs typeface="Times New Roman" panose="02020603050405020304" pitchFamily="18" charset="0"/>
              </a:rPr>
              <a:t>51+</a:t>
            </a:r>
            <a:r>
              <a:rPr lang="zh-CN" altLang="en-US" sz="1700" b="1" dirty="0">
                <a:latin typeface="Times New Roman" panose="02020603050405020304" pitchFamily="18" charset="0"/>
                <a:ea typeface="微软雅黑" panose="020B0503020204020204" pitchFamily="34" charset="-122"/>
                <a:cs typeface="Times New Roman" panose="02020603050405020304" pitchFamily="18" charset="0"/>
              </a:rPr>
              <a:t>粤西江</a:t>
            </a:r>
            <a:r>
              <a:rPr lang="en-US" altLang="zh-CN" sz="1700" b="1" dirty="0">
                <a:latin typeface="Times New Roman" panose="02020603050405020304" pitchFamily="18" charset="0"/>
                <a:ea typeface="微软雅黑" panose="020B0503020204020204" pitchFamily="34" charset="-122"/>
                <a:cs typeface="Times New Roman" panose="02020603050405020304" pitchFamily="18" charset="0"/>
              </a:rPr>
              <a:t>51</a:t>
            </a: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为最优方案，此时接入分区为江门和佛山，在保证</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N-1</a:t>
            </a: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故障线路负载和短路电流不超标的前提下，使得优化目标值最小。</a:t>
            </a:r>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Ø"/>
            </a:pP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当柔直换流器采用定</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控制时，将提升对常规直流的电压支撑作用，且电气距离越近，提升越大。</a:t>
            </a:r>
            <a:endParaRPr lang="en-US" altLang="zh-CN" sz="1700" dirty="0">
              <a:latin typeface="Times New Roman" panose="02020603050405020304" pitchFamily="18" charset="0"/>
              <a:ea typeface="微软雅黑" panose="020B0503020204020204" pitchFamily="34" charset="-122"/>
            </a:endParaRPr>
          </a:p>
        </p:txBody>
      </p:sp>
      <p:sp>
        <p:nvSpPr>
          <p:cNvPr id="21" name="矩形 20"/>
          <p:cNvSpPr/>
          <p:nvPr/>
        </p:nvSpPr>
        <p:spPr>
          <a:xfrm>
            <a:off x="567389" y="1181137"/>
            <a:ext cx="11038248" cy="202643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灯片编号占位符 2"/>
          <p:cNvSpPr>
            <a:spLocks noGrp="1"/>
          </p:cNvSpPr>
          <p:nvPr>
            <p:ph type="sldNum" sz="quarter" idx="4"/>
          </p:nvPr>
        </p:nvSpPr>
        <p:spPr>
          <a:xfrm>
            <a:off x="9372600" y="6492875"/>
            <a:ext cx="2743200" cy="365125"/>
          </a:xfrm>
        </p:spPr>
        <p:txBody>
          <a:bodyPr/>
          <a:lstStyle/>
          <a:p>
            <a:fld id="{1890D586-F587-4B11-9A09-7A3B8DB42779}" type="slidenum">
              <a:rPr lang="zh-CN" altLang="en-US" smtClean="0"/>
              <a:t>24</a:t>
            </a:fld>
            <a:endParaRPr lang="zh-CN" altLang="en-US"/>
          </a:p>
        </p:txBody>
      </p:sp>
      <p:grpSp>
        <p:nvGrpSpPr>
          <p:cNvPr id="11" name="组合 10">
            <a:extLst>
              <a:ext uri="{FF2B5EF4-FFF2-40B4-BE49-F238E27FC236}">
                <a16:creationId xmlns:a16="http://schemas.microsoft.com/office/drawing/2014/main" id="{B70B892C-1F3C-4318-8A73-E650BEB621BA}"/>
              </a:ext>
            </a:extLst>
          </p:cNvPr>
          <p:cNvGrpSpPr/>
          <p:nvPr/>
        </p:nvGrpSpPr>
        <p:grpSpPr>
          <a:xfrm>
            <a:off x="236602" y="3652165"/>
            <a:ext cx="4105422" cy="2463253"/>
            <a:chOff x="343127" y="3344758"/>
            <a:chExt cx="4572000" cy="2743200"/>
          </a:xfrm>
        </p:grpSpPr>
        <p:graphicFrame>
          <p:nvGraphicFramePr>
            <p:cNvPr id="18" name="图表 17"/>
            <p:cNvGraphicFramePr/>
            <p:nvPr>
              <p:extLst>
                <p:ext uri="{D42A27DB-BD31-4B8C-83A1-F6EECF244321}">
                  <p14:modId xmlns:p14="http://schemas.microsoft.com/office/powerpoint/2010/main" val="98866079"/>
                </p:ext>
              </p:extLst>
            </p:nvPr>
          </p:nvGraphicFramePr>
          <p:xfrm>
            <a:off x="343127" y="3344758"/>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矩形 7">
              <a:extLst>
                <a:ext uri="{FF2B5EF4-FFF2-40B4-BE49-F238E27FC236}">
                  <a16:creationId xmlns:a16="http://schemas.microsoft.com/office/drawing/2014/main" id="{93A0DA84-EDCF-492A-B445-A3C734991AB5}"/>
                </a:ext>
              </a:extLst>
            </p:cNvPr>
            <p:cNvSpPr/>
            <p:nvPr/>
          </p:nvSpPr>
          <p:spPr>
            <a:xfrm>
              <a:off x="2132811" y="5549517"/>
              <a:ext cx="326750" cy="3471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491F019-9B9C-42DD-9EC1-2DDF0D1E8789}"/>
                </a:ext>
              </a:extLst>
            </p:cNvPr>
            <p:cNvSpPr/>
            <p:nvPr/>
          </p:nvSpPr>
          <p:spPr>
            <a:xfrm>
              <a:off x="1810518" y="5530658"/>
              <a:ext cx="177801" cy="3471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表格 12">
            <a:extLst>
              <a:ext uri="{FF2B5EF4-FFF2-40B4-BE49-F238E27FC236}">
                <a16:creationId xmlns:a16="http://schemas.microsoft.com/office/drawing/2014/main" id="{3BCA2163-8910-4258-8A4D-D43EE9058994}"/>
              </a:ext>
            </a:extLst>
          </p:cNvPr>
          <p:cNvGraphicFramePr>
            <a:graphicFrameLocks noGrp="1"/>
          </p:cNvGraphicFramePr>
          <p:nvPr>
            <p:extLst>
              <p:ext uri="{D42A27DB-BD31-4B8C-83A1-F6EECF244321}">
                <p14:modId xmlns:p14="http://schemas.microsoft.com/office/powerpoint/2010/main" val="2513017679"/>
              </p:ext>
            </p:extLst>
          </p:nvPr>
        </p:nvGraphicFramePr>
        <p:xfrm>
          <a:off x="4591497" y="3372929"/>
          <a:ext cx="3990230" cy="2957656"/>
        </p:xfrm>
        <a:graphic>
          <a:graphicData uri="http://schemas.openxmlformats.org/drawingml/2006/table">
            <a:tbl>
              <a:tblPr firstRow="1" bandRow="1">
                <a:tableStyleId>{5C22544A-7EE6-4342-B048-85BDC9FD1C3A}</a:tableStyleId>
              </a:tblPr>
              <a:tblGrid>
                <a:gridCol w="1363016">
                  <a:extLst>
                    <a:ext uri="{9D8B030D-6E8A-4147-A177-3AD203B41FA5}">
                      <a16:colId xmlns:a16="http://schemas.microsoft.com/office/drawing/2014/main" val="20000"/>
                    </a:ext>
                  </a:extLst>
                </a:gridCol>
                <a:gridCol w="875738">
                  <a:extLst>
                    <a:ext uri="{9D8B030D-6E8A-4147-A177-3AD203B41FA5}">
                      <a16:colId xmlns:a16="http://schemas.microsoft.com/office/drawing/2014/main" val="20001"/>
                    </a:ext>
                  </a:extLst>
                </a:gridCol>
                <a:gridCol w="875738">
                  <a:extLst>
                    <a:ext uri="{9D8B030D-6E8A-4147-A177-3AD203B41FA5}">
                      <a16:colId xmlns:a16="http://schemas.microsoft.com/office/drawing/2014/main" val="20002"/>
                    </a:ext>
                  </a:extLst>
                </a:gridCol>
                <a:gridCol w="875738">
                  <a:extLst>
                    <a:ext uri="{9D8B030D-6E8A-4147-A177-3AD203B41FA5}">
                      <a16:colId xmlns:a16="http://schemas.microsoft.com/office/drawing/2014/main" val="20003"/>
                    </a:ext>
                  </a:extLst>
                </a:gridCol>
              </a:tblGrid>
              <a:tr h="451544">
                <a:tc>
                  <a:txBody>
                    <a:bodyPr/>
                    <a:lstStyle/>
                    <a:p>
                      <a:pPr algn="ctr"/>
                      <a:r>
                        <a:rPr lang="zh-CN" altLang="en-US" sz="1200" b="0" i="0" baseline="0" dirty="0">
                          <a:latin typeface="Times New Roman" panose="02020603050405020304" pitchFamily="18" charset="0"/>
                          <a:ea typeface="微软雅黑" panose="020B0503020204020204" pitchFamily="34" charset="-122"/>
                        </a:rPr>
                        <a:t>方案</a:t>
                      </a:r>
                    </a:p>
                  </a:txBody>
                  <a:tcPr anchor="ctr"/>
                </a:tc>
                <a:tc>
                  <a:txBody>
                    <a:bodyPr/>
                    <a:lstStyle/>
                    <a:p>
                      <a:pPr algn="ctr"/>
                      <a:r>
                        <a:rPr lang="zh-CN" altLang="en-US" sz="1200" b="0" i="0" baseline="0" dirty="0">
                          <a:latin typeface="Times New Roman" panose="02020603050405020304" pitchFamily="18" charset="0"/>
                          <a:ea typeface="微软雅黑" panose="020B0503020204020204" pitchFamily="34" charset="-122"/>
                        </a:rPr>
                        <a:t>优化目标值</a:t>
                      </a:r>
                      <a:r>
                        <a:rPr lang="en-US" altLang="zh-CN" sz="1200" b="0" i="0" baseline="0" dirty="0">
                          <a:latin typeface="Times New Roman" panose="02020603050405020304" pitchFamily="18" charset="0"/>
                          <a:ea typeface="微软雅黑" panose="020B0503020204020204" pitchFamily="34" charset="-122"/>
                        </a:rPr>
                        <a:t>F</a:t>
                      </a:r>
                      <a:endParaRPr lang="zh-CN" altLang="en-US" sz="1200" b="0" i="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0" i="0" baseline="0" dirty="0">
                          <a:latin typeface="Times New Roman" panose="02020603050405020304" pitchFamily="18" charset="0"/>
                          <a:ea typeface="微软雅黑" panose="020B0503020204020204" pitchFamily="34" charset="-122"/>
                        </a:rPr>
                        <a:t>N-1</a:t>
                      </a:r>
                      <a:r>
                        <a:rPr lang="zh-CN" altLang="en-US" sz="1200" b="0" i="0" baseline="0" dirty="0">
                          <a:latin typeface="Times New Roman" panose="02020603050405020304" pitchFamily="18" charset="0"/>
                          <a:ea typeface="微软雅黑" panose="020B0503020204020204" pitchFamily="34" charset="-122"/>
                        </a:rPr>
                        <a:t>故障有无越限</a:t>
                      </a:r>
                    </a:p>
                  </a:txBody>
                  <a:tcPr anchor="ctr"/>
                </a:tc>
                <a:tc>
                  <a:txBody>
                    <a:bodyPr/>
                    <a:lstStyle/>
                    <a:p>
                      <a:pPr algn="ctr"/>
                      <a:r>
                        <a:rPr lang="zh-CN" altLang="en-US" sz="1200" b="0" i="0" baseline="0" dirty="0">
                          <a:latin typeface="Times New Roman" panose="02020603050405020304" pitchFamily="18" charset="0"/>
                          <a:ea typeface="微软雅黑" panose="020B0503020204020204" pitchFamily="34" charset="-122"/>
                        </a:rPr>
                        <a:t>短路电流是否超标</a:t>
                      </a:r>
                    </a:p>
                  </a:txBody>
                  <a:tcPr anchor="ctr"/>
                </a:tc>
                <a:extLst>
                  <a:ext uri="{0D108BD9-81ED-4DB2-BD59-A6C34878D82A}">
                    <a16:rowId xmlns:a16="http://schemas.microsoft.com/office/drawing/2014/main" val="10000"/>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粤五邑</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粤西江</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64093.59</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有</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tc>
                <a:tc>
                  <a:txBody>
                    <a:bodyPr/>
                    <a:lstStyle/>
                    <a:p>
                      <a:pPr algn="ctr"/>
                      <a:r>
                        <a:rPr lang="zh-CN" altLang="en-US" sz="1200" b="0" i="0" baseline="0" dirty="0">
                          <a:latin typeface="Times New Roman" panose="02020603050405020304" pitchFamily="18" charset="0"/>
                          <a:ea typeface="微软雅黑" panose="020B0503020204020204" pitchFamily="34" charset="-122"/>
                        </a:rPr>
                        <a:t>否</a:t>
                      </a:r>
                    </a:p>
                  </a:txBody>
                  <a:tcPr anchor="ctr"/>
                </a:tc>
                <a:extLst>
                  <a:ext uri="{0D108BD9-81ED-4DB2-BD59-A6C34878D82A}">
                    <a16:rowId xmlns:a16="http://schemas.microsoft.com/office/drawing/2014/main" val="10001"/>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粤五邑</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粤雄伟</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66666.4</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有</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baseline="0" dirty="0">
                          <a:latin typeface="Times New Roman" panose="02020603050405020304" pitchFamily="18" charset="0"/>
                          <a:ea typeface="微软雅黑" panose="020B0503020204020204" pitchFamily="34" charset="-122"/>
                        </a:rPr>
                        <a:t>否</a:t>
                      </a:r>
                    </a:p>
                  </a:txBody>
                  <a:tcPr anchor="ctr"/>
                </a:tc>
                <a:extLst>
                  <a:ext uri="{0D108BD9-81ED-4DB2-BD59-A6C34878D82A}">
                    <a16:rowId xmlns:a16="http://schemas.microsoft.com/office/drawing/2014/main" val="10002"/>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粤五邑</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粤罗洞</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68499.14</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有</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baseline="0" dirty="0">
                          <a:latin typeface="Times New Roman" panose="02020603050405020304" pitchFamily="18" charset="0"/>
                          <a:ea typeface="微软雅黑" panose="020B0503020204020204" pitchFamily="34" charset="-122"/>
                        </a:rPr>
                        <a:t>否</a:t>
                      </a:r>
                    </a:p>
                  </a:txBody>
                  <a:tcPr anchor="ctr"/>
                </a:tc>
                <a:extLst>
                  <a:ext uri="{0D108BD9-81ED-4DB2-BD59-A6C34878D82A}">
                    <a16:rowId xmlns:a16="http://schemas.microsoft.com/office/drawing/2014/main" val="10003"/>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粤江门</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粤西江</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solidFill>
                      <a:schemeClr val="accent2">
                        <a:lumMod val="40000"/>
                        <a:lumOff val="60000"/>
                      </a:schemeClr>
                    </a:solidFill>
                  </a:tcP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70535.08</a:t>
                      </a:r>
                    </a:p>
                  </a:txBody>
                  <a:tcPr marL="9525" marR="9525" marT="9525" marB="0" anchor="ctr">
                    <a:solidFill>
                      <a:schemeClr val="accent2">
                        <a:lumMod val="40000"/>
                        <a:lumOff val="60000"/>
                      </a:schemeClr>
                    </a:solidFill>
                  </a:tcP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无</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baseline="0" dirty="0">
                          <a:latin typeface="Times New Roman" panose="02020603050405020304" pitchFamily="18" charset="0"/>
                          <a:ea typeface="微软雅黑" panose="020B0503020204020204" pitchFamily="34" charset="-122"/>
                        </a:rPr>
                        <a:t>否</a:t>
                      </a:r>
                    </a:p>
                  </a:txBody>
                  <a:tcPr anchor="ctr">
                    <a:solidFill>
                      <a:schemeClr val="accent2">
                        <a:lumMod val="40000"/>
                        <a:lumOff val="60000"/>
                      </a:schemeClr>
                    </a:solidFill>
                  </a:tcPr>
                </a:tc>
                <a:extLst>
                  <a:ext uri="{0D108BD9-81ED-4DB2-BD59-A6C34878D82A}">
                    <a16:rowId xmlns:a16="http://schemas.microsoft.com/office/drawing/2014/main" val="10004"/>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粤江门</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粤雄伟</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73126.16</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无</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baseline="0" dirty="0">
                          <a:latin typeface="Times New Roman" panose="02020603050405020304" pitchFamily="18" charset="0"/>
                          <a:ea typeface="微软雅黑" panose="020B0503020204020204" pitchFamily="34" charset="-122"/>
                        </a:rPr>
                        <a:t>否</a:t>
                      </a:r>
                    </a:p>
                  </a:txBody>
                  <a:tcPr anchor="ctr"/>
                </a:tc>
                <a:extLst>
                  <a:ext uri="{0D108BD9-81ED-4DB2-BD59-A6C34878D82A}">
                    <a16:rowId xmlns:a16="http://schemas.microsoft.com/office/drawing/2014/main" val="10005"/>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粤江门</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粤罗洞</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74940.64</a:t>
                      </a:r>
                    </a:p>
                  </a:txBody>
                  <a:tcPr marL="9525" marR="9525" marT="9525" marB="0" anchor="ct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无</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baseline="0" dirty="0">
                          <a:latin typeface="Times New Roman" panose="02020603050405020304" pitchFamily="18" charset="0"/>
                          <a:ea typeface="微软雅黑" panose="020B0503020204020204" pitchFamily="34" charset="-122"/>
                        </a:rPr>
                        <a:t>否</a:t>
                      </a:r>
                    </a:p>
                  </a:txBody>
                  <a:tcPr anchor="ctr"/>
                </a:tc>
                <a:extLst>
                  <a:ext uri="{0D108BD9-81ED-4DB2-BD59-A6C34878D82A}">
                    <a16:rowId xmlns:a16="http://schemas.microsoft.com/office/drawing/2014/main" val="10006"/>
                  </a:ext>
                </a:extLst>
              </a:tr>
              <a:tr h="312557">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粤香山</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粤西江</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51</a:t>
                      </a:r>
                    </a:p>
                  </a:txBody>
                  <a:tcPr marL="9525" marR="9525" marT="9525" marB="0" anchor="ctr">
                    <a:solidFill>
                      <a:srgbClr val="CFD5EA"/>
                    </a:solidFill>
                  </a:tcP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    </a:t>
                      </a:r>
                      <a:r>
                        <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rPr>
                        <a:t>78027.11</a:t>
                      </a:r>
                    </a:p>
                  </a:txBody>
                  <a:tcPr marL="9525" marR="9525" marT="9525" marB="0" anchor="ctr">
                    <a:solidFill>
                      <a:srgbClr val="CFD5EA"/>
                    </a:solidFill>
                  </a:tcPr>
                </a:tc>
                <a:tc>
                  <a:txBody>
                    <a:bodyPr/>
                    <a:lstStyle/>
                    <a:p>
                      <a:pPr algn="ctr" fontAlgn="ctr"/>
                      <a:r>
                        <a:rPr lang="zh-CN" altLang="en-US" sz="1200" b="0" i="0" u="none" strike="noStrike" baseline="0" dirty="0">
                          <a:solidFill>
                            <a:srgbClr val="000000"/>
                          </a:solidFill>
                          <a:effectLst/>
                          <a:latin typeface="Times New Roman" panose="02020603050405020304" pitchFamily="18" charset="0"/>
                          <a:ea typeface="微软雅黑" panose="020B0503020204020204" pitchFamily="34" charset="-122"/>
                        </a:rPr>
                        <a:t>无</a:t>
                      </a:r>
                      <a:endParaRPr lang="en-US" altLang="zh-CN" sz="1200" b="0" i="0" u="none" strike="noStrike" baseline="0" dirty="0">
                        <a:solidFill>
                          <a:srgbClr val="000000"/>
                        </a:solidFill>
                        <a:effectLst/>
                        <a:latin typeface="Times New Roman" panose="02020603050405020304" pitchFamily="18" charset="0"/>
                        <a:ea typeface="微软雅黑" panose="020B0503020204020204" pitchFamily="34" charset="-122"/>
                      </a:endParaRPr>
                    </a:p>
                  </a:txBody>
                  <a:tcPr marL="9525" marR="9525" marT="9525" marB="0" anchor="ctr">
                    <a:solidFill>
                      <a:srgbClr val="CF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i="0" baseline="0" dirty="0">
                          <a:latin typeface="Times New Roman" panose="02020603050405020304" pitchFamily="18" charset="0"/>
                          <a:ea typeface="微软雅黑" panose="020B0503020204020204" pitchFamily="34" charset="-122"/>
                        </a:rPr>
                        <a:t>否</a:t>
                      </a:r>
                    </a:p>
                  </a:txBody>
                  <a:tcPr anchor="ctr">
                    <a:solidFill>
                      <a:srgbClr val="CFD5EA"/>
                    </a:solidFill>
                  </a:tcPr>
                </a:tc>
                <a:extLst>
                  <a:ext uri="{0D108BD9-81ED-4DB2-BD59-A6C34878D82A}">
                    <a16:rowId xmlns:a16="http://schemas.microsoft.com/office/drawing/2014/main" val="10007"/>
                  </a:ext>
                </a:extLst>
              </a:tr>
              <a:tr h="312557">
                <a:tc>
                  <a:txBody>
                    <a:bodyPr/>
                    <a:lstStyle/>
                    <a:p>
                      <a:pPr marL="0" algn="ctr" defTabSz="914400" rtl="0" eaLnBrk="1" fontAlgn="ctr" latinLnBrk="0" hangingPunct="1"/>
                      <a:r>
                        <a:rPr lang="zh-CN" altLang="en-US"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粤文山</a:t>
                      </a:r>
                      <a:r>
                        <a:rPr lang="en-US" altLang="zh-CN"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51+</a:t>
                      </a:r>
                      <a:r>
                        <a:rPr lang="zh-CN" altLang="en-US"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粤西江</a:t>
                      </a:r>
                      <a:r>
                        <a:rPr lang="en-US" altLang="zh-CN"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51</a:t>
                      </a:r>
                    </a:p>
                  </a:txBody>
                  <a:tcPr marL="9525" marR="9525" marT="9525" marB="0" anchor="ctr">
                    <a:solidFill>
                      <a:srgbClr val="E9EBF5"/>
                    </a:solidFill>
                  </a:tcPr>
                </a:tc>
                <a:tc>
                  <a:txBody>
                    <a:bodyPr/>
                    <a:lstStyle/>
                    <a:p>
                      <a:pPr marL="0" algn="ctr" defTabSz="914400" rtl="0" eaLnBrk="1" fontAlgn="ctr" latinLnBrk="0" hangingPunct="1"/>
                      <a:r>
                        <a:rPr lang="en-US" altLang="zh-CN"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80838.29</a:t>
                      </a:r>
                    </a:p>
                  </a:txBody>
                  <a:tcPr marL="9525" marR="9525" marT="9525" marB="0" anchor="ctr">
                    <a:solidFill>
                      <a:srgbClr val="E9EBF5"/>
                    </a:solidFill>
                  </a:tcPr>
                </a:tc>
                <a:tc>
                  <a:txBody>
                    <a:bodyPr/>
                    <a:lstStyle/>
                    <a:p>
                      <a:pPr marL="0" algn="ctr" defTabSz="914400" rtl="0" eaLnBrk="1" fontAlgn="ctr" latinLnBrk="0" hangingPunct="1"/>
                      <a:r>
                        <a:rPr lang="zh-CN" altLang="en-US"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无</a:t>
                      </a:r>
                      <a:endParaRPr lang="en-US" altLang="zh-CN"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endParaRPr>
                    </a:p>
                  </a:txBody>
                  <a:tcPr marL="9525" marR="9525" marT="9525" marB="0" anchor="ctr">
                    <a:solidFill>
                      <a:srgbClr val="E9EBF5"/>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kern="1200" baseline="0" dirty="0">
                          <a:solidFill>
                            <a:srgbClr val="000000"/>
                          </a:solidFill>
                          <a:effectLst/>
                          <a:latin typeface="Times New Roman" panose="02020603050405020304" pitchFamily="18" charset="0"/>
                          <a:ea typeface="微软雅黑" panose="020B0503020204020204" pitchFamily="34" charset="-122"/>
                          <a:cs typeface="+mn-cs"/>
                        </a:rPr>
                        <a:t>否</a:t>
                      </a:r>
                    </a:p>
                  </a:txBody>
                  <a:tcPr anchor="ctr">
                    <a:solidFill>
                      <a:srgbClr val="E9EBF5"/>
                    </a:solidFill>
                  </a:tcPr>
                </a:tc>
                <a:extLst>
                  <a:ext uri="{0D108BD9-81ED-4DB2-BD59-A6C34878D82A}">
                    <a16:rowId xmlns:a16="http://schemas.microsoft.com/office/drawing/2014/main" val="10008"/>
                  </a:ext>
                </a:extLst>
              </a:tr>
            </a:tbl>
          </a:graphicData>
        </a:graphic>
      </p:graphicFrame>
      <p:graphicFrame>
        <p:nvGraphicFramePr>
          <p:cNvPr id="30" name="对象 29">
            <a:extLst>
              <a:ext uri="{FF2B5EF4-FFF2-40B4-BE49-F238E27FC236}">
                <a16:creationId xmlns:a16="http://schemas.microsoft.com/office/drawing/2014/main" id="{C0AA3494-EEB4-4563-ADB0-9F7B531E77A7}"/>
              </a:ext>
            </a:extLst>
          </p:cNvPr>
          <p:cNvGraphicFramePr>
            <a:graphicFrameLocks noChangeAspect="1"/>
          </p:cNvGraphicFramePr>
          <p:nvPr>
            <p:extLst>
              <p:ext uri="{D42A27DB-BD31-4B8C-83A1-F6EECF244321}">
                <p14:modId xmlns:p14="http://schemas.microsoft.com/office/powerpoint/2010/main" val="336904835"/>
              </p:ext>
            </p:extLst>
          </p:nvPr>
        </p:nvGraphicFramePr>
        <p:xfrm>
          <a:off x="8698406" y="3950507"/>
          <a:ext cx="3299893" cy="2164911"/>
        </p:xfrm>
        <a:graphic>
          <a:graphicData uri="http://schemas.openxmlformats.org/presentationml/2006/ole">
            <mc:AlternateContent xmlns:mc="http://schemas.openxmlformats.org/markup-compatibility/2006">
              <mc:Choice xmlns:v="urn:schemas-microsoft-com:vml" Requires="v">
                <p:oleObj spid="_x0000_s177162" name="Graph" r:id="rId6" imgW="11238230" imgH="7374255" progId="Origin95.Graph">
                  <p:embed/>
                </p:oleObj>
              </mc:Choice>
              <mc:Fallback>
                <p:oleObj name="Graph" r:id="rId6" imgW="11238230" imgH="7374255" progId="Origin95.Graph">
                  <p:embed/>
                  <p:pic>
                    <p:nvPicPr>
                      <p:cNvPr id="7" name="对象 6"/>
                      <p:cNvPicPr/>
                      <p:nvPr/>
                    </p:nvPicPr>
                    <p:blipFill>
                      <a:blip r:embed="rId7"/>
                      <a:stretch>
                        <a:fillRect/>
                      </a:stretch>
                    </p:blipFill>
                    <p:spPr>
                      <a:xfrm>
                        <a:off x="8698406" y="3950507"/>
                        <a:ext cx="3299893" cy="2164911"/>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47DE327A-B79F-47CD-B3AC-99D3DB950CB6}"/>
              </a:ext>
            </a:extLst>
          </p:cNvPr>
          <p:cNvSpPr txBox="1"/>
          <p:nvPr/>
        </p:nvSpPr>
        <p:spPr>
          <a:xfrm>
            <a:off x="886820" y="6355804"/>
            <a:ext cx="2387035"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广东省各分区净负荷</a:t>
            </a:r>
            <a:endParaRPr lang="zh-CN" altLang="en-US" b="1" dirty="0">
              <a:solidFill>
                <a:srgbClr val="205196"/>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82028DB-B03D-467D-ADFA-B399D84EDFB2}"/>
              </a:ext>
            </a:extLst>
          </p:cNvPr>
          <p:cNvSpPr txBox="1"/>
          <p:nvPr/>
        </p:nvSpPr>
        <p:spPr>
          <a:xfrm>
            <a:off x="5658493" y="6362666"/>
            <a:ext cx="2074505"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部分方案优化结果</a:t>
            </a:r>
            <a:endParaRPr lang="zh-CN" altLang="en-US" b="1" dirty="0">
              <a:solidFill>
                <a:srgbClr val="205196"/>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17A3C911-68C8-4D95-A349-174602BD3653}"/>
              </a:ext>
            </a:extLst>
          </p:cNvPr>
          <p:cNvSpPr txBox="1"/>
          <p:nvPr/>
        </p:nvSpPr>
        <p:spPr>
          <a:xfrm>
            <a:off x="9550106" y="6306105"/>
            <a:ext cx="2074505"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直流落点电压刚度</a:t>
            </a:r>
            <a:endParaRPr lang="zh-CN" altLang="en-US" b="1" dirty="0">
              <a:solidFill>
                <a:srgbClr val="20519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671760" y="1090915"/>
            <a:ext cx="4413424"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针对广东电网实际分析</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5"/>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文本框 21"/>
          <p:cNvSpPr txBox="1"/>
          <p:nvPr/>
        </p:nvSpPr>
        <p:spPr>
          <a:xfrm flipV="1">
            <a:off x="2238376" y="10255523"/>
            <a:ext cx="101874" cy="45719"/>
          </a:xfrm>
          <a:prstGeom prst="rect">
            <a:avLst/>
          </a:prstGeom>
          <a:noFill/>
        </p:spPr>
        <p:txBody>
          <a:bodyPr wrap="square" rtlCol="0">
            <a:spAutoFit/>
          </a:bodyPr>
          <a:lstStyle/>
          <a:p>
            <a:endParaRPr lang="zh-CN" altLang="en-US" dirty="0"/>
          </a:p>
        </p:txBody>
      </p:sp>
      <p:sp>
        <p:nvSpPr>
          <p:cNvPr id="60" name="矩形 59"/>
          <p:cNvSpPr/>
          <p:nvPr/>
        </p:nvSpPr>
        <p:spPr>
          <a:xfrm>
            <a:off x="374754" y="1518807"/>
            <a:ext cx="11569596" cy="1936433"/>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493761" y="1539558"/>
            <a:ext cx="11450589" cy="185756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rPr>
              <a:t>分析夏季常规直流双极闭锁</a:t>
            </a:r>
            <a:r>
              <a:rPr lang="en-US" altLang="zh-CN" dirty="0">
                <a:latin typeface="Times New Roman" panose="02020603050405020304" pitchFamily="18" charset="0"/>
                <a:ea typeface="微软雅黑" panose="020B0503020204020204" pitchFamily="34" charset="-122"/>
              </a:rPr>
              <a:t>5000MW</a:t>
            </a:r>
            <a:r>
              <a:rPr lang="zh-CN" altLang="en-US" dirty="0">
                <a:latin typeface="Times New Roman" panose="02020603050405020304" pitchFamily="18" charset="0"/>
                <a:ea typeface="微软雅黑" panose="020B0503020204020204" pitchFamily="34" charset="-122"/>
              </a:rPr>
              <a:t>系统频率响应，在海上风电接入广东电网后，系统</a:t>
            </a:r>
            <a:r>
              <a:rPr lang="zh-CN" altLang="en-US" b="1" dirty="0">
                <a:solidFill>
                  <a:srgbClr val="FF0000"/>
                </a:solidFill>
                <a:latin typeface="Times New Roman" panose="02020603050405020304" pitchFamily="18" charset="0"/>
                <a:ea typeface="微软雅黑" panose="020B0503020204020204" pitchFamily="34" charset="-122"/>
              </a:rPr>
              <a:t>调频能力下降</a:t>
            </a:r>
            <a:r>
              <a:rPr lang="zh-CN" altLang="en-US" dirty="0">
                <a:latin typeface="Times New Roman" panose="02020603050405020304" pitchFamily="18" charset="0"/>
                <a:ea typeface="微软雅黑" panose="020B0503020204020204" pitchFamily="34" charset="-122"/>
              </a:rPr>
              <a:t>。在各运行方式下，最大直流双极闭锁最大频率偏差为</a:t>
            </a:r>
            <a:r>
              <a:rPr lang="en-US" altLang="zh-CN" dirty="0">
                <a:latin typeface="Times New Roman" panose="02020603050405020304" pitchFamily="18" charset="0"/>
                <a:ea typeface="微软雅黑" panose="020B0503020204020204" pitchFamily="34" charset="-122"/>
              </a:rPr>
              <a:t>-0.139Hz</a:t>
            </a:r>
            <a:r>
              <a:rPr lang="zh-CN" altLang="en-US" dirty="0">
                <a:latin typeface="Times New Roman" panose="02020603050405020304" pitchFamily="18" charset="0"/>
                <a:ea typeface="微软雅黑" panose="020B0503020204020204" pitchFamily="34" charset="-122"/>
              </a:rPr>
              <a:t>，海上风电系统闭锁后最大频率偏差为</a:t>
            </a:r>
            <a:r>
              <a:rPr lang="en-US" altLang="zh-CN" dirty="0">
                <a:latin typeface="Times New Roman" panose="02020603050405020304" pitchFamily="18" charset="0"/>
                <a:ea typeface="微软雅黑" panose="020B0503020204020204" pitchFamily="34" charset="-122"/>
              </a:rPr>
              <a:t>-0.23Hz</a:t>
            </a:r>
            <a:r>
              <a:rPr lang="zh-CN" altLang="en-US" dirty="0">
                <a:latin typeface="Times New Roman" panose="02020603050405020304" pitchFamily="18" charset="0"/>
                <a:ea typeface="微软雅黑" panose="020B0503020204020204" pitchFamily="34" charset="-122"/>
              </a:rPr>
              <a:t>，系统</a:t>
            </a:r>
            <a:r>
              <a:rPr lang="zh-CN" altLang="en-US" b="1" dirty="0">
                <a:solidFill>
                  <a:srgbClr val="FF0000"/>
                </a:solidFill>
                <a:latin typeface="Times New Roman" panose="02020603050405020304" pitchFamily="18" charset="0"/>
                <a:ea typeface="微软雅黑" panose="020B0503020204020204" pitchFamily="34" charset="-122"/>
              </a:rPr>
              <a:t>频率稳定性较好</a:t>
            </a:r>
            <a:r>
              <a:rPr lang="zh-CN" altLang="en-US" dirty="0">
                <a:latin typeface="Times New Roman" panose="02020603050405020304" pitchFamily="18" charset="0"/>
                <a:ea typeface="微软雅黑" panose="020B0503020204020204" pitchFamily="34" charset="-122"/>
              </a:rPr>
              <a:t>。</a:t>
            </a:r>
            <a:endParaRPr lang="en-US" altLang="zh-CN" dirty="0">
              <a:latin typeface="Times New Roman" panose="02020603050405020304" pitchFamily="18" charset="0"/>
              <a:ea typeface="微软雅黑" panose="020B0503020204020204" pitchFamily="34" charset="-122"/>
            </a:endParaRPr>
          </a:p>
          <a:p>
            <a:pPr marL="285750" indent="-285750">
              <a:lnSpc>
                <a:spcPct val="13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rPr>
              <a:t>春节午间时，常规直流最大功率为</a:t>
            </a:r>
            <a:r>
              <a:rPr lang="en-US" altLang="zh-CN" dirty="0">
                <a:latin typeface="Times New Roman" panose="02020603050405020304" pitchFamily="18" charset="0"/>
                <a:ea typeface="微软雅黑" panose="020B0503020204020204" pitchFamily="34" charset="-122"/>
              </a:rPr>
              <a:t>1000 MW</a:t>
            </a:r>
            <a:r>
              <a:rPr lang="zh-CN" altLang="en-US" dirty="0">
                <a:latin typeface="Times New Roman" panose="02020603050405020304" pitchFamily="18" charset="0"/>
                <a:ea typeface="微软雅黑" panose="020B0503020204020204" pitchFamily="34" charset="-122"/>
              </a:rPr>
              <a:t>，双极闭锁后最大频率偏差为</a:t>
            </a:r>
            <a:r>
              <a:rPr lang="en-US" altLang="zh-CN" dirty="0">
                <a:latin typeface="Times New Roman" panose="02020603050405020304" pitchFamily="18" charset="0"/>
                <a:ea typeface="微软雅黑" panose="020B0503020204020204" pitchFamily="34" charset="-122"/>
              </a:rPr>
              <a:t>-0.019Hz</a:t>
            </a:r>
            <a:r>
              <a:rPr lang="zh-CN" altLang="en-US" dirty="0">
                <a:latin typeface="Times New Roman" panose="02020603050405020304" pitchFamily="18" charset="0"/>
                <a:ea typeface="微软雅黑" panose="020B0503020204020204" pitchFamily="34" charset="-122"/>
              </a:rPr>
              <a:t>，同时此时海上风电部分弃风，输送功率为</a:t>
            </a:r>
            <a:r>
              <a:rPr lang="en-US" altLang="zh-CN" dirty="0">
                <a:latin typeface="Times New Roman" panose="02020603050405020304" pitchFamily="18" charset="0"/>
                <a:ea typeface="微软雅黑" panose="020B0503020204020204" pitchFamily="34" charset="-122"/>
              </a:rPr>
              <a:t>2000MW</a:t>
            </a:r>
            <a:r>
              <a:rPr lang="zh-CN" altLang="en-US" dirty="0">
                <a:latin typeface="Times New Roman" panose="02020603050405020304" pitchFamily="18" charset="0"/>
                <a:ea typeface="微软雅黑" panose="020B0503020204020204" pitchFamily="34" charset="-122"/>
              </a:rPr>
              <a:t>，海上风电系统闭锁后最大频率偏差为</a:t>
            </a:r>
            <a:r>
              <a:rPr lang="en-US" altLang="zh-CN" dirty="0">
                <a:latin typeface="Times New Roman" panose="02020603050405020304" pitchFamily="18" charset="0"/>
                <a:ea typeface="微软雅黑" panose="020B0503020204020204" pitchFamily="34" charset="-122"/>
              </a:rPr>
              <a:t>-0.04Hz</a:t>
            </a:r>
            <a:r>
              <a:rPr lang="zh-CN" altLang="en-US" dirty="0">
                <a:latin typeface="Times New Roman" panose="02020603050405020304" pitchFamily="18" charset="0"/>
                <a:ea typeface="微软雅黑" panose="020B0503020204020204" pitchFamily="34" charset="-122"/>
              </a:rPr>
              <a:t>，</a:t>
            </a:r>
            <a:r>
              <a:rPr lang="zh-CN" altLang="en-US" b="1" dirty="0">
                <a:solidFill>
                  <a:srgbClr val="FF0000"/>
                </a:solidFill>
                <a:latin typeface="Times New Roman" panose="02020603050405020304" pitchFamily="18" charset="0"/>
                <a:ea typeface="微软雅黑" panose="020B0503020204020204" pitchFamily="34" charset="-122"/>
              </a:rPr>
              <a:t>系统频率稳定性较好。</a:t>
            </a:r>
            <a:endParaRPr lang="en-US" altLang="zh-CN" b="1" dirty="0">
              <a:solidFill>
                <a:srgbClr val="FF0000"/>
              </a:solidFill>
              <a:latin typeface="Times New Roman" panose="02020603050405020304" pitchFamily="18" charset="0"/>
              <a:ea typeface="微软雅黑" panose="020B0503020204020204" pitchFamily="34" charset="-122"/>
            </a:endParaRPr>
          </a:p>
        </p:txBody>
      </p:sp>
      <p:sp>
        <p:nvSpPr>
          <p:cNvPr id="23" name="矩形 22"/>
          <p:cNvSpPr/>
          <p:nvPr/>
        </p:nvSpPr>
        <p:spPr>
          <a:xfrm>
            <a:off x="6358040" y="3573739"/>
            <a:ext cx="1728481" cy="45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4"/>
          </p:nvPr>
        </p:nvSpPr>
        <p:spPr>
          <a:xfrm>
            <a:off x="9372600" y="6492875"/>
            <a:ext cx="2743200" cy="365125"/>
          </a:xfrm>
        </p:spPr>
        <p:txBody>
          <a:bodyPr/>
          <a:lstStyle/>
          <a:p>
            <a:fld id="{1890D586-F587-4B11-9A09-7A3B8DB42779}" type="slidenum">
              <a:rPr lang="zh-CN" altLang="en-US" smtClean="0"/>
              <a:t>25</a:t>
            </a:fld>
            <a:endParaRPr lang="zh-CN" altLang="en-US" dirty="0"/>
          </a:p>
        </p:txBody>
      </p:sp>
      <p:graphicFrame>
        <p:nvGraphicFramePr>
          <p:cNvPr id="28" name="对象 27"/>
          <p:cNvGraphicFramePr>
            <a:graphicFrameLocks noChangeAspect="1"/>
          </p:cNvGraphicFramePr>
          <p:nvPr/>
        </p:nvGraphicFramePr>
        <p:xfrm>
          <a:off x="6350" y="3735388"/>
          <a:ext cx="3133725" cy="2444750"/>
        </p:xfrm>
        <a:graphic>
          <a:graphicData uri="http://schemas.openxmlformats.org/presentationml/2006/ole">
            <mc:AlternateContent xmlns:mc="http://schemas.openxmlformats.org/markup-compatibility/2006">
              <mc:Choice xmlns:v="urn:schemas-microsoft-com:vml" Requires="v">
                <p:oleObj spid="_x0000_s80343" name="Graph" r:id="rId4" imgW="8435975" imgH="6577965" progId="Origin95.Graph">
                  <p:embed/>
                </p:oleObj>
              </mc:Choice>
              <mc:Fallback>
                <p:oleObj name="Graph" r:id="rId4" imgW="8435975" imgH="6577965" progId="Origin95.Graph">
                  <p:embed/>
                  <p:pic>
                    <p:nvPicPr>
                      <p:cNvPr id="0" name="图片 1"/>
                      <p:cNvPicPr/>
                      <p:nvPr/>
                    </p:nvPicPr>
                    <p:blipFill>
                      <a:blip r:embed="rId5"/>
                      <a:stretch>
                        <a:fillRect/>
                      </a:stretch>
                    </p:blipFill>
                    <p:spPr>
                      <a:xfrm>
                        <a:off x="6350" y="3735388"/>
                        <a:ext cx="3133725" cy="2444750"/>
                      </a:xfrm>
                      <a:prstGeom prst="rect">
                        <a:avLst/>
                      </a:prstGeom>
                    </p:spPr>
                  </p:pic>
                </p:oleObj>
              </mc:Fallback>
            </mc:AlternateContent>
          </a:graphicData>
        </a:graphic>
      </p:graphicFrame>
      <p:sp>
        <p:nvSpPr>
          <p:cNvPr id="39" name="文本框 38"/>
          <p:cNvSpPr txBox="1"/>
          <p:nvPr/>
        </p:nvSpPr>
        <p:spPr>
          <a:xfrm>
            <a:off x="1132211" y="6230299"/>
            <a:ext cx="1208039"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夏大方式</a:t>
            </a:r>
            <a:endParaRPr lang="zh-CN" altLang="en-US" b="1" dirty="0">
              <a:solidFill>
                <a:srgbClr val="205196"/>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178628" y="6221723"/>
            <a:ext cx="1341477" cy="369332"/>
          </a:xfrm>
          <a:prstGeom prst="rect">
            <a:avLst/>
          </a:prstGeom>
          <a:noFill/>
        </p:spPr>
        <p:txBody>
          <a:bodyPr wrap="square">
            <a:spAutoFit/>
          </a:bodyPr>
          <a:lstStyle/>
          <a:p>
            <a:r>
              <a:rPr lang="zh-CN" altLang="en-US" sz="1800" b="1" dirty="0">
                <a:solidFill>
                  <a:srgbClr val="205196"/>
                </a:solidFill>
                <a:effectLst/>
                <a:latin typeface="微软雅黑" panose="020B0503020204020204" pitchFamily="34" charset="-122"/>
                <a:ea typeface="微软雅黑" panose="020B0503020204020204" pitchFamily="34" charset="-122"/>
                <a:cs typeface="Times New Roman" panose="02020603050405020304" pitchFamily="18" charset="0"/>
              </a:rPr>
              <a:t>夏腰方式</a:t>
            </a:r>
            <a:endParaRPr lang="zh-CN" altLang="en-US" b="1" dirty="0">
              <a:solidFill>
                <a:srgbClr val="20519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222280" y="6221723"/>
            <a:ext cx="1341477" cy="369332"/>
          </a:xfrm>
          <a:prstGeom prst="rect">
            <a:avLst/>
          </a:prstGeom>
          <a:noFill/>
        </p:spPr>
        <p:txBody>
          <a:bodyPr wrap="square">
            <a:spAutoFit/>
          </a:bodyPr>
          <a:lstStyle/>
          <a:p>
            <a:r>
              <a:rPr lang="zh-CN" altLang="en-US" b="1" dirty="0">
                <a:solidFill>
                  <a:srgbClr val="205196"/>
                </a:solidFill>
                <a:latin typeface="微软雅黑" panose="020B0503020204020204" pitchFamily="34" charset="-122"/>
                <a:ea typeface="微软雅黑" panose="020B0503020204020204" pitchFamily="34" charset="-122"/>
                <a:cs typeface="Times New Roman" panose="02020603050405020304" pitchFamily="18" charset="0"/>
              </a:rPr>
              <a:t>夏小方式</a:t>
            </a:r>
            <a:endParaRPr lang="zh-CN" altLang="en-US" b="1" dirty="0">
              <a:solidFill>
                <a:srgbClr val="20519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0172425" y="6118612"/>
            <a:ext cx="1657605" cy="369332"/>
          </a:xfrm>
          <a:prstGeom prst="rect">
            <a:avLst/>
          </a:prstGeom>
          <a:noFill/>
        </p:spPr>
        <p:txBody>
          <a:bodyPr wrap="square">
            <a:spAutoFit/>
          </a:bodyPr>
          <a:lstStyle/>
          <a:p>
            <a:r>
              <a:rPr lang="zh-CN" altLang="en-US" sz="1800" b="1" dirty="0">
                <a:solidFill>
                  <a:srgbClr val="205196"/>
                </a:solidFill>
                <a:effectLst/>
                <a:latin typeface="微软雅黑" panose="020B0503020204020204" pitchFamily="34" charset="-122"/>
                <a:ea typeface="微软雅黑" panose="020B0503020204020204" pitchFamily="34" charset="-122"/>
                <a:cs typeface="Times New Roman" panose="02020603050405020304" pitchFamily="18" charset="0"/>
              </a:rPr>
              <a:t>春节午间方式</a:t>
            </a:r>
            <a:endParaRPr lang="zh-CN" altLang="en-US" b="1" dirty="0">
              <a:solidFill>
                <a:srgbClr val="205196"/>
              </a:solidFill>
              <a:latin typeface="微软雅黑" panose="020B0503020204020204" pitchFamily="34" charset="-122"/>
              <a:ea typeface="微软雅黑" panose="020B0503020204020204" pitchFamily="34" charset="-122"/>
            </a:endParaRPr>
          </a:p>
        </p:txBody>
      </p:sp>
      <p:sp>
        <p:nvSpPr>
          <p:cNvPr id="30"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1.10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海上风电接入受端电网的调频需求分析</a:t>
            </a:r>
          </a:p>
        </p:txBody>
      </p:sp>
      <p:graphicFrame>
        <p:nvGraphicFramePr>
          <p:cNvPr id="11" name="对象 10"/>
          <p:cNvGraphicFramePr>
            <a:graphicFrameLocks noChangeAspect="1"/>
          </p:cNvGraphicFramePr>
          <p:nvPr/>
        </p:nvGraphicFramePr>
        <p:xfrm>
          <a:off x="2991518" y="3750484"/>
          <a:ext cx="3138025" cy="2411280"/>
        </p:xfrm>
        <a:graphic>
          <a:graphicData uri="http://schemas.openxmlformats.org/presentationml/2006/ole">
            <mc:AlternateContent xmlns:mc="http://schemas.openxmlformats.org/markup-compatibility/2006">
              <mc:Choice xmlns:v="urn:schemas-microsoft-com:vml" Requires="v">
                <p:oleObj spid="_x0000_s80344" name="Graph" r:id="rId6" imgW="8583295" imgH="6597650" progId="Origin95.Graph">
                  <p:embed/>
                </p:oleObj>
              </mc:Choice>
              <mc:Fallback>
                <p:oleObj name="Graph" r:id="rId6" imgW="8583295" imgH="6597650" progId="Origin95.Graph">
                  <p:embed/>
                  <p:pic>
                    <p:nvPicPr>
                      <p:cNvPr id="0" name="图片 80293"/>
                      <p:cNvPicPr/>
                      <p:nvPr/>
                    </p:nvPicPr>
                    <p:blipFill>
                      <a:blip r:embed="rId7"/>
                      <a:stretch>
                        <a:fillRect/>
                      </a:stretch>
                    </p:blipFill>
                    <p:spPr>
                      <a:xfrm>
                        <a:off x="2991518" y="3750484"/>
                        <a:ext cx="3138025" cy="241128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9085480" y="3767978"/>
          <a:ext cx="3139170" cy="2412160"/>
        </p:xfrm>
        <a:graphic>
          <a:graphicData uri="http://schemas.openxmlformats.org/presentationml/2006/ole">
            <mc:AlternateContent xmlns:mc="http://schemas.openxmlformats.org/markup-compatibility/2006">
              <mc:Choice xmlns:v="urn:schemas-microsoft-com:vml" Requires="v">
                <p:oleObj spid="_x0000_s80345" name="Graph" r:id="rId8" imgW="8583295" imgH="6597650" progId="Origin95.Graph">
                  <p:embed/>
                </p:oleObj>
              </mc:Choice>
              <mc:Fallback>
                <p:oleObj name="Graph" r:id="rId8" imgW="8583295" imgH="6597650" progId="Origin95.Graph">
                  <p:embed/>
                  <p:pic>
                    <p:nvPicPr>
                      <p:cNvPr id="0" name="图片 80294"/>
                      <p:cNvPicPr/>
                      <p:nvPr/>
                    </p:nvPicPr>
                    <p:blipFill>
                      <a:blip r:embed="rId9"/>
                      <a:stretch>
                        <a:fillRect/>
                      </a:stretch>
                    </p:blipFill>
                    <p:spPr>
                      <a:xfrm>
                        <a:off x="9085480" y="3767978"/>
                        <a:ext cx="3139170" cy="2412160"/>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6010376" y="3735388"/>
          <a:ext cx="3181639" cy="2444793"/>
        </p:xfrm>
        <a:graphic>
          <a:graphicData uri="http://schemas.openxmlformats.org/presentationml/2006/ole">
            <mc:AlternateContent xmlns:mc="http://schemas.openxmlformats.org/markup-compatibility/2006">
              <mc:Choice xmlns:v="urn:schemas-microsoft-com:vml" Requires="v">
                <p:oleObj spid="_x0000_s80346" name="Graph" r:id="rId10" imgW="8583295" imgH="6597650" progId="Origin95.Graph">
                  <p:embed/>
                </p:oleObj>
              </mc:Choice>
              <mc:Fallback>
                <p:oleObj name="Graph" r:id="rId10" imgW="8583295" imgH="6597650" progId="Origin95.Graph">
                  <p:embed/>
                  <p:pic>
                    <p:nvPicPr>
                      <p:cNvPr id="0" name="图片 80295"/>
                      <p:cNvPicPr/>
                      <p:nvPr/>
                    </p:nvPicPr>
                    <p:blipFill>
                      <a:blip r:embed="rId11"/>
                      <a:stretch>
                        <a:fillRect/>
                      </a:stretch>
                    </p:blipFill>
                    <p:spPr>
                      <a:xfrm>
                        <a:off x="6010376" y="3735388"/>
                        <a:ext cx="3181639" cy="2444793"/>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4"/>
          <a:stretch>
            <a:fillRect/>
          </a:stretch>
        </p:blipFill>
        <p:spPr>
          <a:xfrm>
            <a:off x="843915" y="2859854"/>
            <a:ext cx="2580640" cy="2493645"/>
          </a:xfrm>
          <a:prstGeom prst="rect">
            <a:avLst/>
          </a:prstGeom>
        </p:spPr>
      </p:pic>
      <p:sp>
        <p:nvSpPr>
          <p:cNvPr id="29" name="文本框 23"/>
          <p:cNvSpPr txBox="1"/>
          <p:nvPr/>
        </p:nvSpPr>
        <p:spPr>
          <a:xfrm>
            <a:off x="565150" y="5390329"/>
            <a:ext cx="2945130"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储能电池参与一次调频的方法</a:t>
            </a:r>
          </a:p>
        </p:txBody>
      </p:sp>
      <mc:AlternateContent xmlns:mc="http://schemas.openxmlformats.org/markup-compatibility/2006" xmlns:a14="http://schemas.microsoft.com/office/drawing/2010/main">
        <mc:Choice Requires="a14">
          <p:sp>
            <p:nvSpPr>
              <p:cNvPr id="42" name="文本框 49"/>
              <p:cNvSpPr txBox="1"/>
              <p:nvPr/>
            </p:nvSpPr>
            <p:spPr>
              <a:xfrm>
                <a:off x="301625" y="6203764"/>
                <a:ext cx="3568700" cy="3111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𝐿𝐶𝐶</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𝑖𝑛𝑣</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𝑂</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&amp;</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𝑀</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𝑠𝑐𝑟</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𝛽</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𝛼</m:t>
                        </m:r>
                      </m:sub>
                    </m:sSub>
                  </m:oMath>
                </a14:m>
                <a:r>
                  <a:rPr lang="en-US" altLang="zh-CN" sz="1400" dirty="0">
                    <a:effectLst/>
                    <a:latin typeface="Times New Roman" panose="02020603050405020304" pitchFamily="18" charset="0"/>
                    <a:ea typeface="等线" panose="02010600030101010101" pitchFamily="2" charset="-122"/>
                  </a:rPr>
                  <a:t> </a:t>
                </a:r>
              </a:p>
            </p:txBody>
          </p:sp>
        </mc:Choice>
        <mc:Fallback xmlns="">
          <p:sp>
            <p:nvSpPr>
              <p:cNvPr id="42" name="文本框 49"/>
              <p:cNvSpPr txBox="1">
                <a:spLocks noRot="1" noChangeAspect="1" noMove="1" noResize="1" noEditPoints="1" noAdjustHandles="1" noChangeArrowheads="1" noChangeShapeType="1" noTextEdit="1"/>
              </p:cNvSpPr>
              <p:nvPr/>
            </p:nvSpPr>
            <p:spPr>
              <a:xfrm>
                <a:off x="301625" y="6203764"/>
                <a:ext cx="3568700" cy="311150"/>
              </a:xfrm>
              <a:prstGeom prst="rect">
                <a:avLst/>
              </a:prstGeom>
              <a:blipFill>
                <a:blip r:embed="rId5"/>
                <a:stretch>
                  <a:fillRect b="-7843"/>
                </a:stretch>
              </a:blipFill>
            </p:spPr>
            <p:txBody>
              <a:bodyPr/>
              <a:lstStyle/>
              <a:p>
                <a:r>
                  <a:rPr lang="zh-CN" altLang="en-US">
                    <a:noFill/>
                  </a:rPr>
                  <a:t> </a:t>
                </a:r>
              </a:p>
            </p:txBody>
          </p:sp>
        </mc:Fallback>
      </mc:AlternateContent>
      <p:sp>
        <p:nvSpPr>
          <p:cNvPr id="44" name="矩形 43"/>
          <p:cNvSpPr/>
          <p:nvPr/>
        </p:nvSpPr>
        <p:spPr>
          <a:xfrm>
            <a:off x="327025" y="5816414"/>
            <a:ext cx="3350895" cy="337185"/>
          </a:xfrm>
          <a:prstGeom prst="rect">
            <a:avLst/>
          </a:prstGeom>
          <a:solidFill>
            <a:srgbClr val="C5E0B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储能电池全寿命周期</a:t>
            </a:r>
            <a:r>
              <a:rPr lang="zh-CN" altLang="en-US" sz="1600" b="1" dirty="0">
                <a:effectLst/>
                <a:latin typeface="Times New Roman" panose="02020603050405020304" pitchFamily="18" charset="0"/>
                <a:ea typeface="宋体" panose="02010600030101010101" pitchFamily="2" charset="-122"/>
                <a:cs typeface="Times New Roman" panose="02020603050405020304" pitchFamily="18" charset="0"/>
              </a:rPr>
              <a:t>成本模型</a:t>
            </a:r>
          </a:p>
        </p:txBody>
      </p:sp>
      <p:sp>
        <p:nvSpPr>
          <p:cNvPr id="46" name="矩形 45"/>
          <p:cNvSpPr/>
          <p:nvPr/>
        </p:nvSpPr>
        <p:spPr>
          <a:xfrm>
            <a:off x="301625" y="5764979"/>
            <a:ext cx="3439795" cy="800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3110" y="4975039"/>
            <a:ext cx="545465" cy="306705"/>
          </a:xfrm>
          <a:prstGeom prst="rect">
            <a:avLst/>
          </a:prstGeom>
          <a:solidFill>
            <a:schemeClr val="accent6">
              <a:lumMod val="20000"/>
              <a:lumOff val="80000"/>
            </a:schemeClr>
          </a:solidFill>
        </p:spPr>
      </p:pic>
      <p:sp>
        <p:nvSpPr>
          <p:cNvPr id="4" name="文本框 23"/>
          <p:cNvSpPr txBox="1"/>
          <p:nvPr/>
        </p:nvSpPr>
        <p:spPr>
          <a:xfrm>
            <a:off x="4010872" y="6301437"/>
            <a:ext cx="3657597"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储能电池参与一次调频的功率设计方法</a:t>
            </a:r>
            <a:endParaRPr lang="zh-CN" altLang="en-US" sz="1600" dirty="0"/>
          </a:p>
        </p:txBody>
      </p:sp>
      <mc:AlternateContent xmlns:mc="http://schemas.openxmlformats.org/markup-compatibility/2006" xmlns:a14="http://schemas.microsoft.com/office/drawing/2010/main">
        <mc:Choice Requires="a14">
          <p:sp>
            <p:nvSpPr>
              <p:cNvPr id="5" name="文本框 25"/>
              <p:cNvSpPr txBox="1"/>
              <p:nvPr/>
            </p:nvSpPr>
            <p:spPr>
              <a:xfrm>
                <a:off x="4477682" y="3515739"/>
                <a:ext cx="2901950" cy="3155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400" smtClean="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𝑃</m:t>
                          </m:r>
                        </m:e>
                        <m:sub>
                          <m:r>
                            <a:rPr lang="zh-CN" altLang="en-US" sz="1400" i="1">
                              <a:latin typeface="Cambria Math" panose="02040503050406030204" pitchFamily="18" charset="0"/>
                            </a:rPr>
                            <m:t>𝑠𝑢𝑟𝑝𝑙𝑢𝑠</m:t>
                          </m:r>
                        </m:sub>
                        <m:sup>
                          <m:r>
                            <a:rPr lang="zh-CN" altLang="en-US" sz="1400" i="1">
                              <a:latin typeface="Cambria Math" panose="02040503050406030204" pitchFamily="18" charset="0"/>
                            </a:rPr>
                            <m:t>𝑚𝑎𝑥</m:t>
                          </m:r>
                        </m:sup>
                      </m:sSubSup>
                      <m:r>
                        <a:rPr lang="zh-CN" altLang="en-US" sz="1400" i="0">
                          <a:latin typeface="Cambria Math" panose="02040503050406030204" pitchFamily="18" charset="0"/>
                        </a:rPr>
                        <m:t>=</m:t>
                      </m:r>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𝑚𝑎𝑥</m:t>
                          </m:r>
                          <m:d>
                            <m:dPr>
                              <m:begChr m:val="["/>
                              <m:endChr m:val="]"/>
                              <m:ctrlPr>
                                <a:rPr lang="zh-CN" altLang="en-US" sz="1400" i="1">
                                  <a:solidFill>
                                    <a:srgbClr val="836967"/>
                                  </a:solidFill>
                                  <a:latin typeface="Cambria Math" panose="02040503050406030204" pitchFamily="18" charset="0"/>
                                </a:rPr>
                              </m:ctrlPr>
                            </m:dPr>
                            <m:e>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𝑃</m:t>
                                  </m:r>
                                </m:e>
                                <m:sub>
                                  <m:r>
                                    <a:rPr lang="zh-CN" altLang="en-US" sz="1400" i="1">
                                      <a:latin typeface="Cambria Math" panose="02040503050406030204" pitchFamily="18" charset="0"/>
                                    </a:rPr>
                                    <m:t>𝐸</m:t>
                                  </m:r>
                                </m:sub>
                              </m:sSub>
                              <m:d>
                                <m:dPr>
                                  <m:ctrlPr>
                                    <a:rPr lang="zh-CN" altLang="en-US" sz="1400" i="1">
                                      <a:latin typeface="Cambria Math" panose="02040503050406030204" pitchFamily="18" charset="0"/>
                                    </a:rPr>
                                  </m:ctrlPr>
                                </m:dPr>
                                <m:e>
                                  <m:r>
                                    <a:rPr lang="zh-CN" altLang="en-US" sz="1400" i="1">
                                      <a:latin typeface="Cambria Math" panose="02040503050406030204" pitchFamily="18" charset="0"/>
                                    </a:rPr>
                                    <m:t>𝑡</m:t>
                                  </m:r>
                                </m:e>
                              </m:d>
                            </m:e>
                          </m:d>
                        </m:e>
                      </m:d>
                    </m:oMath>
                  </m:oMathPara>
                </a14:m>
                <a:endParaRPr lang="zh-CN" altLang="en-US" sz="1400" i="1" dirty="0">
                  <a:latin typeface="Cambria Math" panose="02040503050406030204" pitchFamily="18" charset="0"/>
                  <a:cs typeface="Cambria Math" panose="02040503050406030204" pitchFamily="18" charset="0"/>
                </a:endParaRPr>
              </a:p>
            </p:txBody>
          </p:sp>
        </mc:Choice>
        <mc:Fallback xmlns="">
          <p:sp>
            <p:nvSpPr>
              <p:cNvPr id="5" name="文本框 25"/>
              <p:cNvSpPr txBox="1">
                <a:spLocks noRot="1" noChangeAspect="1" noMove="1" noResize="1" noEditPoints="1" noAdjustHandles="1" noChangeArrowheads="1" noChangeShapeType="1" noTextEdit="1"/>
              </p:cNvSpPr>
              <p:nvPr/>
            </p:nvSpPr>
            <p:spPr>
              <a:xfrm>
                <a:off x="4477682" y="3515739"/>
                <a:ext cx="2901950" cy="315595"/>
              </a:xfrm>
              <a:prstGeom prst="rect">
                <a:avLst/>
              </a:prstGeom>
              <a:blipFill>
                <a:blip r:embed="rId7"/>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26"/>
              <p:cNvSpPr txBox="1"/>
              <p:nvPr/>
            </p:nvSpPr>
            <p:spPr>
              <a:xfrm>
                <a:off x="4755515" y="4237169"/>
                <a:ext cx="2640965" cy="3333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altLang="zh-CN" sz="1400" i="1" smtClean="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𝑠h𝑜𝑟𝑡𝑎𝑔𝑒</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𝑚𝑎𝑥</m:t>
                        </m:r>
                      </m:sup>
                    </m:sSub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𝑚𝑖𝑛</m:t>
                        </m:r>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e>
                        </m:d>
                      </m:e>
                    </m:d>
                  </m:oMath>
                </a14:m>
                <a:r>
                  <a:rPr lang="en-US" altLang="zh-CN" sz="1400" dirty="0">
                    <a:effectLst/>
                    <a:latin typeface="Times New Roman" panose="02020603050405020304" pitchFamily="18" charset="0"/>
                    <a:ea typeface="等线" panose="02010600030101010101" pitchFamily="2" charset="-122"/>
                  </a:rPr>
                  <a:t> </a:t>
                </a:r>
              </a:p>
            </p:txBody>
          </p:sp>
        </mc:Choice>
        <mc:Fallback xmlns="">
          <p:sp>
            <p:nvSpPr>
              <p:cNvPr id="6" name="文本框 26"/>
              <p:cNvSpPr txBox="1">
                <a:spLocks noRot="1" noChangeAspect="1" noMove="1" noResize="1" noEditPoints="1" noAdjustHandles="1" noChangeArrowheads="1" noChangeShapeType="1" noTextEdit="1"/>
              </p:cNvSpPr>
              <p:nvPr/>
            </p:nvSpPr>
            <p:spPr>
              <a:xfrm>
                <a:off x="4755515" y="4237169"/>
                <a:ext cx="2640965" cy="333375"/>
              </a:xfrm>
              <a:prstGeom prst="rect">
                <a:avLst/>
              </a:prstGeom>
              <a:blipFill>
                <a:blip r:embed="rId8"/>
                <a:stretch>
                  <a:fillRect b="-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28"/>
              <p:cNvSpPr txBox="1"/>
              <p:nvPr/>
            </p:nvSpPr>
            <p:spPr>
              <a:xfrm>
                <a:off x="4047490" y="5168714"/>
                <a:ext cx="3553460" cy="8128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𝑃</m:t>
                          </m:r>
                        </m:e>
                        <m:sub>
                          <m:r>
                            <a:rPr lang="zh-CN" altLang="en-US" sz="1400" i="1">
                              <a:latin typeface="Cambria Math" panose="02040503050406030204" pitchFamily="18" charset="0"/>
                            </a:rPr>
                            <m:t>𝑟𝑎𝑡𝑒𝑑</m:t>
                          </m:r>
                        </m:sub>
                      </m:sSub>
                      <m:r>
                        <a:rPr lang="zh-CN" altLang="en-US" sz="1400" i="0">
                          <a:latin typeface="Cambria Math" panose="02040503050406030204" pitchFamily="18" charset="0"/>
                        </a:rPr>
                        <m:t>=</m:t>
                      </m:r>
                      <m:r>
                        <a:rPr lang="zh-CN" altLang="en-US" sz="1400" i="1">
                          <a:latin typeface="Cambria Math" panose="02040503050406030204" pitchFamily="18" charset="0"/>
                        </a:rPr>
                        <m:t>𝑚𝑎𝑥</m:t>
                      </m:r>
                      <m:d>
                        <m:dPr>
                          <m:begChr m:val="{"/>
                          <m:endChr m:val="}"/>
                          <m:ctrlPr>
                            <a:rPr lang="zh-CN" altLang="en-US" sz="1400" i="1">
                              <a:solidFill>
                                <a:srgbClr val="836967"/>
                              </a:solidFill>
                              <a:latin typeface="Cambria Math" panose="02040503050406030204" pitchFamily="18" charset="0"/>
                            </a:rPr>
                          </m:ctrlPr>
                        </m:dPr>
                        <m:e>
                          <m:eqArr>
                            <m:eqArrPr>
                              <m:ctrlPr>
                                <a:rPr lang="zh-CN" altLang="en-US" sz="1400" i="1">
                                  <a:latin typeface="Cambria Math" panose="02040503050406030204" pitchFamily="18" charset="0"/>
                                </a:rPr>
                              </m:ctrlPr>
                            </m:eqArrPr>
                            <m:e>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𝑃</m:t>
                                  </m:r>
                                </m:e>
                                <m:sub>
                                  <m:r>
                                    <a:rPr lang="zh-CN" altLang="en-US" sz="1400" i="1">
                                      <a:latin typeface="Cambria Math" panose="02040503050406030204" pitchFamily="18" charset="0"/>
                                    </a:rPr>
                                    <m:t>𝑠𝑢𝑟𝑝𝑙𝑢𝑠</m:t>
                                  </m:r>
                                </m:sub>
                                <m:sup>
                                  <m:r>
                                    <a:rPr lang="zh-CN" altLang="en-US" sz="1400" i="1">
                                      <a:latin typeface="Cambria Math" panose="02040503050406030204" pitchFamily="18" charset="0"/>
                                    </a:rPr>
                                    <m:t>𝑚𝑎𝑥</m:t>
                                  </m:r>
                                </m:sup>
                              </m:sSubSup>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𝐷</m:t>
                                  </m:r>
                                  <m:f>
                                    <m:fPr>
                                      <m:type m:val="lin"/>
                                      <m:ctrlPr>
                                        <a:rPr lang="zh-CN" altLang="en-US" sz="1400" i="1">
                                          <a:latin typeface="Cambria Math" panose="02040503050406030204" pitchFamily="18" charset="0"/>
                                        </a:rPr>
                                      </m:ctrlPr>
                                    </m:fPr>
                                    <m:num>
                                      <m:r>
                                        <a:rPr lang="zh-CN" altLang="en-US" sz="1400" i="1">
                                          <a:latin typeface="Cambria Math" panose="02040503050406030204" pitchFamily="18" charset="0"/>
                                        </a:rPr>
                                        <m:t>𝐶</m:t>
                                      </m:r>
                                    </m:num>
                                    <m:den>
                                      <m:r>
                                        <a:rPr lang="zh-CN" altLang="en-US" sz="1400" i="1">
                                          <a:latin typeface="Cambria Math" panose="02040503050406030204" pitchFamily="18" charset="0"/>
                                        </a:rPr>
                                        <m:t>𝐷</m:t>
                                      </m:r>
                                    </m:den>
                                  </m:f>
                                  <m:r>
                                    <a:rPr lang="zh-CN" altLang="en-US" sz="1400" i="1">
                                      <a:latin typeface="Cambria Math" panose="02040503050406030204" pitchFamily="18" charset="0"/>
                                    </a:rPr>
                                    <m:t>𝐶</m:t>
                                  </m:r>
                                </m:sub>
                              </m:sSub>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𝐷</m:t>
                                  </m:r>
                                  <m:f>
                                    <m:fPr>
                                      <m:type m:val="lin"/>
                                      <m:ctrlPr>
                                        <a:rPr lang="zh-CN" altLang="en-US" sz="1400" i="1">
                                          <a:latin typeface="Cambria Math" panose="02040503050406030204" pitchFamily="18" charset="0"/>
                                        </a:rPr>
                                      </m:ctrlPr>
                                    </m:fPr>
                                    <m:num>
                                      <m:r>
                                        <a:rPr lang="zh-CN" altLang="en-US" sz="1400" i="1">
                                          <a:latin typeface="Cambria Math" panose="02040503050406030204" pitchFamily="18" charset="0"/>
                                        </a:rPr>
                                        <m:t>𝐶</m:t>
                                      </m:r>
                                    </m:num>
                                    <m:den>
                                      <m:r>
                                        <a:rPr lang="zh-CN" altLang="en-US" sz="1400" i="1">
                                          <a:latin typeface="Cambria Math" panose="02040503050406030204" pitchFamily="18" charset="0"/>
                                        </a:rPr>
                                        <m:t>𝐴</m:t>
                                      </m:r>
                                    </m:den>
                                  </m:f>
                                  <m:r>
                                    <a:rPr lang="zh-CN" altLang="en-US" sz="1400" i="1">
                                      <a:latin typeface="Cambria Math" panose="02040503050406030204" pitchFamily="18" charset="0"/>
                                    </a:rPr>
                                    <m:t>𝐶</m:t>
                                  </m:r>
                                </m:sub>
                              </m:sSub>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𝑐h</m:t>
                                  </m:r>
                                </m:sub>
                              </m:sSub>
                              <m:r>
                                <a:rPr lang="zh-CN" altLang="en-US" sz="1400" i="0">
                                  <a:latin typeface="Cambria Math" panose="02040503050406030204" pitchFamily="18" charset="0"/>
                                </a:rPr>
                                <m:t>,</m:t>
                              </m:r>
                            </m:e>
                            <m:e>
                              <m:r>
                                <a:rPr lang="zh-CN" altLang="en-US" sz="1400" i="0">
                                  <a:latin typeface="Cambria Math" panose="02040503050406030204" pitchFamily="18" charset="0"/>
                                </a:rPr>
                                <m:t> </m:t>
                              </m:r>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𝑃</m:t>
                                      </m:r>
                                    </m:e>
                                    <m:sub>
                                      <m:r>
                                        <a:rPr lang="zh-CN" altLang="en-US" sz="1400" i="1">
                                          <a:latin typeface="Cambria Math" panose="02040503050406030204" pitchFamily="18" charset="0"/>
                                        </a:rPr>
                                        <m:t>𝑠h𝑜𝑟𝑡𝑎𝑔𝑒</m:t>
                                      </m:r>
                                    </m:sub>
                                    <m:sup>
                                      <m:r>
                                        <a:rPr lang="zh-CN" altLang="en-US" sz="1400" i="1">
                                          <a:latin typeface="Cambria Math" panose="02040503050406030204" pitchFamily="18" charset="0"/>
                                        </a:rPr>
                                        <m:t>𝑚𝑎𝑥</m:t>
                                      </m:r>
                                    </m:sup>
                                  </m:sSubSup>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𝐷</m:t>
                                      </m:r>
                                      <m:f>
                                        <m:fPr>
                                          <m:type m:val="lin"/>
                                          <m:ctrlPr>
                                            <a:rPr lang="zh-CN" altLang="en-US" sz="1400" i="1">
                                              <a:latin typeface="Cambria Math" panose="02040503050406030204" pitchFamily="18" charset="0"/>
                                            </a:rPr>
                                          </m:ctrlPr>
                                        </m:fPr>
                                        <m:num>
                                          <m:r>
                                            <a:rPr lang="zh-CN" altLang="en-US" sz="1400" i="1">
                                              <a:latin typeface="Cambria Math" panose="02040503050406030204" pitchFamily="18" charset="0"/>
                                            </a:rPr>
                                            <m:t>𝐶</m:t>
                                          </m:r>
                                        </m:num>
                                        <m:den>
                                          <m:r>
                                            <a:rPr lang="zh-CN" altLang="en-US" sz="1400" i="1">
                                              <a:latin typeface="Cambria Math" panose="02040503050406030204" pitchFamily="18" charset="0"/>
                                            </a:rPr>
                                            <m:t>𝐷</m:t>
                                          </m:r>
                                        </m:den>
                                      </m:f>
                                      <m:r>
                                        <a:rPr lang="zh-CN" altLang="en-US" sz="1400" i="1">
                                          <a:latin typeface="Cambria Math" panose="02040503050406030204" pitchFamily="18" charset="0"/>
                                        </a:rPr>
                                        <m:t>𝐶</m:t>
                                      </m:r>
                                    </m:sub>
                                  </m:sSub>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𝐷</m:t>
                                      </m:r>
                                      <m:f>
                                        <m:fPr>
                                          <m:type m:val="lin"/>
                                          <m:ctrlPr>
                                            <a:rPr lang="zh-CN" altLang="en-US" sz="1400" i="1">
                                              <a:latin typeface="Cambria Math" panose="02040503050406030204" pitchFamily="18" charset="0"/>
                                            </a:rPr>
                                          </m:ctrlPr>
                                        </m:fPr>
                                        <m:num>
                                          <m:r>
                                            <a:rPr lang="zh-CN" altLang="en-US" sz="1400" i="1">
                                              <a:latin typeface="Cambria Math" panose="02040503050406030204" pitchFamily="18" charset="0"/>
                                            </a:rPr>
                                            <m:t>𝐶</m:t>
                                          </m:r>
                                        </m:num>
                                        <m:den>
                                          <m:r>
                                            <a:rPr lang="zh-CN" altLang="en-US" sz="1400" i="1">
                                              <a:latin typeface="Cambria Math" panose="02040503050406030204" pitchFamily="18" charset="0"/>
                                            </a:rPr>
                                            <m:t>𝐴</m:t>
                                          </m:r>
                                        </m:den>
                                      </m:f>
                                      <m:r>
                                        <a:rPr lang="zh-CN" altLang="en-US" sz="1400" i="1">
                                          <a:latin typeface="Cambria Math" panose="02040503050406030204" pitchFamily="18" charset="0"/>
                                        </a:rPr>
                                        <m:t>𝐶</m:t>
                                      </m:r>
                                    </m:sub>
                                  </m:sSub>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𝑑𝑖𝑠</m:t>
                                      </m:r>
                                    </m:sub>
                                  </m:sSub>
                                </m:den>
                              </m:f>
                            </m:e>
                          </m:eqArr>
                        </m:e>
                      </m:d>
                    </m:oMath>
                  </m:oMathPara>
                </a14:m>
                <a:endParaRPr lang="zh-CN" altLang="en-US" sz="1400" i="1" dirty="0">
                  <a:latin typeface="Cambria Math" panose="02040503050406030204" pitchFamily="18" charset="0"/>
                  <a:cs typeface="Cambria Math" panose="02040503050406030204" pitchFamily="18" charset="0"/>
                </a:endParaRPr>
              </a:p>
            </p:txBody>
          </p:sp>
        </mc:Choice>
        <mc:Fallback xmlns="">
          <p:sp>
            <p:nvSpPr>
              <p:cNvPr id="7" name="文本框 28"/>
              <p:cNvSpPr txBox="1">
                <a:spLocks noRot="1" noChangeAspect="1" noMove="1" noResize="1" noEditPoints="1" noAdjustHandles="1" noChangeArrowheads="1" noChangeShapeType="1" noTextEdit="1"/>
              </p:cNvSpPr>
              <p:nvPr/>
            </p:nvSpPr>
            <p:spPr>
              <a:xfrm>
                <a:off x="4047490" y="5168714"/>
                <a:ext cx="3553460" cy="812800"/>
              </a:xfrm>
              <a:prstGeom prst="rect">
                <a:avLst/>
              </a:prstGeom>
              <a:blipFill>
                <a:blip r:embed="rId9"/>
                <a:stretch>
                  <a:fillRect b="-3759"/>
                </a:stretch>
              </a:blipFill>
            </p:spPr>
            <p:txBody>
              <a:bodyPr/>
              <a:lstStyle/>
              <a:p>
                <a:r>
                  <a:rPr lang="zh-CN" altLang="en-US">
                    <a:noFill/>
                  </a:rPr>
                  <a:t> </a:t>
                </a:r>
              </a:p>
            </p:txBody>
          </p:sp>
        </mc:Fallback>
      </mc:AlternateContent>
      <p:sp>
        <p:nvSpPr>
          <p:cNvPr id="28" name="矩形 27"/>
          <p:cNvSpPr/>
          <p:nvPr/>
        </p:nvSpPr>
        <p:spPr>
          <a:xfrm>
            <a:off x="4090035" y="3256729"/>
            <a:ext cx="3411855" cy="288925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35"/>
          <p:cNvSpPr/>
          <p:nvPr/>
        </p:nvSpPr>
        <p:spPr>
          <a:xfrm>
            <a:off x="4089400" y="2873824"/>
            <a:ext cx="3411855" cy="337185"/>
          </a:xfrm>
          <a:prstGeom prst="rect">
            <a:avLst/>
          </a:prstGeom>
          <a:solidFill>
            <a:srgbClr val="C5E0B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uFillTx/>
                <a:latin typeface="Times New Roman" panose="02020603050405020304" pitchFamily="18" charset="0"/>
              </a:rPr>
              <a:t>储能电池额定功率 </a:t>
            </a:r>
            <a:r>
              <a:rPr lang="en-US" altLang="zh-CN" sz="1600" i="1" dirty="0">
                <a:solidFill>
                  <a:srgbClr val="000000"/>
                </a:solidFill>
                <a:effectLst/>
                <a:uFillTx/>
                <a:latin typeface="Times New Roman" panose="02020603050405020304" pitchFamily="18" charset="0"/>
              </a:rPr>
              <a:t>P</a:t>
            </a:r>
            <a:r>
              <a:rPr lang="en-US" altLang="zh-CN" sz="1600" baseline="-25000" dirty="0">
                <a:solidFill>
                  <a:srgbClr val="000000"/>
                </a:solidFill>
                <a:effectLst/>
                <a:uFillTx/>
                <a:latin typeface="Times New Roman" panose="02020603050405020304" pitchFamily="18" charset="0"/>
              </a:rPr>
              <a:t>rated</a:t>
            </a:r>
          </a:p>
        </p:txBody>
      </p:sp>
      <p:sp>
        <p:nvSpPr>
          <p:cNvPr id="37" name="矩形 36"/>
          <p:cNvSpPr/>
          <p:nvPr/>
        </p:nvSpPr>
        <p:spPr>
          <a:xfrm>
            <a:off x="8085455" y="2873824"/>
            <a:ext cx="3413125" cy="337185"/>
          </a:xfrm>
          <a:prstGeom prst="rect">
            <a:avLst/>
          </a:prstGeom>
          <a:solidFill>
            <a:srgbClr val="C5E0B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uFillTx/>
                <a:latin typeface="Times New Roman" panose="02020603050405020304" pitchFamily="18" charset="0"/>
              </a:rPr>
              <a:t>储能电池额定容量为 </a:t>
            </a:r>
            <a:r>
              <a:rPr lang="en-US" altLang="zh-CN" sz="1600" i="1" dirty="0" err="1">
                <a:solidFill>
                  <a:srgbClr val="000000"/>
                </a:solidFill>
                <a:effectLst/>
                <a:uFillTx/>
                <a:latin typeface="Times New Roman" panose="02020603050405020304" pitchFamily="18" charset="0"/>
              </a:rPr>
              <a:t>E</a:t>
            </a:r>
            <a:r>
              <a:rPr lang="en-US" altLang="zh-CN" sz="1600" baseline="-25000" dirty="0" err="1">
                <a:solidFill>
                  <a:srgbClr val="000000"/>
                </a:solidFill>
                <a:effectLst/>
                <a:uFillTx/>
                <a:latin typeface="Times New Roman" panose="02020603050405020304" pitchFamily="18" charset="0"/>
              </a:rPr>
              <a:t>rated</a:t>
            </a:r>
          </a:p>
        </p:txBody>
      </p:sp>
      <mc:AlternateContent xmlns:mc="http://schemas.openxmlformats.org/markup-compatibility/2006" xmlns:a14="http://schemas.microsoft.com/office/drawing/2010/main">
        <mc:Choice Requires="a14">
          <p:sp>
            <p:nvSpPr>
              <p:cNvPr id="40" name="文本框 37"/>
              <p:cNvSpPr txBox="1"/>
              <p:nvPr/>
            </p:nvSpPr>
            <p:spPr>
              <a:xfrm>
                <a:off x="8521138" y="3221209"/>
                <a:ext cx="3311525" cy="4438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zh-CN" altLang="zh-CN" sz="12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𝑟𝑒𝑓</m:t>
                        </m:r>
                      </m:sub>
                    </m:s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limLoc m:val="subSup"/>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𝑘</m:t>
                            </m:r>
                            <m:r>
                              <m:rPr>
                                <m:sty m:val="p"/>
                              </m:rPr>
                              <a:rPr lang="en-US" altLang="zh-CN" sz="12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𝑇</m:t>
                            </m:r>
                          </m:sup>
                          <m:e>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𝐸</m:t>
                                </m:r>
                              </m:sub>
                              <m:sup>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𝑑𝑡</m:t>
                            </m:r>
                          </m:e>
                        </m:nary>
                      </m:num>
                      <m:den>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𝑟𝑎𝑡𝑒𝑑</m:t>
                            </m:r>
                          </m:sub>
                        </m:sSub>
                      </m:den>
                    </m:f>
                  </m:oMath>
                </a14:m>
                <a:r>
                  <a:rPr lang="en-US" altLang="zh-CN" sz="1200" dirty="0">
                    <a:effectLst/>
                    <a:latin typeface="Times New Roman" panose="02020603050405020304" pitchFamily="18" charset="0"/>
                    <a:ea typeface="等线" panose="02010600030101010101" pitchFamily="2" charset="-122"/>
                  </a:rPr>
                  <a:t> </a:t>
                </a:r>
              </a:p>
            </p:txBody>
          </p:sp>
        </mc:Choice>
        <mc:Fallback xmlns="">
          <p:sp>
            <p:nvSpPr>
              <p:cNvPr id="40" name="文本框 37"/>
              <p:cNvSpPr txBox="1">
                <a:spLocks noRot="1" noChangeAspect="1" noMove="1" noResize="1" noEditPoints="1" noAdjustHandles="1" noChangeArrowheads="1" noChangeShapeType="1" noTextEdit="1"/>
              </p:cNvSpPr>
              <p:nvPr/>
            </p:nvSpPr>
            <p:spPr>
              <a:xfrm>
                <a:off x="8521138" y="3221209"/>
                <a:ext cx="3311525" cy="443865"/>
              </a:xfrm>
              <a:prstGeom prst="rect">
                <a:avLst/>
              </a:prstGeom>
              <a:blipFill>
                <a:blip r:embed="rId10"/>
                <a:stretch>
                  <a:fillRect t="-46575" b="-465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39"/>
              <p:cNvSpPr txBox="1"/>
              <p:nvPr/>
            </p:nvSpPr>
            <p:spPr>
              <a:xfrm>
                <a:off x="8454960" y="3708204"/>
                <a:ext cx="3150191" cy="9886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d>
                      <m:dPr>
                        <m:begChr m:val="{"/>
                        <m:endChr m:val=""/>
                        <m:ctrlPr>
                          <a:rPr lang="zh-CN" altLang="zh-CN" sz="14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𝑟𝑎𝑡𝑒𝑑</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max</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ary>
                                  <m:naryPr>
                                    <m:limLoc m:val="subSup"/>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𝑘</m:t>
                                    </m:r>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𝑇</m:t>
                                    </m:r>
                                  </m:sup>
                                  <m:e>
                                    <m:sSubSup>
                                      <m:sSub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𝑑𝑡</m:t>
                                    </m:r>
                                  </m:e>
                                </m:nary>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um>
                              <m:den>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𝑚𝑎𝑥</m:t>
                                    </m:r>
                                  </m:sub>
                                </m:sSub>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𝑟𝑒𝑓</m:t>
                                    </m:r>
                                  </m:sub>
                                </m:sSub>
                              </m:den>
                            </m:f>
                          </m:e>
                          <m:e>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𝑟𝑎𝑡𝑒𝑑</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min</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ary>
                                  <m:naryPr>
                                    <m:limLoc m:val="subSup"/>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𝑘</m:t>
                                    </m:r>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𝑇</m:t>
                                    </m:r>
                                  </m:sup>
                                  <m:e>
                                    <m:sSubSup>
                                      <m:sSub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𝑑𝑡</m:t>
                                    </m:r>
                                  </m:e>
                                </m:nary>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um>
                              <m:den>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𝑟𝑒𝑓</m:t>
                                    </m:r>
                                  </m:sub>
                                </m:sSub>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𝑚𝑎𝑥</m:t>
                                    </m:r>
                                  </m:sub>
                                </m:sSub>
                              </m:den>
                            </m:f>
                          </m:e>
                        </m:eqArr>
                      </m:e>
                    </m:d>
                  </m:oMath>
                </a14:m>
                <a:r>
                  <a:rPr lang="en-US" altLang="zh-CN" sz="1400" dirty="0">
                    <a:effectLst/>
                    <a:latin typeface="Times New Roman" panose="02020603050405020304" pitchFamily="18" charset="0"/>
                    <a:ea typeface="等线" panose="02010600030101010101" pitchFamily="2" charset="-122"/>
                  </a:rPr>
                  <a:t> </a:t>
                </a:r>
              </a:p>
            </p:txBody>
          </p:sp>
        </mc:Choice>
        <mc:Fallback xmlns="">
          <p:sp>
            <p:nvSpPr>
              <p:cNvPr id="41" name="文本框 39"/>
              <p:cNvSpPr txBox="1">
                <a:spLocks noRot="1" noChangeAspect="1" noMove="1" noResize="1" noEditPoints="1" noAdjustHandles="1" noChangeArrowheads="1" noChangeShapeType="1" noTextEdit="1"/>
              </p:cNvSpPr>
              <p:nvPr/>
            </p:nvSpPr>
            <p:spPr>
              <a:xfrm>
                <a:off x="8454960" y="3708204"/>
                <a:ext cx="3150191" cy="988695"/>
              </a:xfrm>
              <a:prstGeom prst="rect">
                <a:avLst/>
              </a:prstGeom>
              <a:blipFill>
                <a:blip r:embed="rId11"/>
                <a:stretch>
                  <a:fillRect b="-3704"/>
                </a:stretch>
              </a:blipFill>
            </p:spPr>
            <p:txBody>
              <a:bodyPr/>
              <a:lstStyle/>
              <a:p>
                <a:r>
                  <a:rPr lang="zh-CN" altLang="en-US">
                    <a:noFill/>
                  </a:rPr>
                  <a:t> </a:t>
                </a:r>
              </a:p>
            </p:txBody>
          </p:sp>
        </mc:Fallback>
      </mc:AlternateContent>
      <p:sp>
        <p:nvSpPr>
          <p:cNvPr id="43" name="矩形 42"/>
          <p:cNvSpPr/>
          <p:nvPr/>
        </p:nvSpPr>
        <p:spPr>
          <a:xfrm>
            <a:off x="8085455" y="3284669"/>
            <a:ext cx="3412800" cy="286067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文本框 45"/>
          <p:cNvSpPr txBox="1"/>
          <p:nvPr/>
        </p:nvSpPr>
        <p:spPr>
          <a:xfrm>
            <a:off x="8012017" y="6298262"/>
            <a:ext cx="3657597"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储能电池参与一次调频的容量设计方法</a:t>
            </a:r>
          </a:p>
        </p:txBody>
      </p:sp>
      <p:cxnSp>
        <p:nvCxnSpPr>
          <p:cNvPr id="52" name="直接连接符 51"/>
          <p:cNvCxnSpPr/>
          <p:nvPr/>
        </p:nvCxnSpPr>
        <p:spPr>
          <a:xfrm>
            <a:off x="4097235" y="4923594"/>
            <a:ext cx="3406775"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074999" y="4943596"/>
            <a:ext cx="3413125"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54" name="箭头: 下 23"/>
          <p:cNvSpPr/>
          <p:nvPr/>
        </p:nvSpPr>
        <p:spPr>
          <a:xfrm>
            <a:off x="5231345" y="4755315"/>
            <a:ext cx="1104900" cy="303218"/>
          </a:xfrm>
          <a:prstGeom prst="down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箭头: 下 24"/>
          <p:cNvSpPr/>
          <p:nvPr/>
        </p:nvSpPr>
        <p:spPr>
          <a:xfrm>
            <a:off x="9313775" y="4779943"/>
            <a:ext cx="1104900" cy="303218"/>
          </a:xfrm>
          <a:prstGeom prst="down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57" name="文本框 41"/>
              <p:cNvSpPr txBox="1"/>
              <p:nvPr/>
            </p:nvSpPr>
            <p:spPr>
              <a:xfrm>
                <a:off x="8357235" y="5075369"/>
                <a:ext cx="3312160" cy="9886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𝑟𝑎𝑡𝑒𝑑</m:t>
                        </m:r>
                      </m:sub>
                    </m:s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𝑚𝑎𝑥</m:t>
                    </m:r>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ctrlPr>
                          </m:eqArrPr>
                          <m:e>
                            <m:f>
                              <m:f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max</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ary>
                                  <m:naryPr>
                                    <m:limLoc m:val="subSup"/>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𝑘</m:t>
                                    </m:r>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𝑇</m:t>
                                    </m:r>
                                  </m:sup>
                                  <m:e>
                                    <m:sSubSup>
                                      <m:sSub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𝑑𝑡</m:t>
                                    </m:r>
                                  </m:e>
                                </m:nary>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um>
                              <m:den>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𝑚𝑎𝑥</m:t>
                                    </m:r>
                                  </m:sub>
                                </m:sSub>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𝑟𝑒𝑓</m:t>
                                    </m:r>
                                  </m:sub>
                                </m:sSub>
                              </m:den>
                            </m:f>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e>
                          <m:e>
                            <m:f>
                              <m:f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min</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ary>
                                  <m:naryPr>
                                    <m:limLoc m:val="subSup"/>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𝑘</m:t>
                                    </m:r>
                                    <m:r>
                                      <m:rPr>
                                        <m:sty m:val="p"/>
                                      </m:rPr>
                                      <a:rPr lang="en-US" altLang="zh-CN" sz="14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𝑇</m:t>
                                    </m:r>
                                  </m:sup>
                                  <m:e>
                                    <m:sSubSup>
                                      <m:sSub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𝐸</m:t>
                                        </m:r>
                                      </m:sub>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𝑑𝑡</m:t>
                                    </m:r>
                                  </m:e>
                                </m:nary>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num>
                              <m:den>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𝑟𝑒𝑓</m:t>
                                    </m:r>
                                  </m:sub>
                                </m:sSub>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𝑆𝑂𝐶</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𝑚𝑎𝑥</m:t>
                                    </m:r>
                                  </m:sub>
                                </m:sSub>
                              </m:den>
                            </m:f>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  </m:t>
                            </m:r>
                          </m:e>
                        </m:eqArr>
                      </m:e>
                    </m:d>
                  </m:oMath>
                </a14:m>
                <a:r>
                  <a:rPr lang="en-US" altLang="zh-CN" sz="1400" dirty="0">
                    <a:effectLst/>
                    <a:latin typeface="Times New Roman" panose="02020603050405020304" pitchFamily="18" charset="0"/>
                    <a:ea typeface="等线" panose="02010600030101010101" pitchFamily="2" charset="-122"/>
                  </a:rPr>
                  <a:t> </a:t>
                </a:r>
              </a:p>
            </p:txBody>
          </p:sp>
        </mc:Choice>
        <mc:Fallback xmlns="">
          <p:sp>
            <p:nvSpPr>
              <p:cNvPr id="57" name="文本框 41"/>
              <p:cNvSpPr txBox="1">
                <a:spLocks noRot="1" noChangeAspect="1" noMove="1" noResize="1" noEditPoints="1" noAdjustHandles="1" noChangeArrowheads="1" noChangeShapeType="1" noTextEdit="1"/>
              </p:cNvSpPr>
              <p:nvPr/>
            </p:nvSpPr>
            <p:spPr>
              <a:xfrm>
                <a:off x="8357235" y="5075369"/>
                <a:ext cx="3312160" cy="988695"/>
              </a:xfrm>
              <a:prstGeom prst="rect">
                <a:avLst/>
              </a:prstGeom>
              <a:blipFill>
                <a:blip r:embed="rId12"/>
                <a:stretch>
                  <a:fillRect b="-2469"/>
                </a:stretch>
              </a:blipFill>
            </p:spPr>
            <p:txBody>
              <a:bodyPr/>
              <a:lstStyle/>
              <a:p>
                <a:r>
                  <a:rPr lang="zh-CN" altLang="en-US">
                    <a:noFill/>
                  </a:rPr>
                  <a:t> </a:t>
                </a:r>
              </a:p>
            </p:txBody>
          </p:sp>
        </mc:Fallback>
      </mc:AlternateContent>
      <p:sp>
        <p:nvSpPr>
          <p:cNvPr id="30" name="标题 1">
            <a:extLst>
              <a:ext uri="{FF2B5EF4-FFF2-40B4-BE49-F238E27FC236}">
                <a16:creationId xmlns:a16="http://schemas.microsoft.com/office/drawing/2014/main" id="{FA626131-63DB-4B45-B681-690ECBC1347F}"/>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9D233510-E6F2-498B-89B7-09B24D782411}"/>
              </a:ext>
            </a:extLst>
          </p:cNvPr>
          <p:cNvSpPr/>
          <p:nvPr/>
        </p:nvSpPr>
        <p:spPr>
          <a:xfrm>
            <a:off x="444715" y="1312584"/>
            <a:ext cx="11224680" cy="99118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7F8FA20F-DBCB-4A6D-BC11-A146CC059200}"/>
              </a:ext>
            </a:extLst>
          </p:cNvPr>
          <p:cNvSpPr txBox="1"/>
          <p:nvPr/>
        </p:nvSpPr>
        <p:spPr>
          <a:xfrm>
            <a:off x="609444" y="1362811"/>
            <a:ext cx="10933105" cy="879664"/>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设计了储能支撑一次调频参与模式，完善考虑全生命周期的储能成本模型及储能支撑一次调频的功率计算模型及容量计算模型</a:t>
            </a:r>
            <a:endParaRPr lang="zh-CN" altLang="en-US" dirty="0"/>
          </a:p>
        </p:txBody>
      </p:sp>
      <p:sp>
        <p:nvSpPr>
          <p:cNvPr id="3" name="灯片编号占位符 2">
            <a:extLst>
              <a:ext uri="{FF2B5EF4-FFF2-40B4-BE49-F238E27FC236}">
                <a16:creationId xmlns:a16="http://schemas.microsoft.com/office/drawing/2014/main" id="{168E879A-A966-4ACF-A1FC-6841DB84B9EB}"/>
              </a:ext>
            </a:extLst>
          </p:cNvPr>
          <p:cNvSpPr>
            <a:spLocks noGrp="1"/>
          </p:cNvSpPr>
          <p:nvPr>
            <p:ph type="sldNum" sz="quarter" idx="4"/>
          </p:nvPr>
        </p:nvSpPr>
        <p:spPr/>
        <p:txBody>
          <a:bodyPr/>
          <a:lstStyle/>
          <a:p>
            <a:fld id="{1890D586-F587-4B11-9A09-7A3B8DB42779}"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 name="矩形 12"/>
          <p:cNvSpPr/>
          <p:nvPr/>
        </p:nvSpPr>
        <p:spPr>
          <a:xfrm>
            <a:off x="4222750" y="3211195"/>
            <a:ext cx="3271520" cy="337185"/>
          </a:xfrm>
          <a:prstGeom prst="rect">
            <a:avLst/>
          </a:prstGeom>
          <a:solidFill>
            <a:srgbClr val="C5E0B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latin typeface="方正书宋_GBK" panose="02000000000000000000" charset="-122"/>
              </a:rPr>
              <a:t>储能</a:t>
            </a:r>
            <a:r>
              <a:rPr lang="zh-CN" altLang="en-US" sz="1600" dirty="0">
                <a:solidFill>
                  <a:srgbClr val="000000"/>
                </a:solidFill>
                <a:latin typeface="方正书宋_GBK" panose="02000000000000000000" charset="-122"/>
              </a:rPr>
              <a:t>运行效益计算模型及目标函数</a:t>
            </a:r>
            <a:endParaRPr lang="zh-CN" altLang="en-US" sz="1600" baseline="-25000" dirty="0">
              <a:solidFill>
                <a:srgbClr val="000000"/>
              </a:solidFill>
              <a:latin typeface="方正书宋_GBK" panose="02000000000000000000" charset="-122"/>
            </a:endParaRPr>
          </a:p>
        </p:txBody>
      </p:sp>
      <p:sp>
        <p:nvSpPr>
          <p:cNvPr id="9" name="矩形 8"/>
          <p:cNvSpPr/>
          <p:nvPr/>
        </p:nvSpPr>
        <p:spPr>
          <a:xfrm>
            <a:off x="625475" y="3557270"/>
            <a:ext cx="3415665" cy="320294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4222750" y="3566795"/>
            <a:ext cx="3272155" cy="3225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5" name="直接连接符 14"/>
          <p:cNvCxnSpPr/>
          <p:nvPr/>
        </p:nvCxnSpPr>
        <p:spPr>
          <a:xfrm>
            <a:off x="4222862" y="5844875"/>
            <a:ext cx="3273425"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6" name="箭头: 下 15"/>
          <p:cNvSpPr/>
          <p:nvPr/>
        </p:nvSpPr>
        <p:spPr>
          <a:xfrm>
            <a:off x="5459730" y="5766435"/>
            <a:ext cx="680720" cy="143510"/>
          </a:xfrm>
          <a:prstGeom prst="down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mc:AlternateContent xmlns:mc="http://schemas.openxmlformats.org/markup-compatibility/2006" xmlns:a14="http://schemas.microsoft.com/office/drawing/2010/main">
        <mc:Choice Requires="a14">
          <p:sp>
            <p:nvSpPr>
              <p:cNvPr id="17" name="文本框 31"/>
              <p:cNvSpPr txBox="1"/>
              <p:nvPr/>
            </p:nvSpPr>
            <p:spPr>
              <a:xfrm>
                <a:off x="4395886" y="4066540"/>
                <a:ext cx="2807970"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𝑅</m:t>
                          </m:r>
                        </m:e>
                        <m:sub>
                          <m:r>
                            <a:rPr lang="zh-CN" altLang="en-US" sz="1400" i="1">
                              <a:latin typeface="Cambria Math" panose="02040503050406030204" pitchFamily="18" charset="0"/>
                            </a:rPr>
                            <m:t>𝑅𝐸𝑉𝐸𝑁𝑈𝐸</m:t>
                          </m:r>
                        </m:sub>
                      </m:sSub>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𝑃</m:t>
                          </m:r>
                        </m:e>
                        <m:sub>
                          <m:r>
                            <a:rPr lang="zh-CN" altLang="en-US" sz="1400" i="1">
                              <a:latin typeface="Cambria Math" panose="02040503050406030204" pitchFamily="18" charset="0"/>
                            </a:rPr>
                            <m:t>𝐶𝐴𝑃𝐴𝐶𝐼𝑇𝑌</m:t>
                          </m:r>
                        </m:sub>
                      </m:sSub>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𝑃</m:t>
                          </m:r>
                        </m:e>
                        <m:sub>
                          <m:r>
                            <a:rPr lang="zh-CN" altLang="en-US" sz="1400" i="1">
                              <a:latin typeface="Cambria Math" panose="02040503050406030204" pitchFamily="18" charset="0"/>
                            </a:rPr>
                            <m:t>𝐸𝑁𝐸𝑅𝐺𝑌</m:t>
                          </m:r>
                        </m:sub>
                      </m:sSub>
                    </m:oMath>
                  </m:oMathPara>
                </a14:m>
                <a:endParaRPr lang="zh-CN" altLang="en-US" sz="1400" i="1" dirty="0">
                  <a:latin typeface="Cambria Math" panose="02040503050406030204" pitchFamily="18" charset="0"/>
                  <a:cs typeface="Cambria Math" panose="02040503050406030204" pitchFamily="18" charset="0"/>
                </a:endParaRPr>
              </a:p>
            </p:txBody>
          </p:sp>
        </mc:Choice>
        <mc:Fallback xmlns="">
          <p:sp>
            <p:nvSpPr>
              <p:cNvPr id="17" name="文本框 31"/>
              <p:cNvSpPr txBox="1">
                <a:spLocks noRot="1" noChangeAspect="1" noMove="1" noResize="1" noEditPoints="1" noAdjustHandles="1" noChangeArrowheads="1" noChangeShapeType="1" noTextEdit="1"/>
              </p:cNvSpPr>
              <p:nvPr/>
            </p:nvSpPr>
            <p:spPr>
              <a:xfrm>
                <a:off x="4395886" y="4066540"/>
                <a:ext cx="2807970" cy="306705"/>
              </a:xfrm>
              <a:prstGeom prst="rect">
                <a:avLst/>
              </a:prstGeom>
              <a:blipFill rotWithShape="1">
                <a:blip r:embed="rId4"/>
                <a:stretch>
                  <a:fillRect l="-15" r="15"/>
                </a:stretch>
              </a:blipFill>
            </p:spPr>
            <p:txBody>
              <a:bodyPr/>
              <a:lstStyle/>
              <a:p>
                <a:r>
                  <a:rPr lang="zh-CN" altLang="en-US">
                    <a:noFill/>
                  </a:rPr>
                  <a:t> </a:t>
                </a:r>
              </a:p>
            </p:txBody>
          </p:sp>
        </mc:Fallback>
      </mc:AlternateContent>
      <p:sp>
        <p:nvSpPr>
          <p:cNvPr id="18" name="矩形 17"/>
          <p:cNvSpPr/>
          <p:nvPr/>
        </p:nvSpPr>
        <p:spPr>
          <a:xfrm>
            <a:off x="4527453" y="3631295"/>
            <a:ext cx="2544836" cy="338554"/>
          </a:xfrm>
          <a:prstGeom prst="rect">
            <a:avLst/>
          </a:prstGeom>
          <a:solidFill>
            <a:schemeClr val="accent4">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latin typeface="方正书宋_GBK" panose="02000000000000000000" charset="-122"/>
              </a:rPr>
              <a:t>储能效益现值折算</a:t>
            </a:r>
            <a:endParaRPr lang="zh-CN" altLang="en-US" sz="1600" baseline="-25000" dirty="0"/>
          </a:p>
        </p:txBody>
      </p:sp>
      <mc:AlternateContent xmlns:mc="http://schemas.openxmlformats.org/markup-compatibility/2006" xmlns:a14="http://schemas.microsoft.com/office/drawing/2010/main">
        <mc:Choice Requires="a14">
          <p:sp>
            <p:nvSpPr>
              <p:cNvPr id="19" name="文本框 35"/>
              <p:cNvSpPr txBox="1"/>
              <p:nvPr/>
            </p:nvSpPr>
            <p:spPr>
              <a:xfrm>
                <a:off x="4593742" y="4425457"/>
                <a:ext cx="2412258" cy="72136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𝑁</m:t>
                          </m:r>
                        </m:e>
                        <m:sub>
                          <m:r>
                            <a:rPr lang="zh-CN" altLang="en-US" sz="1400" i="1">
                              <a:latin typeface="Cambria Math" panose="02040503050406030204" pitchFamily="18" charset="0"/>
                            </a:rPr>
                            <m:t>𝑅𝐸𝑆</m:t>
                          </m:r>
                        </m:sub>
                      </m:sSub>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𝑇</m:t>
                              </m:r>
                            </m:e>
                            <m:sub>
                              <m:r>
                                <a:rPr lang="zh-CN" altLang="en-US" sz="1400" i="1">
                                  <a:latin typeface="Cambria Math" panose="02040503050406030204" pitchFamily="18" charset="0"/>
                                </a:rPr>
                                <m:t>𝐿𝐶𝐶</m:t>
                              </m:r>
                            </m:sub>
                          </m:sSub>
                        </m:sup>
                        <m:e>
                          <m:f>
                            <m:fPr>
                              <m:ctrlPr>
                                <a:rPr lang="zh-CN" altLang="en-US" sz="1400" i="1">
                                  <a:solidFill>
                                    <a:srgbClr val="836967"/>
                                  </a:solidFill>
                                  <a:latin typeface="Cambria Math" panose="02040503050406030204" pitchFamily="18" charset="0"/>
                                </a:rPr>
                              </m:ctrlPr>
                            </m:fPr>
                            <m:num>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𝑅</m:t>
                                  </m:r>
                                </m:e>
                                <m:sub>
                                  <m:r>
                                    <a:rPr lang="zh-CN" altLang="en-US" sz="1400" i="1">
                                      <a:latin typeface="Cambria Math" panose="02040503050406030204" pitchFamily="18" charset="0"/>
                                    </a:rPr>
                                    <m:t>𝑦</m:t>
                                  </m:r>
                                </m:sub>
                              </m:sSub>
                            </m:num>
                            <m:den>
                              <m:sSup>
                                <m:sSupPr>
                                  <m:ctrlPr>
                                    <a:rPr lang="zh-CN" altLang="en-US" sz="1400" i="1">
                                      <a:solidFill>
                                        <a:srgbClr val="836967"/>
                                      </a:solidFill>
                                      <a:latin typeface="Cambria Math" panose="02040503050406030204" pitchFamily="18" charset="0"/>
                                    </a:rPr>
                                  </m:ctrlPr>
                                </m:sSupPr>
                                <m:e>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r>
                                        <a:rPr lang="zh-CN" altLang="en-US" sz="1400" i="1">
                                          <a:latin typeface="Cambria Math" panose="02040503050406030204" pitchFamily="18" charset="0"/>
                                        </a:rPr>
                                        <m:t>𝑟</m:t>
                                      </m:r>
                                    </m:e>
                                  </m:d>
                                </m:e>
                                <m:sup>
                                  <m:r>
                                    <a:rPr lang="zh-CN" altLang="en-US" sz="1400" i="1">
                                      <a:latin typeface="Cambria Math" panose="02040503050406030204" pitchFamily="18" charset="0"/>
                                    </a:rPr>
                                    <m:t>𝑡</m:t>
                                  </m:r>
                                </m:sup>
                              </m:sSup>
                            </m:den>
                          </m:f>
                        </m:e>
                      </m:nary>
                    </m:oMath>
                  </m:oMathPara>
                </a14:m>
                <a:endParaRPr lang="zh-CN" altLang="en-US" sz="1400" i="1" dirty="0">
                  <a:latin typeface="Cambria Math" panose="02040503050406030204" pitchFamily="18" charset="0"/>
                  <a:cs typeface="Cambria Math" panose="02040503050406030204" pitchFamily="18" charset="0"/>
                </a:endParaRPr>
              </a:p>
            </p:txBody>
          </p:sp>
        </mc:Choice>
        <mc:Fallback xmlns="">
          <p:sp>
            <p:nvSpPr>
              <p:cNvPr id="19" name="文本框 35"/>
              <p:cNvSpPr txBox="1">
                <a:spLocks noRot="1" noChangeAspect="1" noMove="1" noResize="1" noEditPoints="1" noAdjustHandles="1" noChangeArrowheads="1" noChangeShapeType="1" noTextEdit="1"/>
              </p:cNvSpPr>
              <p:nvPr/>
            </p:nvSpPr>
            <p:spPr>
              <a:xfrm>
                <a:off x="4593742" y="4425457"/>
                <a:ext cx="2412258" cy="721360"/>
              </a:xfrm>
              <a:prstGeom prst="rect">
                <a:avLst/>
              </a:prstGeom>
              <a:blipFill rotWithShape="1">
                <a:blip r:embed="rId5"/>
                <a:stretch>
                  <a:fillRect l="-6" t="-20" r="2" b="20"/>
                </a:stretch>
              </a:blipFill>
            </p:spPr>
            <p:txBody>
              <a:bodyPr/>
              <a:lstStyle/>
              <a:p>
                <a:r>
                  <a:rPr lang="zh-CN" altLang="en-US">
                    <a:noFill/>
                  </a:rPr>
                  <a:t> </a:t>
                </a:r>
              </a:p>
            </p:txBody>
          </p:sp>
        </mc:Fallback>
      </mc:AlternateContent>
      <p:sp>
        <p:nvSpPr>
          <p:cNvPr id="20" name="矩形 19"/>
          <p:cNvSpPr/>
          <p:nvPr/>
        </p:nvSpPr>
        <p:spPr>
          <a:xfrm>
            <a:off x="4527453" y="5171357"/>
            <a:ext cx="2544836" cy="338554"/>
          </a:xfrm>
          <a:prstGeom prst="rect">
            <a:avLst/>
          </a:prstGeom>
          <a:solidFill>
            <a:schemeClr val="accent4">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latin typeface="方正书宋_GBK" panose="02000000000000000000" charset="-122"/>
              </a:rPr>
              <a:t>调频效益净现值</a:t>
            </a:r>
            <a:endParaRPr lang="zh-CN" altLang="en-US" sz="1600" baseline="-25000" dirty="0"/>
          </a:p>
        </p:txBody>
      </p:sp>
      <mc:AlternateContent xmlns:mc="http://schemas.openxmlformats.org/markup-compatibility/2006" xmlns:a14="http://schemas.microsoft.com/office/drawing/2010/main">
        <mc:Choice Requires="a14">
          <p:sp>
            <p:nvSpPr>
              <p:cNvPr id="21" name="文本框 39"/>
              <p:cNvSpPr txBox="1"/>
              <p:nvPr/>
            </p:nvSpPr>
            <p:spPr>
              <a:xfrm>
                <a:off x="4744501" y="5491480"/>
                <a:ext cx="2110740"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𝑃</m:t>
                          </m:r>
                        </m:e>
                        <m:sub>
                          <m:r>
                            <a:rPr lang="zh-CN" altLang="en-US" sz="1400" i="1">
                              <a:latin typeface="Cambria Math" panose="02040503050406030204" pitchFamily="18" charset="0"/>
                            </a:rPr>
                            <m:t>𝐸𝑁𝑇</m:t>
                          </m:r>
                        </m:sub>
                      </m:sSub>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𝑁</m:t>
                          </m:r>
                        </m:e>
                        <m:sub>
                          <m:r>
                            <a:rPr lang="zh-CN" altLang="en-US" sz="1400" i="1">
                              <a:latin typeface="Cambria Math" panose="02040503050406030204" pitchFamily="18" charset="0"/>
                            </a:rPr>
                            <m:t>𝑅𝐸𝑆</m:t>
                          </m:r>
                        </m:sub>
                      </m:sSub>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1">
                              <a:latin typeface="Cambria Math" panose="02040503050406030204" pitchFamily="18" charset="0"/>
                            </a:rPr>
                            <m:t>𝐿𝐶𝐶</m:t>
                          </m:r>
                        </m:sub>
                      </m:sSub>
                    </m:oMath>
                  </m:oMathPara>
                </a14:m>
                <a:endParaRPr lang="zh-CN" altLang="en-US" sz="1400" i="1" dirty="0">
                  <a:latin typeface="Cambria Math" panose="02040503050406030204" pitchFamily="18" charset="0"/>
                  <a:cs typeface="Cambria Math" panose="02040503050406030204" pitchFamily="18" charset="0"/>
                </a:endParaRPr>
              </a:p>
            </p:txBody>
          </p:sp>
        </mc:Choice>
        <mc:Fallback xmlns="">
          <p:sp>
            <p:nvSpPr>
              <p:cNvPr id="21" name="文本框 39"/>
              <p:cNvSpPr txBox="1">
                <a:spLocks noRot="1" noChangeAspect="1" noMove="1" noResize="1" noEditPoints="1" noAdjustHandles="1" noChangeArrowheads="1" noChangeShapeType="1" noTextEdit="1"/>
              </p:cNvSpPr>
              <p:nvPr/>
            </p:nvSpPr>
            <p:spPr>
              <a:xfrm>
                <a:off x="4744501" y="5491480"/>
                <a:ext cx="2110740" cy="306705"/>
              </a:xfrm>
              <a:prstGeom prst="rect">
                <a:avLst/>
              </a:prstGeom>
              <a:blipFill rotWithShape="1">
                <a:blip r:embed="rId6"/>
                <a:stretch>
                  <a:fillRect l="-20" r="20"/>
                </a:stretch>
              </a:blipFill>
            </p:spPr>
            <p:txBody>
              <a:bodyPr/>
              <a:lstStyle/>
              <a:p>
                <a:r>
                  <a:rPr lang="zh-CN" altLang="en-US">
                    <a:noFill/>
                  </a:rPr>
                  <a:t> </a:t>
                </a:r>
              </a:p>
            </p:txBody>
          </p:sp>
        </mc:Fallback>
      </mc:AlternateContent>
      <p:sp>
        <p:nvSpPr>
          <p:cNvPr id="22" name="矩形 21"/>
          <p:cNvSpPr/>
          <p:nvPr/>
        </p:nvSpPr>
        <p:spPr>
          <a:xfrm>
            <a:off x="4527453" y="6002643"/>
            <a:ext cx="2544836" cy="338554"/>
          </a:xfrm>
          <a:prstGeom prst="rect">
            <a:avLst/>
          </a:prstGeom>
          <a:solidFill>
            <a:schemeClr val="accent4">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latin typeface="方正书宋_GBK" panose="02000000000000000000" charset="-122"/>
              </a:rPr>
              <a:t>目</a:t>
            </a:r>
            <a:r>
              <a:rPr lang="zh-CN" altLang="en-US" sz="1600" dirty="0">
                <a:solidFill>
                  <a:srgbClr val="000000"/>
                </a:solidFill>
                <a:effectLst/>
                <a:latin typeface="方正书宋_GBK" panose="02000000000000000000" charset="-122"/>
              </a:rPr>
              <a:t>标函数</a:t>
            </a:r>
            <a:endParaRPr lang="zh-CN" altLang="en-US" sz="1600" baseline="-25000" dirty="0"/>
          </a:p>
        </p:txBody>
      </p:sp>
      <p:sp>
        <p:nvSpPr>
          <p:cNvPr id="2" name="矩形 1"/>
          <p:cNvSpPr/>
          <p:nvPr/>
        </p:nvSpPr>
        <p:spPr>
          <a:xfrm>
            <a:off x="625475" y="3213100"/>
            <a:ext cx="3423285" cy="337185"/>
          </a:xfrm>
          <a:prstGeom prst="rect">
            <a:avLst/>
          </a:prstGeom>
          <a:solidFill>
            <a:srgbClr val="C5E0B4"/>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latin typeface="方正书宋_GBK" panose="02000000000000000000" charset="-122"/>
              </a:rPr>
              <a:t>评价指标</a:t>
            </a:r>
            <a:endParaRPr lang="zh-CN" altLang="en-US" sz="1600" baseline="-25000" dirty="0">
              <a:solidFill>
                <a:srgbClr val="000000"/>
              </a:solidFill>
              <a:latin typeface="方正书宋_GBK" panose="02000000000000000000" charset="-122"/>
            </a:endParaRPr>
          </a:p>
        </p:txBody>
      </p:sp>
      <mc:AlternateContent xmlns:mc="http://schemas.openxmlformats.org/markup-compatibility/2006" xmlns:a14="http://schemas.microsoft.com/office/drawing/2010/main">
        <mc:Choice Requires="a14">
          <p:sp>
            <p:nvSpPr>
              <p:cNvPr id="23" name="文本框 42"/>
              <p:cNvSpPr txBox="1"/>
              <p:nvPr/>
            </p:nvSpPr>
            <p:spPr>
              <a:xfrm>
                <a:off x="4359836" y="6467620"/>
                <a:ext cx="2880069"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unc>
                        <m:funcPr>
                          <m:ctrlPr>
                            <a:rPr lang="zh-CN" altLang="en-US" sz="1400" i="1" smtClean="0">
                              <a:latin typeface="Cambria Math" panose="02040503050406030204" pitchFamily="18" charset="0"/>
                            </a:rPr>
                          </m:ctrlPr>
                        </m:funcPr>
                        <m:fName>
                          <m:r>
                            <m:rPr>
                              <m:sty m:val="p"/>
                            </m:rPr>
                            <a:rPr lang="zh-CN" altLang="en-US" sz="1400">
                              <a:latin typeface="Cambria Math" panose="02040503050406030204" pitchFamily="18" charset="0"/>
                            </a:rPr>
                            <m:t>max</m:t>
                          </m:r>
                        </m:fName>
                        <m:e>
                          <m:r>
                            <a:rPr lang="zh-CN" altLang="en-US" sz="1400" i="0">
                              <a:latin typeface="Cambria Math" panose="02040503050406030204" pitchFamily="18" charset="0"/>
                            </a:rPr>
                            <m:t>  </m:t>
                          </m:r>
                        </m:e>
                      </m:func>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𝑃</m:t>
                          </m:r>
                        </m:e>
                        <m:sub>
                          <m:r>
                            <a:rPr lang="zh-CN" altLang="en-US" sz="1400" i="1">
                              <a:latin typeface="Cambria Math" panose="02040503050406030204" pitchFamily="18" charset="0"/>
                            </a:rPr>
                            <m:t>𝐸𝑁𝑇</m:t>
                          </m:r>
                        </m:sub>
                      </m:sSub>
                    </m:oMath>
                  </m:oMathPara>
                </a14:m>
                <a:endParaRPr lang="zh-CN" altLang="en-US" sz="1400" i="1" dirty="0">
                  <a:latin typeface="Cambria Math" panose="02040503050406030204" pitchFamily="18" charset="0"/>
                  <a:cs typeface="Cambria Math" panose="02040503050406030204" pitchFamily="18" charset="0"/>
                </a:endParaRPr>
              </a:p>
            </p:txBody>
          </p:sp>
        </mc:Choice>
        <mc:Fallback xmlns="">
          <p:sp>
            <p:nvSpPr>
              <p:cNvPr id="23" name="文本框 42"/>
              <p:cNvSpPr txBox="1">
                <a:spLocks noRot="1" noChangeAspect="1" noMove="1" noResize="1" noEditPoints="1" noAdjustHandles="1" noChangeArrowheads="1" noChangeShapeType="1" noTextEdit="1"/>
              </p:cNvSpPr>
              <p:nvPr/>
            </p:nvSpPr>
            <p:spPr>
              <a:xfrm>
                <a:off x="4359836" y="6467620"/>
                <a:ext cx="2880069" cy="306705"/>
              </a:xfrm>
              <a:prstGeom prst="rect">
                <a:avLst/>
              </a:prstGeom>
              <a:blipFill rotWithShape="1">
                <a:blip r:embed="rId7"/>
                <a:stretch>
                  <a:fillRect l="-19" t="-47" r="9" b="47"/>
                </a:stretch>
              </a:blipFill>
            </p:spPr>
            <p:txBody>
              <a:bodyPr/>
              <a:lstStyle/>
              <a:p>
                <a:r>
                  <a:rPr lang="zh-CN" altLang="en-US">
                    <a:noFill/>
                  </a:rPr>
                  <a:t> </a:t>
                </a:r>
              </a:p>
            </p:txBody>
          </p:sp>
        </mc:Fallback>
      </mc:AlternateContent>
      <p:sp>
        <p:nvSpPr>
          <p:cNvPr id="24" name="矩形 23"/>
          <p:cNvSpPr/>
          <p:nvPr/>
        </p:nvSpPr>
        <p:spPr>
          <a:xfrm>
            <a:off x="1026128" y="3663612"/>
            <a:ext cx="2544836" cy="338554"/>
          </a:xfrm>
          <a:prstGeom prst="rect">
            <a:avLst/>
          </a:prstGeom>
          <a:solidFill>
            <a:schemeClr val="accent4">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latin typeface="方正书宋_GBK" panose="02000000000000000000" charset="-122"/>
              </a:rPr>
              <a:t>储能荷电状态评价</a:t>
            </a:r>
            <a:endParaRPr lang="zh-CN" altLang="en-US" sz="1600" baseline="-25000" dirty="0"/>
          </a:p>
        </p:txBody>
      </p:sp>
      <mc:AlternateContent xmlns:mc="http://schemas.openxmlformats.org/markup-compatibility/2006" xmlns:a14="http://schemas.microsoft.com/office/drawing/2010/main">
        <mc:Choice Requires="a14">
          <p:sp>
            <p:nvSpPr>
              <p:cNvPr id="25" name="文本框 50"/>
              <p:cNvSpPr txBox="1"/>
              <p:nvPr/>
            </p:nvSpPr>
            <p:spPr>
              <a:xfrm>
                <a:off x="625475" y="4247515"/>
                <a:ext cx="3347085" cy="7239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𝑄</m:t>
                          </m:r>
                        </m:e>
                        <m:sub>
                          <m:r>
                            <a:rPr lang="zh-CN" altLang="en-US" sz="1400" i="1">
                              <a:latin typeface="Cambria Math" panose="02040503050406030204" pitchFamily="18" charset="0"/>
                            </a:rPr>
                            <m:t>𝑆𝑂𝐶</m:t>
                          </m:r>
                          <m:r>
                            <a:rPr lang="zh-CN" altLang="en-US" sz="1400" i="0">
                              <a:latin typeface="Cambria Math" panose="02040503050406030204" pitchFamily="18" charset="0"/>
                            </a:rPr>
                            <m:t>,   </m:t>
                          </m:r>
                          <m:r>
                            <a:rPr lang="zh-CN" altLang="en-US" sz="1400" i="1">
                              <a:latin typeface="Cambria Math" panose="02040503050406030204" pitchFamily="18" charset="0"/>
                            </a:rPr>
                            <m:t>𝑟𝑚𝑠</m:t>
                          </m:r>
                        </m:sub>
                      </m:sSub>
                      <m:r>
                        <a:rPr lang="zh-CN" altLang="en-US" sz="1400" i="0">
                          <a:latin typeface="Cambria Math" panose="02040503050406030204" pitchFamily="18" charset="0"/>
                        </a:rPr>
                        <m:t>=</m:t>
                      </m:r>
                      <m:rad>
                        <m:radPr>
                          <m:degHide m:val="on"/>
                          <m:ctrlPr>
                            <a:rPr lang="zh-CN" altLang="en-US" sz="1400" i="1">
                              <a:solidFill>
                                <a:srgbClr val="836967"/>
                              </a:solidFill>
                              <a:latin typeface="Cambria Math" panose="02040503050406030204" pitchFamily="18" charset="0"/>
                            </a:rPr>
                          </m:ctrlPr>
                        </m:radPr>
                        <m:deg/>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𝑛</m:t>
                              </m:r>
                            </m:den>
                          </m:f>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𝑛</m:t>
                              </m:r>
                            </m:sup>
                            <m:e>
                              <m:sSup>
                                <m:sSupPr>
                                  <m:ctrlPr>
                                    <a:rPr lang="zh-CN" altLang="en-US" sz="1400" i="1">
                                      <a:solidFill>
                                        <a:srgbClr val="836967"/>
                                      </a:solidFill>
                                      <a:latin typeface="Cambria Math" panose="02040503050406030204" pitchFamily="18" charset="0"/>
                                    </a:rPr>
                                  </m:ctrlPr>
                                </m:sSupPr>
                                <m:e>
                                  <m:d>
                                    <m:dPr>
                                      <m:ctrlPr>
                                        <a:rPr lang="zh-CN" altLang="en-US" sz="1400" i="1">
                                          <a:latin typeface="Cambria Math" panose="02040503050406030204" pitchFamily="18" charset="0"/>
                                        </a:rPr>
                                      </m:ctrlPr>
                                    </m:dPr>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𝑄</m:t>
                                          </m:r>
                                        </m:e>
                                        <m:sub>
                                          <m:r>
                                            <a:rPr lang="zh-CN" altLang="en-US" sz="1400" i="1">
                                              <a:latin typeface="Cambria Math" panose="02040503050406030204" pitchFamily="18" charset="0"/>
                                            </a:rPr>
                                            <m:t>𝑆𝑂𝐶</m:t>
                                          </m:r>
                                          <m:r>
                                            <a:rPr lang="zh-CN" altLang="en-US" sz="1400" i="0">
                                              <a:latin typeface="Cambria Math" panose="02040503050406030204" pitchFamily="18" charset="0"/>
                                            </a:rPr>
                                            <m:t>,   </m:t>
                                          </m:r>
                                          <m:r>
                                            <a:rPr lang="zh-CN" altLang="en-US" sz="1400" i="1">
                                              <a:latin typeface="Cambria Math" panose="02040503050406030204" pitchFamily="18" charset="0"/>
                                            </a:rPr>
                                            <m:t>𝑖</m:t>
                                          </m:r>
                                        </m:sub>
                                      </m:sSub>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𝑄</m:t>
                                          </m:r>
                                        </m:e>
                                        <m:sub>
                                          <m:r>
                                            <a:rPr lang="zh-CN" altLang="en-US" sz="1400" i="1">
                                              <a:latin typeface="Cambria Math" panose="02040503050406030204" pitchFamily="18" charset="0"/>
                                            </a:rPr>
                                            <m:t>𝑆𝑂𝐶</m:t>
                                          </m:r>
                                          <m:r>
                                            <a:rPr lang="zh-CN" altLang="en-US" sz="1400" i="0">
                                              <a:latin typeface="Cambria Math" panose="02040503050406030204" pitchFamily="18" charset="0"/>
                                            </a:rPr>
                                            <m:t>,   </m:t>
                                          </m:r>
                                          <m:r>
                                            <a:rPr lang="zh-CN" altLang="en-US" sz="1400" i="1">
                                              <a:latin typeface="Cambria Math" panose="02040503050406030204" pitchFamily="18" charset="0"/>
                                            </a:rPr>
                                            <m:t>𝑟𝑒𝑓</m:t>
                                          </m:r>
                                        </m:sub>
                                      </m:sSub>
                                    </m:e>
                                  </m:d>
                                </m:e>
                                <m:sup>
                                  <m:r>
                                    <a:rPr lang="zh-CN" altLang="en-US" sz="1400" i="0">
                                      <a:latin typeface="Cambria Math" panose="02040503050406030204" pitchFamily="18" charset="0"/>
                                    </a:rPr>
                                    <m:t>2</m:t>
                                  </m:r>
                                </m:sup>
                              </m:sSup>
                            </m:e>
                          </m:nary>
                        </m:e>
                      </m:rad>
                    </m:oMath>
                  </m:oMathPara>
                </a14:m>
                <a:endParaRPr lang="zh-CN" altLang="en-US" sz="1400" i="0" dirty="0">
                  <a:latin typeface="Cambria Math" panose="02040503050406030204" pitchFamily="18" charset="0"/>
                  <a:cs typeface="Cambria Math" panose="02040503050406030204" pitchFamily="18" charset="0"/>
                </a:endParaRPr>
              </a:p>
            </p:txBody>
          </p:sp>
        </mc:Choice>
        <mc:Fallback xmlns="">
          <p:sp>
            <p:nvSpPr>
              <p:cNvPr id="25" name="文本框 50"/>
              <p:cNvSpPr txBox="1">
                <a:spLocks noRot="1" noChangeAspect="1" noMove="1" noResize="1" noEditPoints="1" noAdjustHandles="1" noChangeArrowheads="1" noChangeShapeType="1" noTextEdit="1"/>
              </p:cNvSpPr>
              <p:nvPr/>
            </p:nvSpPr>
            <p:spPr>
              <a:xfrm>
                <a:off x="625475" y="4247515"/>
                <a:ext cx="3347085" cy="723900"/>
              </a:xfrm>
              <a:prstGeom prst="rect">
                <a:avLst/>
              </a:prstGeom>
              <a:blipFill rotWithShape="1">
                <a:blip r:embed="rId8"/>
                <a:stretch>
                  <a:fillRect/>
                </a:stretch>
              </a:blipFill>
            </p:spPr>
            <p:txBody>
              <a:bodyPr/>
              <a:lstStyle/>
              <a:p>
                <a:r>
                  <a:rPr lang="zh-CN" altLang="en-US">
                    <a:noFill/>
                  </a:rPr>
                  <a:t> </a:t>
                </a:r>
              </a:p>
            </p:txBody>
          </p:sp>
        </mc:Fallback>
      </mc:AlternateContent>
      <p:sp>
        <p:nvSpPr>
          <p:cNvPr id="26" name="矩形 25"/>
          <p:cNvSpPr/>
          <p:nvPr/>
        </p:nvSpPr>
        <p:spPr>
          <a:xfrm>
            <a:off x="1026128" y="5308051"/>
            <a:ext cx="2544836" cy="338554"/>
          </a:xfrm>
          <a:prstGeom prst="rect">
            <a:avLst/>
          </a:prstGeom>
          <a:solidFill>
            <a:schemeClr val="accent4">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latin typeface="方正书宋_GBK" panose="02000000000000000000" charset="-122"/>
              </a:rPr>
              <a:t>一次调频支撑效果</a:t>
            </a:r>
            <a:r>
              <a:rPr lang="zh-CN" altLang="en-US" sz="1600" dirty="0">
                <a:solidFill>
                  <a:srgbClr val="000000"/>
                </a:solidFill>
                <a:effectLst/>
                <a:latin typeface="方正书宋_GBK" panose="02000000000000000000" charset="-122"/>
              </a:rPr>
              <a:t>评价</a:t>
            </a:r>
            <a:endParaRPr lang="zh-CN" altLang="en-US" sz="1600" baseline="-25000" dirty="0"/>
          </a:p>
        </p:txBody>
      </p:sp>
      <mc:AlternateContent xmlns:mc="http://schemas.openxmlformats.org/markup-compatibility/2006" xmlns:a14="http://schemas.microsoft.com/office/drawing/2010/main">
        <mc:Choice Requires="a14">
          <p:sp>
            <p:nvSpPr>
              <p:cNvPr id="27" name="文本框 53"/>
              <p:cNvSpPr txBox="1"/>
              <p:nvPr/>
            </p:nvSpPr>
            <p:spPr>
              <a:xfrm>
                <a:off x="719574" y="5719930"/>
                <a:ext cx="2990728" cy="7239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rad>
                        <m:radPr>
                          <m:degHide m:val="on"/>
                          <m:ctrlPr>
                            <a:rPr lang="zh-CN" altLang="en-US" sz="1400" i="1">
                              <a:solidFill>
                                <a:srgbClr val="836967"/>
                              </a:solidFill>
                              <a:latin typeface="Cambria Math" panose="02040503050406030204" pitchFamily="18" charset="0"/>
                            </a:rPr>
                          </m:ctrlPr>
                        </m:radPr>
                        <m:deg/>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𝑛</m:t>
                              </m:r>
                            </m:den>
                          </m:f>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𝑓</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2</m:t>
                                  </m:r>
                                </m:sup>
                              </m:sSubSup>
                            </m:e>
                          </m:nary>
                        </m:e>
                      </m:rad>
                    </m:oMath>
                  </m:oMathPara>
                </a14:m>
                <a:endParaRPr lang="zh-CN" altLang="en-US" sz="1400" i="0" dirty="0">
                  <a:latin typeface="Cambria Math" panose="02040503050406030204" pitchFamily="18" charset="0"/>
                  <a:cs typeface="Cambria Math" panose="02040503050406030204" pitchFamily="18" charset="0"/>
                </a:endParaRPr>
              </a:p>
            </p:txBody>
          </p:sp>
        </mc:Choice>
        <mc:Fallback xmlns="">
          <p:sp>
            <p:nvSpPr>
              <p:cNvPr id="27" name="文本框 53"/>
              <p:cNvSpPr txBox="1">
                <a:spLocks noRot="1" noChangeAspect="1" noMove="1" noResize="1" noEditPoints="1" noAdjustHandles="1" noChangeArrowheads="1" noChangeShapeType="1" noTextEdit="1"/>
              </p:cNvSpPr>
              <p:nvPr/>
            </p:nvSpPr>
            <p:spPr>
              <a:xfrm>
                <a:off x="719574" y="5719930"/>
                <a:ext cx="2990728" cy="723900"/>
              </a:xfrm>
              <a:prstGeom prst="rect">
                <a:avLst/>
              </a:prstGeom>
              <a:blipFill rotWithShape="1">
                <a:blip r:embed="rId9"/>
                <a:stretch>
                  <a:fillRect l="-4" t="-67" r="21" b="67"/>
                </a:stretch>
              </a:blipFill>
            </p:spPr>
            <p:txBody>
              <a:bodyPr/>
              <a:lstStyle/>
              <a:p>
                <a:r>
                  <a:rPr lang="zh-CN" altLang="en-US">
                    <a:noFill/>
                  </a:rPr>
                  <a:t> </a:t>
                </a:r>
              </a:p>
            </p:txBody>
          </p:sp>
        </mc:Fallback>
      </mc:AlternateContent>
      <p:sp>
        <p:nvSpPr>
          <p:cNvPr id="28" name="箭头: 右 27"/>
          <p:cNvSpPr/>
          <p:nvPr/>
        </p:nvSpPr>
        <p:spPr>
          <a:xfrm>
            <a:off x="4050030" y="4866005"/>
            <a:ext cx="185420" cy="275590"/>
          </a:xfrm>
          <a:prstGeom prst="rightArrow">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文本框 2"/>
          <p:cNvSpPr txBox="1"/>
          <p:nvPr/>
        </p:nvSpPr>
        <p:spPr>
          <a:xfrm>
            <a:off x="2842895" y="2880360"/>
            <a:ext cx="2471420" cy="368300"/>
          </a:xfrm>
          <a:prstGeom prst="rect">
            <a:avLst/>
          </a:prstGeom>
          <a:noFill/>
        </p:spPr>
        <p:txBody>
          <a:bodyPr wrap="square" rtlCol="0">
            <a:spAutoFit/>
          </a:bodyPr>
          <a:lstStyle/>
          <a:p>
            <a:r>
              <a:rPr lang="zh-CN" altLang="en-US">
                <a:solidFill>
                  <a:schemeClr val="tx1"/>
                </a:solidFill>
                <a:effectLst/>
              </a:rPr>
              <a:t>储能容量优化配置模型</a:t>
            </a:r>
          </a:p>
        </p:txBody>
      </p:sp>
      <p:grpSp>
        <p:nvGrpSpPr>
          <p:cNvPr id="69" name="组合 68"/>
          <p:cNvGrpSpPr/>
          <p:nvPr/>
        </p:nvGrpSpPr>
        <p:grpSpPr>
          <a:xfrm>
            <a:off x="8146415" y="2824480"/>
            <a:ext cx="3002915" cy="4013835"/>
            <a:chOff x="3100388" y="1055688"/>
            <a:chExt cx="3201527" cy="4319587"/>
          </a:xfrm>
        </p:grpSpPr>
        <p:sp>
          <p:nvSpPr>
            <p:cNvPr id="131" name="Freeform 5"/>
            <p:cNvSpPr/>
            <p:nvPr/>
          </p:nvSpPr>
          <p:spPr bwMode="auto">
            <a:xfrm>
              <a:off x="4379913" y="1055688"/>
              <a:ext cx="454025" cy="204788"/>
            </a:xfrm>
            <a:custGeom>
              <a:avLst/>
              <a:gdLst>
                <a:gd name="T0" fmla="*/ 153 w 745"/>
                <a:gd name="T1" fmla="*/ 307 h 307"/>
                <a:gd name="T2" fmla="*/ 592 w 745"/>
                <a:gd name="T3" fmla="*/ 307 h 307"/>
                <a:gd name="T4" fmla="*/ 745 w 745"/>
                <a:gd name="T5" fmla="*/ 153 h 307"/>
                <a:gd name="T6" fmla="*/ 592 w 745"/>
                <a:gd name="T7" fmla="*/ 0 h 307"/>
                <a:gd name="T8" fmla="*/ 153 w 745"/>
                <a:gd name="T9" fmla="*/ 0 h 307"/>
                <a:gd name="T10" fmla="*/ 0 w 745"/>
                <a:gd name="T11" fmla="*/ 153 h 307"/>
                <a:gd name="T12" fmla="*/ 153 w 745"/>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745" h="307">
                  <a:moveTo>
                    <a:pt x="153" y="307"/>
                  </a:moveTo>
                  <a:lnTo>
                    <a:pt x="592" y="307"/>
                  </a:lnTo>
                  <a:cubicBezTo>
                    <a:pt x="677" y="307"/>
                    <a:pt x="745" y="238"/>
                    <a:pt x="745" y="153"/>
                  </a:cubicBezTo>
                  <a:cubicBezTo>
                    <a:pt x="745" y="68"/>
                    <a:pt x="677" y="0"/>
                    <a:pt x="592" y="0"/>
                  </a:cubicBezTo>
                  <a:lnTo>
                    <a:pt x="153" y="0"/>
                  </a:lnTo>
                  <a:cubicBezTo>
                    <a:pt x="68" y="0"/>
                    <a:pt x="0" y="68"/>
                    <a:pt x="0" y="153"/>
                  </a:cubicBezTo>
                  <a:cubicBezTo>
                    <a:pt x="0" y="238"/>
                    <a:pt x="68" y="307"/>
                    <a:pt x="153" y="307"/>
                  </a:cubicBezTo>
                  <a:close/>
                </a:path>
              </a:pathLst>
            </a:custGeom>
            <a:extLst>
              <a:ext uri="{909E8E84-426E-40DD-AFC4-6F175D3DCCD1}">
                <a14:hiddenFill xmlns:a14="http://schemas.microsoft.com/office/drawing/2010/main">
                  <a:solidFill>
                    <a:srgbClr val="FFFFFF"/>
                  </a:solidFill>
                </a14:hiddenFill>
              </a:ext>
            </a:extLst>
          </p:spPr>
          <p:style>
            <a:lnRef idx="2">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32" name="Rectangle 6"/>
            <p:cNvSpPr>
              <a:spLocks noChangeArrowheads="1"/>
            </p:cNvSpPr>
            <p:nvPr/>
          </p:nvSpPr>
          <p:spPr bwMode="auto">
            <a:xfrm>
              <a:off x="4481465" y="1087123"/>
              <a:ext cx="287047"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开始</a:t>
              </a:r>
              <a:endParaRPr kumimoji="0" lang="zh-CN"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33" name="Rectangle 7"/>
            <p:cNvSpPr>
              <a:spLocks noChangeArrowheads="1"/>
            </p:cNvSpPr>
            <p:nvPr/>
          </p:nvSpPr>
          <p:spPr bwMode="auto">
            <a:xfrm>
              <a:off x="4194176" y="1422400"/>
              <a:ext cx="825500" cy="180975"/>
            </a:xfrm>
            <a:prstGeom prst="rect">
              <a:avLst/>
            </a:prstGeom>
            <a:solidFill>
              <a:schemeClr val="accent2">
                <a:lumMod val="20000"/>
                <a:lumOff val="80000"/>
              </a:schemeClr>
            </a:solidFill>
            <a:ln>
              <a:noFill/>
            </a:ln>
          </p:spPr>
          <p:style>
            <a:lnRef idx="0">
              <a:srgbClr val="FFFFFF"/>
            </a:lnRef>
            <a:fillRef idx="1">
              <a:schemeClr val="accent2"/>
            </a:fillRef>
            <a:effectRef idx="0">
              <a:srgbClr val="FFFFFF"/>
            </a:effectRef>
            <a:fontRef idx="minor">
              <a:schemeClr val="lt1"/>
            </a:fontRef>
          </p:style>
          <p:txBody>
            <a:bodyPr vert="horz" wrap="square" lIns="91440" tIns="45720" rIns="91440" bIns="45720" numCol="1" anchor="t" anchorCtr="0" compatLnSpc="1"/>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34" name="Rectangle 8"/>
            <p:cNvSpPr>
              <a:spLocks noChangeArrowheads="1"/>
            </p:cNvSpPr>
            <p:nvPr/>
          </p:nvSpPr>
          <p:spPr bwMode="auto">
            <a:xfrm>
              <a:off x="4333882" y="1435943"/>
              <a:ext cx="556243"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初始化</a:t>
              </a:r>
              <a:r>
                <a:rPr kumimoji="0" lang="en-US" altLang="zh-CN" sz="10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5" name="Line 9"/>
            <p:cNvSpPr>
              <a:spLocks noChangeShapeType="1"/>
            </p:cNvSpPr>
            <p:nvPr/>
          </p:nvSpPr>
          <p:spPr bwMode="auto">
            <a:xfrm>
              <a:off x="4606926" y="1260475"/>
              <a:ext cx="0" cy="157163"/>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39" name="Rectangle 10"/>
            <p:cNvSpPr>
              <a:spLocks noChangeArrowheads="1"/>
            </p:cNvSpPr>
            <p:nvPr/>
          </p:nvSpPr>
          <p:spPr bwMode="auto">
            <a:xfrm>
              <a:off x="4194176" y="1768475"/>
              <a:ext cx="825500" cy="180975"/>
            </a:xfrm>
            <a:prstGeom prst="rect">
              <a:avLst/>
            </a:prstGeom>
            <a:solidFill>
              <a:schemeClr val="accent2">
                <a:lumMod val="40000"/>
                <a:lumOff val="6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0" name="Rectangle 11"/>
            <p:cNvSpPr>
              <a:spLocks noChangeArrowheads="1"/>
            </p:cNvSpPr>
            <p:nvPr/>
          </p:nvSpPr>
          <p:spPr bwMode="auto">
            <a:xfrm>
              <a:off x="4470750" y="1780481"/>
              <a:ext cx="278923"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1"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41" name="Line 12"/>
            <p:cNvSpPr>
              <a:spLocks noChangeShapeType="1"/>
            </p:cNvSpPr>
            <p:nvPr/>
          </p:nvSpPr>
          <p:spPr bwMode="auto">
            <a:xfrm>
              <a:off x="4606926" y="1606550"/>
              <a:ext cx="0" cy="158750"/>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2" name="Line 13"/>
            <p:cNvSpPr>
              <a:spLocks noChangeShapeType="1"/>
            </p:cNvSpPr>
            <p:nvPr/>
          </p:nvSpPr>
          <p:spPr bwMode="auto">
            <a:xfrm>
              <a:off x="4606926" y="1951038"/>
              <a:ext cx="0" cy="157163"/>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3" name="Rectangle 14"/>
            <p:cNvSpPr>
              <a:spLocks noChangeArrowheads="1"/>
            </p:cNvSpPr>
            <p:nvPr/>
          </p:nvSpPr>
          <p:spPr bwMode="auto">
            <a:xfrm>
              <a:off x="3935413" y="2116138"/>
              <a:ext cx="1343025" cy="392113"/>
            </a:xfrm>
            <a:prstGeom prst="rect">
              <a:avLst/>
            </a:prstGeom>
            <a:solidFill>
              <a:schemeClr val="accent2">
                <a:lumMod val="60000"/>
                <a:lumOff val="4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4" name="Rectangle 15"/>
            <p:cNvSpPr>
              <a:spLocks noChangeArrowheads="1"/>
            </p:cNvSpPr>
            <p:nvPr/>
          </p:nvSpPr>
          <p:spPr bwMode="auto">
            <a:xfrm>
              <a:off x="3975101" y="2154238"/>
              <a:ext cx="1270000" cy="3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载入含储能电池的</a:t>
              </a:r>
            </a:p>
            <a:p>
              <a:pPr marL="0" marR="0" lvl="0" indent="0" algn="ctr"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区域电网调频动态模型</a:t>
              </a:r>
            </a:p>
          </p:txBody>
        </p:sp>
        <p:sp>
          <p:nvSpPr>
            <p:cNvPr id="145" name="Line 17"/>
            <p:cNvSpPr>
              <a:spLocks noChangeShapeType="1"/>
            </p:cNvSpPr>
            <p:nvPr/>
          </p:nvSpPr>
          <p:spPr bwMode="auto">
            <a:xfrm>
              <a:off x="4606926" y="2508250"/>
              <a:ext cx="0" cy="158750"/>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6" name="Rectangle 23"/>
            <p:cNvSpPr>
              <a:spLocks noChangeArrowheads="1"/>
            </p:cNvSpPr>
            <p:nvPr/>
          </p:nvSpPr>
          <p:spPr bwMode="auto">
            <a:xfrm>
              <a:off x="3227388" y="2670175"/>
              <a:ext cx="2759075" cy="317500"/>
            </a:xfrm>
            <a:prstGeom prst="rect">
              <a:avLst/>
            </a:prstGeom>
            <a:solidFill>
              <a:schemeClr val="accent4">
                <a:lumMod val="20000"/>
                <a:lumOff val="8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7" name="Line 24"/>
            <p:cNvSpPr>
              <a:spLocks noChangeShapeType="1"/>
            </p:cNvSpPr>
            <p:nvPr/>
          </p:nvSpPr>
          <p:spPr bwMode="auto">
            <a:xfrm>
              <a:off x="4605338" y="2987675"/>
              <a:ext cx="0" cy="149225"/>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48" name="Rectangle 25"/>
            <p:cNvSpPr>
              <a:spLocks noChangeArrowheads="1"/>
            </p:cNvSpPr>
            <p:nvPr/>
          </p:nvSpPr>
          <p:spPr bwMode="auto">
            <a:xfrm>
              <a:off x="3440113" y="3143250"/>
              <a:ext cx="2332038" cy="230188"/>
            </a:xfrm>
            <a:prstGeom prst="rect">
              <a:avLst/>
            </a:prstGeom>
            <a:solidFill>
              <a:schemeClr val="accent4">
                <a:lumMod val="40000"/>
                <a:lumOff val="6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149" name="Rectangle 26"/>
            <p:cNvSpPr>
              <a:spLocks noChangeArrowheads="1"/>
            </p:cNvSpPr>
            <p:nvPr/>
          </p:nvSpPr>
          <p:spPr bwMode="auto">
            <a:xfrm>
              <a:off x="3567113" y="3187700"/>
              <a:ext cx="203200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储能电池参与一次调频的充放电策略</a:t>
              </a:r>
              <a:endParaRPr kumimoji="0" lang="zh-CN"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50" name="Freeform 27"/>
            <p:cNvSpPr/>
            <p:nvPr/>
          </p:nvSpPr>
          <p:spPr bwMode="auto">
            <a:xfrm>
              <a:off x="3867151" y="3527425"/>
              <a:ext cx="1477963" cy="241300"/>
            </a:xfrm>
            <a:custGeom>
              <a:avLst/>
              <a:gdLst>
                <a:gd name="T0" fmla="*/ 465 w 931"/>
                <a:gd name="T1" fmla="*/ 152 h 152"/>
                <a:gd name="T2" fmla="*/ 931 w 931"/>
                <a:gd name="T3" fmla="*/ 76 h 152"/>
                <a:gd name="T4" fmla="*/ 465 w 931"/>
                <a:gd name="T5" fmla="*/ 0 h 152"/>
                <a:gd name="T6" fmla="*/ 0 w 931"/>
                <a:gd name="T7" fmla="*/ 76 h 152"/>
                <a:gd name="T8" fmla="*/ 465 w 931"/>
                <a:gd name="T9" fmla="*/ 152 h 152"/>
              </a:gdLst>
              <a:ahLst/>
              <a:cxnLst>
                <a:cxn ang="0">
                  <a:pos x="T0" y="T1"/>
                </a:cxn>
                <a:cxn ang="0">
                  <a:pos x="T2" y="T3"/>
                </a:cxn>
                <a:cxn ang="0">
                  <a:pos x="T4" y="T5"/>
                </a:cxn>
                <a:cxn ang="0">
                  <a:pos x="T6" y="T7"/>
                </a:cxn>
                <a:cxn ang="0">
                  <a:pos x="T8" y="T9"/>
                </a:cxn>
              </a:cxnLst>
              <a:rect l="0" t="0" r="r" b="b"/>
              <a:pathLst>
                <a:path w="931" h="152">
                  <a:moveTo>
                    <a:pt x="465" y="152"/>
                  </a:moveTo>
                  <a:lnTo>
                    <a:pt x="931" y="76"/>
                  </a:lnTo>
                  <a:lnTo>
                    <a:pt x="465" y="0"/>
                  </a:lnTo>
                  <a:lnTo>
                    <a:pt x="0" y="76"/>
                  </a:lnTo>
                  <a:lnTo>
                    <a:pt x="465"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1" name="Freeform 28"/>
            <p:cNvSpPr/>
            <p:nvPr/>
          </p:nvSpPr>
          <p:spPr bwMode="auto">
            <a:xfrm>
              <a:off x="3867151" y="3527425"/>
              <a:ext cx="1477963" cy="241300"/>
            </a:xfrm>
            <a:custGeom>
              <a:avLst/>
              <a:gdLst>
                <a:gd name="T0" fmla="*/ 465 w 931"/>
                <a:gd name="T1" fmla="*/ 152 h 152"/>
                <a:gd name="T2" fmla="*/ 931 w 931"/>
                <a:gd name="T3" fmla="*/ 76 h 152"/>
                <a:gd name="T4" fmla="*/ 465 w 931"/>
                <a:gd name="T5" fmla="*/ 0 h 152"/>
                <a:gd name="T6" fmla="*/ 0 w 931"/>
                <a:gd name="T7" fmla="*/ 76 h 152"/>
                <a:gd name="T8" fmla="*/ 465 w 931"/>
                <a:gd name="T9" fmla="*/ 152 h 152"/>
              </a:gdLst>
              <a:ahLst/>
              <a:cxnLst>
                <a:cxn ang="0">
                  <a:pos x="T0" y="T1"/>
                </a:cxn>
                <a:cxn ang="0">
                  <a:pos x="T2" y="T3"/>
                </a:cxn>
                <a:cxn ang="0">
                  <a:pos x="T4" y="T5"/>
                </a:cxn>
                <a:cxn ang="0">
                  <a:pos x="T6" y="T7"/>
                </a:cxn>
                <a:cxn ang="0">
                  <a:pos x="T8" y="T9"/>
                </a:cxn>
              </a:cxnLst>
              <a:rect l="0" t="0" r="r" b="b"/>
              <a:pathLst>
                <a:path w="931" h="152">
                  <a:moveTo>
                    <a:pt x="465" y="152"/>
                  </a:moveTo>
                  <a:lnTo>
                    <a:pt x="931" y="76"/>
                  </a:lnTo>
                  <a:lnTo>
                    <a:pt x="465" y="0"/>
                  </a:lnTo>
                  <a:lnTo>
                    <a:pt x="0" y="76"/>
                  </a:lnTo>
                  <a:lnTo>
                    <a:pt x="465" y="152"/>
                  </a:lnTo>
                  <a:close/>
                </a:path>
              </a:pathLst>
            </a:custGeom>
            <a:solidFill>
              <a:schemeClr val="accent4">
                <a:lumMod val="60000"/>
                <a:lumOff val="4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2" name="Rectangle 29"/>
            <p:cNvSpPr>
              <a:spLocks noChangeArrowheads="1"/>
            </p:cNvSpPr>
            <p:nvPr/>
          </p:nvSpPr>
          <p:spPr bwMode="auto">
            <a:xfrm>
              <a:off x="4405784" y="3569987"/>
              <a:ext cx="415178"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1000" i="1" dirty="0">
                  <a:solidFill>
                    <a:srgbClr val="000000"/>
                  </a:solidFill>
                  <a:latin typeface="Times New Roman" panose="02020603050405020304" pitchFamily="18" charset="0"/>
                  <a:cs typeface="Times New Roman" panose="02020603050405020304" pitchFamily="18" charset="0"/>
                </a:rPr>
                <a:t>J</a:t>
              </a:r>
              <a:r>
                <a:rPr lang="en-US" altLang="zh-CN" sz="1000" baseline="-25000" dirty="0">
                  <a:solidFill>
                    <a:srgbClr val="000000"/>
                  </a:solidFill>
                  <a:latin typeface="Times New Roman" panose="02020603050405020304" pitchFamily="18" charset="0"/>
                  <a:cs typeface="Times New Roman" panose="02020603050405020304" pitchFamily="18" charset="0"/>
                </a:rPr>
                <a:t>1</a:t>
              </a: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减小</a:t>
              </a:r>
              <a:r>
                <a:rPr kumimoji="0" lang="en-US" alt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3" name="Line 30"/>
            <p:cNvSpPr>
              <a:spLocks noChangeShapeType="1"/>
            </p:cNvSpPr>
            <p:nvPr/>
          </p:nvSpPr>
          <p:spPr bwMode="auto">
            <a:xfrm>
              <a:off x="4605338" y="3373438"/>
              <a:ext cx="0" cy="150813"/>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4" name="Line 31"/>
            <p:cNvSpPr>
              <a:spLocks noChangeShapeType="1"/>
            </p:cNvSpPr>
            <p:nvPr/>
          </p:nvSpPr>
          <p:spPr bwMode="auto">
            <a:xfrm>
              <a:off x="4605338" y="3768725"/>
              <a:ext cx="0" cy="152400"/>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5" name="Rectangle 32"/>
            <p:cNvSpPr>
              <a:spLocks noChangeArrowheads="1"/>
            </p:cNvSpPr>
            <p:nvPr/>
          </p:nvSpPr>
          <p:spPr bwMode="auto">
            <a:xfrm>
              <a:off x="4194176" y="3930650"/>
              <a:ext cx="825500" cy="227013"/>
            </a:xfrm>
            <a:prstGeom prst="rect">
              <a:avLst/>
            </a:prstGeom>
            <a:solidFill>
              <a:schemeClr val="accent2">
                <a:lumMod val="60000"/>
                <a:lumOff val="4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6" name="Rectangle 33"/>
            <p:cNvSpPr>
              <a:spLocks noChangeArrowheads="1"/>
            </p:cNvSpPr>
            <p:nvPr/>
          </p:nvSpPr>
          <p:spPr bwMode="auto">
            <a:xfrm>
              <a:off x="4366898" y="3975101"/>
              <a:ext cx="48571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更新</a:t>
              </a:r>
              <a:r>
                <a:rPr kumimoji="0" lang="en-US" altLang="zh-CN" sz="1000" b="0" i="1"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10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7" name="Line 34"/>
            <p:cNvSpPr>
              <a:spLocks noChangeShapeType="1"/>
            </p:cNvSpPr>
            <p:nvPr/>
          </p:nvSpPr>
          <p:spPr bwMode="auto">
            <a:xfrm>
              <a:off x="4606926" y="4157663"/>
              <a:ext cx="0" cy="150813"/>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8" name="Freeform 35"/>
            <p:cNvSpPr/>
            <p:nvPr/>
          </p:nvSpPr>
          <p:spPr bwMode="auto">
            <a:xfrm>
              <a:off x="3867151" y="4316413"/>
              <a:ext cx="1477963" cy="241300"/>
            </a:xfrm>
            <a:custGeom>
              <a:avLst/>
              <a:gdLst>
                <a:gd name="T0" fmla="*/ 465 w 931"/>
                <a:gd name="T1" fmla="*/ 152 h 152"/>
                <a:gd name="T2" fmla="*/ 931 w 931"/>
                <a:gd name="T3" fmla="*/ 76 h 152"/>
                <a:gd name="T4" fmla="*/ 465 w 931"/>
                <a:gd name="T5" fmla="*/ 0 h 152"/>
                <a:gd name="T6" fmla="*/ 0 w 931"/>
                <a:gd name="T7" fmla="*/ 76 h 152"/>
                <a:gd name="T8" fmla="*/ 465 w 931"/>
                <a:gd name="T9" fmla="*/ 152 h 152"/>
              </a:gdLst>
              <a:ahLst/>
              <a:cxnLst>
                <a:cxn ang="0">
                  <a:pos x="T0" y="T1"/>
                </a:cxn>
                <a:cxn ang="0">
                  <a:pos x="T2" y="T3"/>
                </a:cxn>
                <a:cxn ang="0">
                  <a:pos x="T4" y="T5"/>
                </a:cxn>
                <a:cxn ang="0">
                  <a:pos x="T6" y="T7"/>
                </a:cxn>
                <a:cxn ang="0">
                  <a:pos x="T8" y="T9"/>
                </a:cxn>
              </a:cxnLst>
              <a:rect l="0" t="0" r="r" b="b"/>
              <a:pathLst>
                <a:path w="931" h="152">
                  <a:moveTo>
                    <a:pt x="465" y="152"/>
                  </a:moveTo>
                  <a:lnTo>
                    <a:pt x="931" y="76"/>
                  </a:lnTo>
                  <a:lnTo>
                    <a:pt x="465" y="0"/>
                  </a:lnTo>
                  <a:lnTo>
                    <a:pt x="0" y="76"/>
                  </a:lnTo>
                  <a:lnTo>
                    <a:pt x="465"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59" name="Freeform 36"/>
            <p:cNvSpPr/>
            <p:nvPr/>
          </p:nvSpPr>
          <p:spPr bwMode="auto">
            <a:xfrm>
              <a:off x="3867151" y="4316413"/>
              <a:ext cx="1477963" cy="241300"/>
            </a:xfrm>
            <a:custGeom>
              <a:avLst/>
              <a:gdLst>
                <a:gd name="T0" fmla="*/ 465 w 931"/>
                <a:gd name="T1" fmla="*/ 152 h 152"/>
                <a:gd name="T2" fmla="*/ 931 w 931"/>
                <a:gd name="T3" fmla="*/ 76 h 152"/>
                <a:gd name="T4" fmla="*/ 465 w 931"/>
                <a:gd name="T5" fmla="*/ 0 h 152"/>
                <a:gd name="T6" fmla="*/ 0 w 931"/>
                <a:gd name="T7" fmla="*/ 76 h 152"/>
                <a:gd name="T8" fmla="*/ 465 w 931"/>
                <a:gd name="T9" fmla="*/ 152 h 152"/>
              </a:gdLst>
              <a:ahLst/>
              <a:cxnLst>
                <a:cxn ang="0">
                  <a:pos x="T0" y="T1"/>
                </a:cxn>
                <a:cxn ang="0">
                  <a:pos x="T2" y="T3"/>
                </a:cxn>
                <a:cxn ang="0">
                  <a:pos x="T4" y="T5"/>
                </a:cxn>
                <a:cxn ang="0">
                  <a:pos x="T6" y="T7"/>
                </a:cxn>
                <a:cxn ang="0">
                  <a:pos x="T8" y="T9"/>
                </a:cxn>
              </a:cxnLst>
              <a:rect l="0" t="0" r="r" b="b"/>
              <a:pathLst>
                <a:path w="931" h="152">
                  <a:moveTo>
                    <a:pt x="465" y="152"/>
                  </a:moveTo>
                  <a:lnTo>
                    <a:pt x="931" y="76"/>
                  </a:lnTo>
                  <a:lnTo>
                    <a:pt x="465" y="0"/>
                  </a:lnTo>
                  <a:lnTo>
                    <a:pt x="0" y="76"/>
                  </a:lnTo>
                  <a:lnTo>
                    <a:pt x="465" y="152"/>
                  </a:lnTo>
                  <a:close/>
                </a:path>
              </a:pathLst>
            </a:custGeom>
            <a:solidFill>
              <a:schemeClr val="accent2">
                <a:lumMod val="40000"/>
                <a:lumOff val="6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60" name="Rectangle 37"/>
            <p:cNvSpPr>
              <a:spLocks noChangeArrowheads="1"/>
            </p:cNvSpPr>
            <p:nvPr/>
          </p:nvSpPr>
          <p:spPr bwMode="auto">
            <a:xfrm>
              <a:off x="4455212" y="4367213"/>
              <a:ext cx="314189"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收敛</a:t>
              </a:r>
              <a:r>
                <a:rPr kumimoji="0" lang="en-US" alt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1" name="Line 38"/>
            <p:cNvSpPr>
              <a:spLocks noChangeShapeType="1"/>
            </p:cNvSpPr>
            <p:nvPr/>
          </p:nvSpPr>
          <p:spPr bwMode="auto">
            <a:xfrm>
              <a:off x="4605338" y="4557713"/>
              <a:ext cx="0" cy="233363"/>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62" name="Rectangle 39"/>
            <p:cNvSpPr>
              <a:spLocks noChangeArrowheads="1"/>
            </p:cNvSpPr>
            <p:nvPr/>
          </p:nvSpPr>
          <p:spPr bwMode="auto">
            <a:xfrm>
              <a:off x="4683126" y="4603750"/>
              <a:ext cx="12824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3" name="Rectangle 40"/>
            <p:cNvSpPr>
              <a:spLocks noChangeArrowheads="1"/>
            </p:cNvSpPr>
            <p:nvPr/>
          </p:nvSpPr>
          <p:spPr bwMode="auto">
            <a:xfrm>
              <a:off x="3654426" y="4271963"/>
              <a:ext cx="12824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4" name="Rectangle 41"/>
            <p:cNvSpPr>
              <a:spLocks noChangeArrowheads="1"/>
            </p:cNvSpPr>
            <p:nvPr/>
          </p:nvSpPr>
          <p:spPr bwMode="auto">
            <a:xfrm>
              <a:off x="4194176" y="4797425"/>
              <a:ext cx="825500" cy="225425"/>
            </a:xfrm>
            <a:prstGeom prst="rect">
              <a:avLst/>
            </a:prstGeom>
            <a:solidFill>
              <a:schemeClr val="accent2">
                <a:lumMod val="20000"/>
                <a:lumOff val="80000"/>
              </a:schemeClr>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65" name="Rectangle 42"/>
            <p:cNvSpPr>
              <a:spLocks noChangeArrowheads="1"/>
            </p:cNvSpPr>
            <p:nvPr/>
          </p:nvSpPr>
          <p:spPr bwMode="auto">
            <a:xfrm>
              <a:off x="4351338" y="4840288"/>
              <a:ext cx="50800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输出结果</a:t>
              </a:r>
            </a:p>
          </p:txBody>
        </p:sp>
        <p:sp>
          <p:nvSpPr>
            <p:cNvPr id="166" name="Line 43"/>
            <p:cNvSpPr>
              <a:spLocks noChangeShapeType="1"/>
            </p:cNvSpPr>
            <p:nvPr/>
          </p:nvSpPr>
          <p:spPr bwMode="auto">
            <a:xfrm>
              <a:off x="4606926" y="5022850"/>
              <a:ext cx="0" cy="146050"/>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67" name="Freeform 44"/>
            <p:cNvSpPr/>
            <p:nvPr/>
          </p:nvSpPr>
          <p:spPr bwMode="auto">
            <a:xfrm>
              <a:off x="4379913" y="5168900"/>
              <a:ext cx="454025" cy="206375"/>
            </a:xfrm>
            <a:custGeom>
              <a:avLst/>
              <a:gdLst>
                <a:gd name="T0" fmla="*/ 153 w 745"/>
                <a:gd name="T1" fmla="*/ 307 h 307"/>
                <a:gd name="T2" fmla="*/ 592 w 745"/>
                <a:gd name="T3" fmla="*/ 307 h 307"/>
                <a:gd name="T4" fmla="*/ 745 w 745"/>
                <a:gd name="T5" fmla="*/ 154 h 307"/>
                <a:gd name="T6" fmla="*/ 592 w 745"/>
                <a:gd name="T7" fmla="*/ 0 h 307"/>
                <a:gd name="T8" fmla="*/ 153 w 745"/>
                <a:gd name="T9" fmla="*/ 0 h 307"/>
                <a:gd name="T10" fmla="*/ 0 w 745"/>
                <a:gd name="T11" fmla="*/ 154 h 307"/>
                <a:gd name="T12" fmla="*/ 153 w 745"/>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745" h="307">
                  <a:moveTo>
                    <a:pt x="153" y="307"/>
                  </a:moveTo>
                  <a:lnTo>
                    <a:pt x="592" y="307"/>
                  </a:lnTo>
                  <a:cubicBezTo>
                    <a:pt x="677" y="307"/>
                    <a:pt x="745" y="239"/>
                    <a:pt x="745" y="154"/>
                  </a:cubicBezTo>
                  <a:cubicBezTo>
                    <a:pt x="745" y="69"/>
                    <a:pt x="677" y="0"/>
                    <a:pt x="592" y="0"/>
                  </a:cubicBezTo>
                  <a:lnTo>
                    <a:pt x="153" y="0"/>
                  </a:lnTo>
                  <a:cubicBezTo>
                    <a:pt x="68" y="0"/>
                    <a:pt x="0" y="69"/>
                    <a:pt x="0" y="154"/>
                  </a:cubicBezTo>
                  <a:cubicBezTo>
                    <a:pt x="0" y="239"/>
                    <a:pt x="68" y="307"/>
                    <a:pt x="153" y="307"/>
                  </a:cubicBezTo>
                  <a:close/>
                </a:path>
              </a:pathLst>
            </a:custGeom>
            <a:solidFill>
              <a:schemeClr val="accent1"/>
            </a:solidFill>
            <a:ln w="9525" cap="rnd">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68" name="Rectangle 45"/>
            <p:cNvSpPr>
              <a:spLocks noChangeArrowheads="1"/>
            </p:cNvSpPr>
            <p:nvPr/>
          </p:nvSpPr>
          <p:spPr bwMode="auto">
            <a:xfrm>
              <a:off x="4481465" y="5202382"/>
              <a:ext cx="320220" cy="17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69" name="Line 46"/>
            <p:cNvSpPr>
              <a:spLocks noChangeShapeType="1"/>
            </p:cNvSpPr>
            <p:nvPr/>
          </p:nvSpPr>
          <p:spPr bwMode="auto">
            <a:xfrm flipH="1">
              <a:off x="3100388" y="4437063"/>
              <a:ext cx="766763" cy="0"/>
            </a:xfrm>
            <a:prstGeom prst="line">
              <a:avLst/>
            </a:prstGeom>
            <a:noFill/>
            <a:ln w="95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0" name="Line 47"/>
            <p:cNvSpPr>
              <a:spLocks noChangeShapeType="1"/>
            </p:cNvSpPr>
            <p:nvPr/>
          </p:nvSpPr>
          <p:spPr bwMode="auto">
            <a:xfrm flipV="1">
              <a:off x="3100388" y="1860550"/>
              <a:ext cx="0" cy="2576513"/>
            </a:xfrm>
            <a:prstGeom prst="line">
              <a:avLst/>
            </a:prstGeom>
            <a:noFill/>
            <a:ln w="95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1" name="Line 48"/>
            <p:cNvSpPr>
              <a:spLocks noChangeShapeType="1"/>
            </p:cNvSpPr>
            <p:nvPr/>
          </p:nvSpPr>
          <p:spPr bwMode="auto">
            <a:xfrm>
              <a:off x="3105151" y="1858963"/>
              <a:ext cx="1089025" cy="0"/>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2" name="Line 48"/>
            <p:cNvSpPr>
              <a:spLocks noChangeShapeType="1"/>
            </p:cNvSpPr>
            <p:nvPr/>
          </p:nvSpPr>
          <p:spPr bwMode="auto">
            <a:xfrm flipH="1">
              <a:off x="5986463" y="2833688"/>
              <a:ext cx="217486" cy="0"/>
            </a:xfrm>
            <a:prstGeom prst="line">
              <a:avLst/>
            </a:prstGeom>
            <a:noFill/>
            <a:ln w="9525" cap="rnd">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3" name="Line 46"/>
            <p:cNvSpPr>
              <a:spLocks noChangeShapeType="1"/>
            </p:cNvSpPr>
            <p:nvPr/>
          </p:nvSpPr>
          <p:spPr bwMode="auto">
            <a:xfrm flipH="1">
              <a:off x="5313363" y="3649663"/>
              <a:ext cx="890586" cy="0"/>
            </a:xfrm>
            <a:prstGeom prst="line">
              <a:avLst/>
            </a:prstGeom>
            <a:noFill/>
            <a:ln w="95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4" name="Line 47"/>
            <p:cNvSpPr>
              <a:spLocks noChangeShapeType="1"/>
            </p:cNvSpPr>
            <p:nvPr/>
          </p:nvSpPr>
          <p:spPr bwMode="auto">
            <a:xfrm flipV="1">
              <a:off x="6203949" y="2833687"/>
              <a:ext cx="0" cy="815975"/>
            </a:xfrm>
            <a:prstGeom prst="line">
              <a:avLst/>
            </a:prstGeom>
            <a:noFill/>
            <a:ln w="95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5" name="Rectangle 40"/>
            <p:cNvSpPr>
              <a:spLocks noChangeArrowheads="1"/>
            </p:cNvSpPr>
            <p:nvPr/>
          </p:nvSpPr>
          <p:spPr bwMode="auto">
            <a:xfrm>
              <a:off x="5438643" y="3467002"/>
              <a:ext cx="12824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6" name="Rectangle 39"/>
            <p:cNvSpPr>
              <a:spLocks noChangeArrowheads="1"/>
            </p:cNvSpPr>
            <p:nvPr/>
          </p:nvSpPr>
          <p:spPr bwMode="auto">
            <a:xfrm>
              <a:off x="4683126" y="3767237"/>
              <a:ext cx="12824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7" name="Rectangle 40"/>
            <p:cNvSpPr>
              <a:spLocks noChangeArrowheads="1"/>
            </p:cNvSpPr>
            <p:nvPr/>
          </p:nvSpPr>
          <p:spPr bwMode="auto">
            <a:xfrm>
              <a:off x="6256196" y="2940050"/>
              <a:ext cx="45719" cy="6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更新变量</a:t>
              </a:r>
              <a:endParaRPr kumimoji="0" 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8" name="Rectangle 18"/>
            <p:cNvSpPr>
              <a:spLocks noChangeArrowheads="1"/>
            </p:cNvSpPr>
            <p:nvPr/>
          </p:nvSpPr>
          <p:spPr bwMode="auto">
            <a:xfrm>
              <a:off x="3255963" y="2725738"/>
              <a:ext cx="658813" cy="214313"/>
            </a:xfrm>
            <a:prstGeom prst="rect">
              <a:avLst/>
            </a:prstGeom>
            <a:noFill/>
            <a:ln w="9525" cap="rnd">
              <a:solidFill>
                <a:schemeClr val="accent2">
                  <a:lumMod val="60000"/>
                  <a:lumOff val="4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79" name="Rectangle 19"/>
            <p:cNvSpPr>
              <a:spLocks noChangeArrowheads="1"/>
            </p:cNvSpPr>
            <p:nvPr/>
          </p:nvSpPr>
          <p:spPr bwMode="auto">
            <a:xfrm>
              <a:off x="4000501" y="2725738"/>
              <a:ext cx="658813" cy="214313"/>
            </a:xfrm>
            <a:prstGeom prst="rect">
              <a:avLst/>
            </a:prstGeom>
            <a:noFill/>
            <a:ln w="9525" cap="rnd">
              <a:solidFill>
                <a:schemeClr val="accent2">
                  <a:lumMod val="60000"/>
                  <a:lumOff val="4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80" name="Rectangle 20"/>
            <p:cNvSpPr>
              <a:spLocks noChangeArrowheads="1"/>
            </p:cNvSpPr>
            <p:nvPr/>
          </p:nvSpPr>
          <p:spPr bwMode="auto">
            <a:xfrm>
              <a:off x="4729163" y="2725738"/>
              <a:ext cx="339725" cy="214313"/>
            </a:xfrm>
            <a:prstGeom prst="rect">
              <a:avLst/>
            </a:prstGeom>
            <a:noFill/>
            <a:ln w="9525" cap="rnd">
              <a:solidFill>
                <a:schemeClr val="accent2">
                  <a:lumMod val="60000"/>
                  <a:lumOff val="4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81" name="Rectangle 21"/>
            <p:cNvSpPr>
              <a:spLocks noChangeArrowheads="1"/>
            </p:cNvSpPr>
            <p:nvPr/>
          </p:nvSpPr>
          <p:spPr bwMode="auto">
            <a:xfrm>
              <a:off x="5138738" y="2725738"/>
              <a:ext cx="339725" cy="214313"/>
            </a:xfrm>
            <a:prstGeom prst="rect">
              <a:avLst/>
            </a:prstGeom>
            <a:noFill/>
            <a:ln w="9525" cap="rnd">
              <a:solidFill>
                <a:schemeClr val="accent2">
                  <a:lumMod val="60000"/>
                  <a:lumOff val="4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82" name="Rectangle 22"/>
            <p:cNvSpPr>
              <a:spLocks noChangeArrowheads="1"/>
            </p:cNvSpPr>
            <p:nvPr/>
          </p:nvSpPr>
          <p:spPr bwMode="auto">
            <a:xfrm>
              <a:off x="5527676" y="2725738"/>
              <a:ext cx="398463" cy="214313"/>
            </a:xfrm>
            <a:prstGeom prst="rect">
              <a:avLst/>
            </a:prstGeom>
            <a:noFill/>
            <a:ln w="9525" cap="rnd">
              <a:solidFill>
                <a:schemeClr val="accent2">
                  <a:lumMod val="60000"/>
                  <a:lumOff val="4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a:latin typeface="Times New Roman" panose="02020603050405020304" pitchFamily="18" charset="0"/>
                <a:cs typeface="Times New Roman" panose="02020603050405020304" pitchFamily="18" charset="0"/>
              </a:endParaRPr>
            </a:p>
          </p:txBody>
        </p:sp>
        <p:sp>
          <p:nvSpPr>
            <p:cNvPr id="183" name="Rectangle 11"/>
            <p:cNvSpPr>
              <a:spLocks noChangeArrowheads="1"/>
            </p:cNvSpPr>
            <p:nvPr/>
          </p:nvSpPr>
          <p:spPr bwMode="auto">
            <a:xfrm>
              <a:off x="3372396" y="2739281"/>
              <a:ext cx="436017"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000" b="0" u="none" strike="noStrike" cap="none" normalizeH="0" baseline="-25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SOC,high</a:t>
              </a:r>
              <a:endParaRPr kumimoji="0" lang="zh-CN" sz="1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4" name="Rectangle 11"/>
            <p:cNvSpPr>
              <a:spLocks noChangeArrowheads="1"/>
            </p:cNvSpPr>
            <p:nvPr/>
          </p:nvSpPr>
          <p:spPr bwMode="auto">
            <a:xfrm>
              <a:off x="4123334" y="2739281"/>
              <a:ext cx="411972"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en-US" altLang="zh-CN" sz="1000" b="0" u="none" strike="noStrike" cap="none" normalizeH="0" baseline="-25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SOC,low</a:t>
              </a:r>
              <a:endParaRPr kumimoji="0" lang="zh-CN" sz="1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5" name="Rectangle 11"/>
            <p:cNvSpPr>
              <a:spLocks noChangeArrowheads="1"/>
            </p:cNvSpPr>
            <p:nvPr/>
          </p:nvSpPr>
          <p:spPr bwMode="auto">
            <a:xfrm>
              <a:off x="4801547" y="2746372"/>
              <a:ext cx="208390"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000" b="0" u="none" strike="noStrike" cap="none" normalizeH="0" baseline="-25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buy</a:t>
              </a:r>
              <a:endParaRPr kumimoji="0" lang="zh-CN" sz="1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6" name="Rectangle 11"/>
            <p:cNvSpPr>
              <a:spLocks noChangeArrowheads="1"/>
            </p:cNvSpPr>
            <p:nvPr/>
          </p:nvSpPr>
          <p:spPr bwMode="auto">
            <a:xfrm>
              <a:off x="5195459" y="2746372"/>
              <a:ext cx="198772"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1"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000" b="0" u="none" strike="noStrike" cap="none" normalizeH="0" baseline="-25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sell</a:t>
              </a:r>
              <a:endParaRPr kumimoji="0" lang="zh-CN" sz="1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7" name="Rectangle 11"/>
            <p:cNvSpPr>
              <a:spLocks noChangeArrowheads="1"/>
            </p:cNvSpPr>
            <p:nvPr/>
          </p:nvSpPr>
          <p:spPr bwMode="auto">
            <a:xfrm>
              <a:off x="5618957" y="2746372"/>
              <a:ext cx="251672" cy="16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1"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000" b="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rated</a:t>
              </a:r>
              <a:endParaRPr kumimoji="0" lang="zh-CN" sz="1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sp>
        <p:nvSpPr>
          <p:cNvPr id="73" name="矩形 72"/>
          <p:cNvSpPr/>
          <p:nvPr/>
        </p:nvSpPr>
        <p:spPr>
          <a:xfrm>
            <a:off x="11269762" y="3311528"/>
            <a:ext cx="399757" cy="2553335"/>
          </a:xfrm>
          <a:prstGeom prst="rect">
            <a:avLst/>
          </a:prstGeom>
          <a:solidFill>
            <a:schemeClr val="accent4">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00"/>
                </a:solidFill>
                <a:effectLst/>
                <a:latin typeface="方正书宋_GBK" panose="02000000000000000000" charset="-122"/>
              </a:rPr>
              <a:t>储能容量优化配置策略</a:t>
            </a:r>
            <a:endParaRPr lang="zh-CN" altLang="en-US" sz="1600" baseline="-25000" dirty="0"/>
          </a:p>
        </p:txBody>
      </p:sp>
      <p:sp>
        <p:nvSpPr>
          <p:cNvPr id="84" name="标题 1">
            <a:extLst>
              <a:ext uri="{FF2B5EF4-FFF2-40B4-BE49-F238E27FC236}">
                <a16:creationId xmlns:a16="http://schemas.microsoft.com/office/drawing/2014/main" id="{447375E4-58E9-44F6-9804-46DCE971D38F}"/>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85E1E14A-68F3-418C-ADD5-0CD529B6A984}"/>
              </a:ext>
            </a:extLst>
          </p:cNvPr>
          <p:cNvSpPr/>
          <p:nvPr/>
        </p:nvSpPr>
        <p:spPr>
          <a:xfrm>
            <a:off x="444715" y="1312584"/>
            <a:ext cx="11224680" cy="99118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a:extLst>
              <a:ext uri="{FF2B5EF4-FFF2-40B4-BE49-F238E27FC236}">
                <a16:creationId xmlns:a16="http://schemas.microsoft.com/office/drawing/2014/main" id="{144C9922-EFCB-4896-AD53-9EE5A525BF7D}"/>
              </a:ext>
            </a:extLst>
          </p:cNvPr>
          <p:cNvSpPr txBox="1"/>
          <p:nvPr/>
        </p:nvSpPr>
        <p:spPr>
          <a:xfrm>
            <a:off x="609444" y="1362811"/>
            <a:ext cx="10933105" cy="879664"/>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以储能荷电状态及一次调频支撑效果的评价指标，构建了以调频效益净现值最大化为目标的储能优化配置模型，并设计了包含动态模型和充放电策略的迭代求解流程</a:t>
            </a:r>
            <a:endParaRPr lang="zh-CN" altLang="en-US" dirty="0"/>
          </a:p>
        </p:txBody>
      </p:sp>
      <p:sp>
        <p:nvSpPr>
          <p:cNvPr id="4" name="灯片编号占位符 3">
            <a:extLst>
              <a:ext uri="{FF2B5EF4-FFF2-40B4-BE49-F238E27FC236}">
                <a16:creationId xmlns:a16="http://schemas.microsoft.com/office/drawing/2014/main" id="{8875C470-553F-42B2-BD25-2BD4C5249BC2}"/>
              </a:ext>
            </a:extLst>
          </p:cNvPr>
          <p:cNvSpPr>
            <a:spLocks noGrp="1"/>
          </p:cNvSpPr>
          <p:nvPr>
            <p:ph type="sldNum" sz="quarter" idx="4"/>
          </p:nvPr>
        </p:nvSpPr>
        <p:spPr/>
        <p:txBody>
          <a:bodyPr/>
          <a:lstStyle/>
          <a:p>
            <a:fld id="{1890D586-F587-4B11-9A09-7A3B8DB42779}"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graphicFrame>
        <p:nvGraphicFramePr>
          <p:cNvPr id="2" name="对象 1"/>
          <p:cNvGraphicFramePr/>
          <p:nvPr>
            <p:extLst>
              <p:ext uri="{D42A27DB-BD31-4B8C-83A1-F6EECF244321}">
                <p14:modId xmlns:p14="http://schemas.microsoft.com/office/powerpoint/2010/main" val="4193947707"/>
              </p:ext>
            </p:extLst>
          </p:nvPr>
        </p:nvGraphicFramePr>
        <p:xfrm>
          <a:off x="549910" y="2629110"/>
          <a:ext cx="4209415" cy="3928110"/>
        </p:xfrm>
        <a:graphic>
          <a:graphicData uri="http://schemas.openxmlformats.org/presentationml/2006/ole">
            <mc:AlternateContent xmlns:mc="http://schemas.openxmlformats.org/markup-compatibility/2006">
              <mc:Choice xmlns:v="urn:schemas-microsoft-com:vml" Requires="v">
                <p:oleObj spid="_x0000_s179205" r:id="rId5" imgW="6301105" imgH="5883910" progId="Visio.Drawing.15">
                  <p:embed/>
                </p:oleObj>
              </mc:Choice>
              <mc:Fallback>
                <p:oleObj r:id="rId5" imgW="6301105" imgH="5883910" progId="Visio.Drawing.15">
                  <p:embed/>
                  <p:pic>
                    <p:nvPicPr>
                      <p:cNvPr id="2" name="对象 1"/>
                      <p:cNvPicPr/>
                      <p:nvPr/>
                    </p:nvPicPr>
                    <p:blipFill>
                      <a:blip r:embed="rId6"/>
                      <a:stretch>
                        <a:fillRect/>
                      </a:stretch>
                    </p:blipFill>
                    <p:spPr>
                      <a:xfrm>
                        <a:off x="549910" y="2629110"/>
                        <a:ext cx="4209415" cy="3928110"/>
                      </a:xfrm>
                      <a:prstGeom prst="rect">
                        <a:avLst/>
                      </a:prstGeom>
                    </p:spPr>
                  </p:pic>
                </p:oleObj>
              </mc:Fallback>
            </mc:AlternateContent>
          </a:graphicData>
        </a:graphic>
      </p:graphicFrame>
      <p:pic>
        <p:nvPicPr>
          <p:cNvPr id="16" name="图片 15"/>
          <p:cNvPicPr>
            <a:picLocks noChangeAspect="1"/>
          </p:cNvPicPr>
          <p:nvPr/>
        </p:nvPicPr>
        <p:blipFill>
          <a:blip r:embed="rId7"/>
          <a:stretch>
            <a:fillRect/>
          </a:stretch>
        </p:blipFill>
        <p:spPr>
          <a:xfrm>
            <a:off x="4937125" y="2921210"/>
            <a:ext cx="6847840" cy="3448050"/>
          </a:xfrm>
          <a:prstGeom prst="rect">
            <a:avLst/>
          </a:prstGeom>
        </p:spPr>
      </p:pic>
      <p:sp>
        <p:nvSpPr>
          <p:cNvPr id="4" name="文本框 3"/>
          <p:cNvSpPr txBox="1"/>
          <p:nvPr/>
        </p:nvSpPr>
        <p:spPr>
          <a:xfrm>
            <a:off x="5972175" y="2657685"/>
            <a:ext cx="5003165" cy="401320"/>
          </a:xfrm>
          <a:prstGeom prst="rect">
            <a:avLst/>
          </a:prstGeom>
          <a:noFill/>
        </p:spPr>
        <p:txBody>
          <a:bodyPr wrap="square" rtlCol="0">
            <a:noAutofit/>
          </a:bodyPr>
          <a:lstStyle/>
          <a:p>
            <a:r>
              <a:rPr lang="zh-CN" altLang="en-US" dirty="0">
                <a:sym typeface="+mn-ea"/>
              </a:rPr>
              <a:t>不同优化目标下的储能容量优化配置结果对比</a:t>
            </a:r>
            <a:endParaRPr lang="zh-CN" altLang="en-US" dirty="0"/>
          </a:p>
          <a:p>
            <a:endParaRPr lang="zh-CN" altLang="en-US"/>
          </a:p>
        </p:txBody>
      </p:sp>
      <p:sp>
        <p:nvSpPr>
          <p:cNvPr id="11" name="标题 1">
            <a:extLst>
              <a:ext uri="{FF2B5EF4-FFF2-40B4-BE49-F238E27FC236}">
                <a16:creationId xmlns:a16="http://schemas.microsoft.com/office/drawing/2014/main" id="{F77BDAE9-61EA-428B-AAD6-AA3E4B7A12B8}"/>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15D48C3-4BA6-4C91-9122-211C5EF4C74C}"/>
              </a:ext>
            </a:extLst>
          </p:cNvPr>
          <p:cNvSpPr/>
          <p:nvPr/>
        </p:nvSpPr>
        <p:spPr>
          <a:xfrm>
            <a:off x="444715" y="1312584"/>
            <a:ext cx="11224680" cy="99118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FE6B703-989D-42DD-967B-6FC4D722AA8F}"/>
              </a:ext>
            </a:extLst>
          </p:cNvPr>
          <p:cNvSpPr txBox="1"/>
          <p:nvPr/>
        </p:nvSpPr>
        <p:spPr>
          <a:xfrm>
            <a:off x="609444" y="1362811"/>
            <a:ext cx="10933105" cy="879664"/>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为均衡不同优化目标，研究主客观相结合的赋权方法，并通过具体的算例分析，对比验证了在不同优化目标下储能容量优化配置结果的差异性</a:t>
            </a:r>
            <a:endParaRPr lang="zh-CN" altLang="en-US" dirty="0"/>
          </a:p>
        </p:txBody>
      </p:sp>
      <p:sp>
        <p:nvSpPr>
          <p:cNvPr id="3" name="灯片编号占位符 2">
            <a:extLst>
              <a:ext uri="{FF2B5EF4-FFF2-40B4-BE49-F238E27FC236}">
                <a16:creationId xmlns:a16="http://schemas.microsoft.com/office/drawing/2014/main" id="{5938F500-8F23-4BB1-A2E4-2CBAB7DC99ED}"/>
              </a:ext>
            </a:extLst>
          </p:cNvPr>
          <p:cNvSpPr>
            <a:spLocks noGrp="1"/>
          </p:cNvSpPr>
          <p:nvPr>
            <p:ph type="sldNum" sz="quarter" idx="4"/>
          </p:nvPr>
        </p:nvSpPr>
        <p:spPr/>
        <p:txBody>
          <a:bodyPr/>
          <a:lstStyle/>
          <a:p>
            <a:fld id="{1890D586-F587-4B11-9A09-7A3B8DB42779}"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2" name="文本框 1"/>
          <p:cNvSpPr txBox="1"/>
          <p:nvPr/>
        </p:nvSpPr>
        <p:spPr>
          <a:xfrm>
            <a:off x="9310370" y="6214956"/>
            <a:ext cx="2486660" cy="330835"/>
          </a:xfrm>
          <a:prstGeom prst="rect">
            <a:avLst/>
          </a:prstGeom>
          <a:noFill/>
        </p:spPr>
        <p:txBody>
          <a:bodyPr wrap="square" rtlCol="0">
            <a:noAutofit/>
          </a:bodyPr>
          <a:lstStyle/>
          <a:p>
            <a:r>
              <a:rPr lang="en-US" altLang="zh-CN" sz="1600"/>
              <a:t> </a:t>
            </a:r>
            <a:r>
              <a:rPr lang="zh-CN" altLang="en-US" sz="1600"/>
              <a:t>遍历法选址算法求解流程</a:t>
            </a:r>
          </a:p>
        </p:txBody>
      </p:sp>
      <p:graphicFrame>
        <p:nvGraphicFramePr>
          <p:cNvPr id="3" name="对象 2"/>
          <p:cNvGraphicFramePr/>
          <p:nvPr>
            <p:extLst>
              <p:ext uri="{D42A27DB-BD31-4B8C-83A1-F6EECF244321}">
                <p14:modId xmlns:p14="http://schemas.microsoft.com/office/powerpoint/2010/main" val="2222728866"/>
              </p:ext>
            </p:extLst>
          </p:nvPr>
        </p:nvGraphicFramePr>
        <p:xfrm>
          <a:off x="9290050" y="2760556"/>
          <a:ext cx="2695575" cy="3390265"/>
        </p:xfrm>
        <a:graphic>
          <a:graphicData uri="http://schemas.openxmlformats.org/presentationml/2006/ole">
            <mc:AlternateContent xmlns:mc="http://schemas.openxmlformats.org/markup-compatibility/2006">
              <mc:Choice xmlns:v="urn:schemas-microsoft-com:vml" Requires="v">
                <p:oleObj spid="_x0000_s180247" r:id="rId5" imgW="2144395" imgH="3174365" progId="Visio.Drawing.15">
                  <p:embed/>
                </p:oleObj>
              </mc:Choice>
              <mc:Fallback>
                <p:oleObj r:id="rId5" imgW="2144395" imgH="3174365" progId="Visio.Drawing.15">
                  <p:embed/>
                  <p:pic>
                    <p:nvPicPr>
                      <p:cNvPr id="3" name="对象 2"/>
                      <p:cNvPicPr/>
                      <p:nvPr/>
                    </p:nvPicPr>
                    <p:blipFill>
                      <a:blip r:embed="rId6"/>
                      <a:stretch>
                        <a:fillRect/>
                      </a:stretch>
                    </p:blipFill>
                    <p:spPr>
                      <a:xfrm>
                        <a:off x="9290050" y="2760556"/>
                        <a:ext cx="2695575" cy="3390265"/>
                      </a:xfrm>
                      <a:prstGeom prst="rect">
                        <a:avLst/>
                      </a:prstGeom>
                    </p:spPr>
                  </p:pic>
                </p:oleObj>
              </mc:Fallback>
            </mc:AlternateContent>
          </a:graphicData>
        </a:graphic>
      </p:graphicFrame>
      <p:cxnSp>
        <p:nvCxnSpPr>
          <p:cNvPr id="5" name="直接连接符 4"/>
          <p:cNvCxnSpPr/>
          <p:nvPr/>
        </p:nvCxnSpPr>
        <p:spPr>
          <a:xfrm>
            <a:off x="9141253" y="2649986"/>
            <a:ext cx="8890" cy="395732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6" name="对象 -2147482473"/>
          <p:cNvGraphicFramePr>
            <a:graphicFrameLocks noChangeAspect="1"/>
          </p:cNvGraphicFramePr>
          <p:nvPr>
            <p:extLst>
              <p:ext uri="{D42A27DB-BD31-4B8C-83A1-F6EECF244321}">
                <p14:modId xmlns:p14="http://schemas.microsoft.com/office/powerpoint/2010/main" val="83234856"/>
              </p:ext>
            </p:extLst>
          </p:nvPr>
        </p:nvGraphicFramePr>
        <p:xfrm>
          <a:off x="4541520" y="2655781"/>
          <a:ext cx="3966210" cy="1665605"/>
        </p:xfrm>
        <a:graphic>
          <a:graphicData uri="http://schemas.openxmlformats.org/presentationml/2006/ole">
            <mc:AlternateContent xmlns:mc="http://schemas.openxmlformats.org/markup-compatibility/2006">
              <mc:Choice xmlns:v="urn:schemas-microsoft-com:vml" Requires="v">
                <p:oleObj spid="_x0000_s180248" r:id="rId7" imgW="3992880" imgH="1677670" progId="Visio.Drawing.15">
                  <p:embed/>
                </p:oleObj>
              </mc:Choice>
              <mc:Fallback>
                <p:oleObj r:id="rId7" imgW="3992880" imgH="1677670" progId="Visio.Drawing.15">
                  <p:embed/>
                  <p:pic>
                    <p:nvPicPr>
                      <p:cNvPr id="6" name="对象 -2147482473"/>
                      <p:cNvPicPr/>
                      <p:nvPr/>
                    </p:nvPicPr>
                    <p:blipFill>
                      <a:blip r:embed="rId8"/>
                      <a:stretch>
                        <a:fillRect/>
                      </a:stretch>
                    </p:blipFill>
                    <p:spPr>
                      <a:xfrm>
                        <a:off x="4541520" y="2655781"/>
                        <a:ext cx="3966210" cy="1665605"/>
                      </a:xfrm>
                      <a:prstGeom prst="rect">
                        <a:avLst/>
                      </a:prstGeom>
                      <a:noFill/>
                      <a:ln w="38100">
                        <a:noFill/>
                        <a:miter/>
                      </a:ln>
                    </p:spPr>
                  </p:pic>
                </p:oleObj>
              </mc:Fallback>
            </mc:AlternateContent>
          </a:graphicData>
        </a:graphic>
      </p:graphicFrame>
      <p:sp>
        <p:nvSpPr>
          <p:cNvPr id="9" name="文本框 8"/>
          <p:cNvSpPr txBox="1"/>
          <p:nvPr/>
        </p:nvSpPr>
        <p:spPr>
          <a:xfrm>
            <a:off x="5259705" y="4248361"/>
            <a:ext cx="2199005" cy="330835"/>
          </a:xfrm>
          <a:prstGeom prst="rect">
            <a:avLst/>
          </a:prstGeom>
          <a:noFill/>
        </p:spPr>
        <p:txBody>
          <a:bodyPr wrap="square" rtlCol="0">
            <a:noAutofit/>
          </a:bodyPr>
          <a:lstStyle/>
          <a:p>
            <a:r>
              <a:rPr lang="en-US" altLang="zh-CN" sz="1600"/>
              <a:t>IEEE33</a:t>
            </a:r>
            <a:r>
              <a:rPr lang="zh-CN" altLang="en-US" sz="1600"/>
              <a:t>节点系统结构图</a:t>
            </a:r>
          </a:p>
        </p:txBody>
      </p:sp>
      <p:graphicFrame>
        <p:nvGraphicFramePr>
          <p:cNvPr id="11" name="对象 -2147482253"/>
          <p:cNvGraphicFramePr>
            <a:graphicFrameLocks noChangeAspect="1"/>
          </p:cNvGraphicFramePr>
          <p:nvPr>
            <p:extLst>
              <p:ext uri="{D42A27DB-BD31-4B8C-83A1-F6EECF244321}">
                <p14:modId xmlns:p14="http://schemas.microsoft.com/office/powerpoint/2010/main" val="4210626549"/>
              </p:ext>
            </p:extLst>
          </p:nvPr>
        </p:nvGraphicFramePr>
        <p:xfrm>
          <a:off x="4440555" y="4780491"/>
          <a:ext cx="1186180" cy="410845"/>
        </p:xfrm>
        <a:graphic>
          <a:graphicData uri="http://schemas.openxmlformats.org/presentationml/2006/ole">
            <mc:AlternateContent xmlns:mc="http://schemas.openxmlformats.org/markup-compatibility/2006">
              <mc:Choice xmlns:v="urn:schemas-microsoft-com:vml" Requires="v">
                <p:oleObj spid="_x0000_s180249" r:id="rId9" imgW="1320800" imgH="457200" progId="Equation.DSMT4">
                  <p:embed/>
                </p:oleObj>
              </mc:Choice>
              <mc:Fallback>
                <p:oleObj r:id="rId9" imgW="1320800" imgH="457200" progId="Equation.DSMT4">
                  <p:embed/>
                  <p:pic>
                    <p:nvPicPr>
                      <p:cNvPr id="11" name="对象 -2147482253"/>
                      <p:cNvPicPr/>
                      <p:nvPr/>
                    </p:nvPicPr>
                    <p:blipFill>
                      <a:blip r:embed="rId10"/>
                      <a:stretch>
                        <a:fillRect/>
                      </a:stretch>
                    </p:blipFill>
                    <p:spPr>
                      <a:xfrm>
                        <a:off x="4440555" y="4780491"/>
                        <a:ext cx="1186180" cy="410845"/>
                      </a:xfrm>
                      <a:prstGeom prst="rect">
                        <a:avLst/>
                      </a:prstGeom>
                      <a:noFill/>
                      <a:ln w="38100">
                        <a:noFill/>
                        <a:miter/>
                      </a:ln>
                    </p:spPr>
                  </p:pic>
                </p:oleObj>
              </mc:Fallback>
            </mc:AlternateContent>
          </a:graphicData>
        </a:graphic>
      </p:graphicFrame>
      <p:graphicFrame>
        <p:nvGraphicFramePr>
          <p:cNvPr id="14" name="对象 -2147482409"/>
          <p:cNvGraphicFramePr>
            <a:graphicFrameLocks noChangeAspect="1"/>
          </p:cNvGraphicFramePr>
          <p:nvPr>
            <p:extLst>
              <p:ext uri="{D42A27DB-BD31-4B8C-83A1-F6EECF244321}">
                <p14:modId xmlns:p14="http://schemas.microsoft.com/office/powerpoint/2010/main" val="1343329618"/>
              </p:ext>
            </p:extLst>
          </p:nvPr>
        </p:nvGraphicFramePr>
        <p:xfrm>
          <a:off x="6610985" y="4780491"/>
          <a:ext cx="1744980" cy="422275"/>
        </p:xfrm>
        <a:graphic>
          <a:graphicData uri="http://schemas.openxmlformats.org/presentationml/2006/ole">
            <mc:AlternateContent xmlns:mc="http://schemas.openxmlformats.org/markup-compatibility/2006">
              <mc:Choice xmlns:v="urn:schemas-microsoft-com:vml" Requires="v">
                <p:oleObj spid="_x0000_s180250" r:id="rId11" imgW="1943100" imgH="469900" progId="Equation.DSMT4">
                  <p:embed/>
                </p:oleObj>
              </mc:Choice>
              <mc:Fallback>
                <p:oleObj r:id="rId11" imgW="1943100" imgH="469900" progId="Equation.DSMT4">
                  <p:embed/>
                  <p:pic>
                    <p:nvPicPr>
                      <p:cNvPr id="14" name="对象 -2147482409"/>
                      <p:cNvPicPr/>
                      <p:nvPr/>
                    </p:nvPicPr>
                    <p:blipFill>
                      <a:blip r:embed="rId12"/>
                      <a:stretch>
                        <a:fillRect/>
                      </a:stretch>
                    </p:blipFill>
                    <p:spPr>
                      <a:xfrm>
                        <a:off x="6610985" y="4780491"/>
                        <a:ext cx="1744980" cy="422275"/>
                      </a:xfrm>
                      <a:prstGeom prst="rect">
                        <a:avLst/>
                      </a:prstGeom>
                      <a:noFill/>
                      <a:ln w="38100">
                        <a:noFill/>
                        <a:miter/>
                      </a:ln>
                    </p:spPr>
                  </p:pic>
                </p:oleObj>
              </mc:Fallback>
            </mc:AlternateContent>
          </a:graphicData>
        </a:graphic>
      </p:graphicFrame>
      <p:graphicFrame>
        <p:nvGraphicFramePr>
          <p:cNvPr id="16" name="对象 -2147482400"/>
          <p:cNvGraphicFramePr>
            <a:graphicFrameLocks noChangeAspect="1"/>
          </p:cNvGraphicFramePr>
          <p:nvPr>
            <p:extLst>
              <p:ext uri="{D42A27DB-BD31-4B8C-83A1-F6EECF244321}">
                <p14:modId xmlns:p14="http://schemas.microsoft.com/office/powerpoint/2010/main" val="2473770120"/>
              </p:ext>
            </p:extLst>
          </p:nvPr>
        </p:nvGraphicFramePr>
        <p:xfrm>
          <a:off x="4178300" y="5384376"/>
          <a:ext cx="2909570" cy="843915"/>
        </p:xfrm>
        <a:graphic>
          <a:graphicData uri="http://schemas.openxmlformats.org/presentationml/2006/ole">
            <mc:AlternateContent xmlns:mc="http://schemas.openxmlformats.org/markup-compatibility/2006">
              <mc:Choice xmlns:v="urn:schemas-microsoft-com:vml" Requires="v">
                <p:oleObj spid="_x0000_s180251" r:id="rId13" imgW="3225800" imgH="939800" progId="Equation.DSMT4">
                  <p:embed/>
                </p:oleObj>
              </mc:Choice>
              <mc:Fallback>
                <p:oleObj r:id="rId13" imgW="3225800" imgH="939800" progId="Equation.DSMT4">
                  <p:embed/>
                  <p:pic>
                    <p:nvPicPr>
                      <p:cNvPr id="16" name="对象 -2147482400"/>
                      <p:cNvPicPr/>
                      <p:nvPr/>
                    </p:nvPicPr>
                    <p:blipFill>
                      <a:blip r:embed="rId14"/>
                      <a:stretch>
                        <a:fillRect/>
                      </a:stretch>
                    </p:blipFill>
                    <p:spPr>
                      <a:xfrm>
                        <a:off x="4178300" y="5384376"/>
                        <a:ext cx="2909570" cy="843915"/>
                      </a:xfrm>
                      <a:prstGeom prst="rect">
                        <a:avLst/>
                      </a:prstGeom>
                      <a:noFill/>
                      <a:ln w="38100">
                        <a:noFill/>
                        <a:miter/>
                      </a:ln>
                    </p:spPr>
                  </p:pic>
                </p:oleObj>
              </mc:Fallback>
            </mc:AlternateContent>
          </a:graphicData>
        </a:graphic>
      </p:graphicFrame>
      <p:graphicFrame>
        <p:nvGraphicFramePr>
          <p:cNvPr id="18" name="对象 -2147482387"/>
          <p:cNvGraphicFramePr>
            <a:graphicFrameLocks noChangeAspect="1"/>
          </p:cNvGraphicFramePr>
          <p:nvPr>
            <p:extLst>
              <p:ext uri="{D42A27DB-BD31-4B8C-83A1-F6EECF244321}">
                <p14:modId xmlns:p14="http://schemas.microsoft.com/office/powerpoint/2010/main" val="1999513350"/>
              </p:ext>
            </p:extLst>
          </p:nvPr>
        </p:nvGraphicFramePr>
        <p:xfrm>
          <a:off x="5065395" y="6278456"/>
          <a:ext cx="946785" cy="216535"/>
        </p:xfrm>
        <a:graphic>
          <a:graphicData uri="http://schemas.openxmlformats.org/presentationml/2006/ole">
            <mc:AlternateContent xmlns:mc="http://schemas.openxmlformats.org/markup-compatibility/2006">
              <mc:Choice xmlns:v="urn:schemas-microsoft-com:vml" Requires="v">
                <p:oleObj spid="_x0000_s180252" r:id="rId15" imgW="1054100" imgH="241300" progId="Equation.DSMT4">
                  <p:embed/>
                </p:oleObj>
              </mc:Choice>
              <mc:Fallback>
                <p:oleObj r:id="rId15" imgW="1054100" imgH="241300" progId="Equation.DSMT4">
                  <p:embed/>
                  <p:pic>
                    <p:nvPicPr>
                      <p:cNvPr id="18" name="对象 -2147482387"/>
                      <p:cNvPicPr/>
                      <p:nvPr/>
                    </p:nvPicPr>
                    <p:blipFill>
                      <a:blip r:embed="rId16"/>
                      <a:stretch>
                        <a:fillRect/>
                      </a:stretch>
                    </p:blipFill>
                    <p:spPr>
                      <a:xfrm>
                        <a:off x="5065395" y="6278456"/>
                        <a:ext cx="946785" cy="216535"/>
                      </a:xfrm>
                      <a:prstGeom prst="rect">
                        <a:avLst/>
                      </a:prstGeom>
                      <a:noFill/>
                      <a:ln w="38100">
                        <a:noFill/>
                        <a:miter/>
                      </a:ln>
                    </p:spPr>
                  </p:pic>
                </p:oleObj>
              </mc:Fallback>
            </mc:AlternateContent>
          </a:graphicData>
        </a:graphic>
      </p:graphicFrame>
      <p:graphicFrame>
        <p:nvGraphicFramePr>
          <p:cNvPr id="20" name="对象 -2147482383"/>
          <p:cNvGraphicFramePr>
            <a:graphicFrameLocks noChangeAspect="1"/>
          </p:cNvGraphicFramePr>
          <p:nvPr>
            <p:extLst>
              <p:ext uri="{D42A27DB-BD31-4B8C-83A1-F6EECF244321}">
                <p14:modId xmlns:p14="http://schemas.microsoft.com/office/powerpoint/2010/main" val="46106189"/>
              </p:ext>
            </p:extLst>
          </p:nvPr>
        </p:nvGraphicFramePr>
        <p:xfrm>
          <a:off x="7723505" y="5382471"/>
          <a:ext cx="1089025" cy="798195"/>
        </p:xfrm>
        <a:graphic>
          <a:graphicData uri="http://schemas.openxmlformats.org/presentationml/2006/ole">
            <mc:AlternateContent xmlns:mc="http://schemas.openxmlformats.org/markup-compatibility/2006">
              <mc:Choice xmlns:v="urn:schemas-microsoft-com:vml" Requires="v">
                <p:oleObj spid="_x0000_s180253" r:id="rId17" imgW="1219200" imgH="889000" progId="Equation.DSMT4">
                  <p:embed/>
                </p:oleObj>
              </mc:Choice>
              <mc:Fallback>
                <p:oleObj r:id="rId17" imgW="1219200" imgH="889000" progId="Equation.DSMT4">
                  <p:embed/>
                  <p:pic>
                    <p:nvPicPr>
                      <p:cNvPr id="20" name="对象 -2147482383"/>
                      <p:cNvPicPr/>
                      <p:nvPr/>
                    </p:nvPicPr>
                    <p:blipFill>
                      <a:blip r:embed="rId18"/>
                      <a:stretch>
                        <a:fillRect/>
                      </a:stretch>
                    </p:blipFill>
                    <p:spPr>
                      <a:xfrm>
                        <a:off x="7723505" y="5382471"/>
                        <a:ext cx="1089025" cy="798195"/>
                      </a:xfrm>
                      <a:prstGeom prst="rect">
                        <a:avLst/>
                      </a:prstGeom>
                      <a:noFill/>
                      <a:ln w="38100">
                        <a:noFill/>
                        <a:miter/>
                      </a:ln>
                    </p:spPr>
                  </p:pic>
                </p:oleObj>
              </mc:Fallback>
            </mc:AlternateContent>
          </a:graphicData>
        </a:graphic>
      </p:graphicFrame>
      <p:sp>
        <p:nvSpPr>
          <p:cNvPr id="22" name="矩形 21"/>
          <p:cNvSpPr/>
          <p:nvPr/>
        </p:nvSpPr>
        <p:spPr>
          <a:xfrm>
            <a:off x="3764280" y="4712546"/>
            <a:ext cx="5154295" cy="501015"/>
          </a:xfrm>
          <a:prstGeom prst="rect">
            <a:avLst/>
          </a:prstGeom>
          <a:noFill/>
          <a:ln w="19050"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3764280" y="5388186"/>
            <a:ext cx="5154930" cy="1157605"/>
          </a:xfrm>
          <a:prstGeom prst="rect">
            <a:avLst/>
          </a:prstGeom>
          <a:noFill/>
          <a:ln w="19050"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文本框 23"/>
          <p:cNvSpPr txBox="1"/>
          <p:nvPr/>
        </p:nvSpPr>
        <p:spPr>
          <a:xfrm>
            <a:off x="3152140" y="4693496"/>
            <a:ext cx="732155" cy="588010"/>
          </a:xfrm>
          <a:prstGeom prst="rect">
            <a:avLst/>
          </a:prstGeom>
          <a:noFill/>
        </p:spPr>
        <p:txBody>
          <a:bodyPr wrap="square" rtlCol="0">
            <a:noAutofit/>
          </a:bodyPr>
          <a:lstStyle/>
          <a:p>
            <a:r>
              <a:rPr lang="zh-CN" altLang="en-US" sz="1600"/>
              <a:t>优化</a:t>
            </a:r>
          </a:p>
          <a:p>
            <a:r>
              <a:rPr lang="zh-CN" altLang="en-US" sz="1600"/>
              <a:t>目标</a:t>
            </a:r>
          </a:p>
        </p:txBody>
      </p:sp>
      <p:sp>
        <p:nvSpPr>
          <p:cNvPr id="25" name="文本框 24"/>
          <p:cNvSpPr txBox="1"/>
          <p:nvPr/>
        </p:nvSpPr>
        <p:spPr>
          <a:xfrm>
            <a:off x="3152140" y="5642821"/>
            <a:ext cx="709295" cy="573405"/>
          </a:xfrm>
          <a:prstGeom prst="rect">
            <a:avLst/>
          </a:prstGeom>
          <a:noFill/>
        </p:spPr>
        <p:txBody>
          <a:bodyPr wrap="square" rtlCol="0">
            <a:noAutofit/>
          </a:bodyPr>
          <a:lstStyle/>
          <a:p>
            <a:r>
              <a:rPr lang="zh-CN" altLang="en-US" sz="1600"/>
              <a:t>约束</a:t>
            </a:r>
          </a:p>
          <a:p>
            <a:r>
              <a:rPr lang="zh-CN" altLang="en-US" sz="1600"/>
              <a:t>条件</a:t>
            </a:r>
          </a:p>
        </p:txBody>
      </p:sp>
      <p:sp>
        <p:nvSpPr>
          <p:cNvPr id="26" name="圆角矩形 25"/>
          <p:cNvSpPr/>
          <p:nvPr/>
        </p:nvSpPr>
        <p:spPr>
          <a:xfrm>
            <a:off x="4439920" y="4589991"/>
            <a:ext cx="1338580" cy="1917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a:t>节点电压偏差</a:t>
            </a:r>
          </a:p>
        </p:txBody>
      </p:sp>
      <p:sp>
        <p:nvSpPr>
          <p:cNvPr id="27" name="圆角矩形 26"/>
          <p:cNvSpPr/>
          <p:nvPr/>
        </p:nvSpPr>
        <p:spPr>
          <a:xfrm>
            <a:off x="6981825" y="4589991"/>
            <a:ext cx="1269365" cy="1917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a:t>有功损耗</a:t>
            </a:r>
          </a:p>
        </p:txBody>
      </p:sp>
      <p:sp>
        <p:nvSpPr>
          <p:cNvPr id="28" name="文本框 27"/>
          <p:cNvSpPr txBox="1"/>
          <p:nvPr/>
        </p:nvSpPr>
        <p:spPr>
          <a:xfrm>
            <a:off x="3768090" y="5460576"/>
            <a:ext cx="672465" cy="662305"/>
          </a:xfrm>
          <a:prstGeom prst="rect">
            <a:avLst/>
          </a:prstGeom>
          <a:noFill/>
        </p:spPr>
        <p:txBody>
          <a:bodyPr wrap="square" rtlCol="0">
            <a:noAutofit/>
          </a:bodyPr>
          <a:lstStyle/>
          <a:p>
            <a:r>
              <a:rPr lang="zh-CN" altLang="en-US" sz="1400" dirty="0">
                <a:sym typeface="+mn-ea"/>
              </a:rPr>
              <a:t>功率平衡约束</a:t>
            </a:r>
          </a:p>
        </p:txBody>
      </p:sp>
      <p:sp>
        <p:nvSpPr>
          <p:cNvPr id="29" name="文本框 28"/>
          <p:cNvSpPr txBox="1"/>
          <p:nvPr/>
        </p:nvSpPr>
        <p:spPr>
          <a:xfrm>
            <a:off x="7223125" y="5460576"/>
            <a:ext cx="636905" cy="662305"/>
          </a:xfrm>
          <a:prstGeom prst="rect">
            <a:avLst/>
          </a:prstGeom>
          <a:noFill/>
        </p:spPr>
        <p:txBody>
          <a:bodyPr wrap="square" rtlCol="0">
            <a:noAutofit/>
          </a:bodyPr>
          <a:lstStyle/>
          <a:p>
            <a:r>
              <a:rPr lang="zh-CN" altLang="en-US" sz="1400" dirty="0">
                <a:sym typeface="+mn-ea"/>
              </a:rPr>
              <a:t>节点电压约束</a:t>
            </a:r>
          </a:p>
        </p:txBody>
      </p:sp>
      <p:sp>
        <p:nvSpPr>
          <p:cNvPr id="56" name="文本框 55"/>
          <p:cNvSpPr txBox="1"/>
          <p:nvPr/>
        </p:nvSpPr>
        <p:spPr>
          <a:xfrm>
            <a:off x="3785235" y="6228926"/>
            <a:ext cx="1280795" cy="275590"/>
          </a:xfrm>
          <a:prstGeom prst="rect">
            <a:avLst/>
          </a:prstGeom>
          <a:noFill/>
        </p:spPr>
        <p:txBody>
          <a:bodyPr wrap="square" rtlCol="0">
            <a:noAutofit/>
          </a:bodyPr>
          <a:lstStyle/>
          <a:p>
            <a:r>
              <a:rPr lang="zh-CN" altLang="en-US" sz="1400" dirty="0">
                <a:sym typeface="+mn-ea"/>
              </a:rPr>
              <a:t>储能功率约束</a:t>
            </a:r>
          </a:p>
        </p:txBody>
      </p:sp>
      <p:pic>
        <p:nvPicPr>
          <p:cNvPr id="57" name="图片 56"/>
          <p:cNvPicPr>
            <a:picLocks noChangeAspect="1"/>
          </p:cNvPicPr>
          <p:nvPr/>
        </p:nvPicPr>
        <p:blipFill>
          <a:blip r:embed="rId19"/>
          <a:stretch>
            <a:fillRect/>
          </a:stretch>
        </p:blipFill>
        <p:spPr>
          <a:xfrm>
            <a:off x="598805" y="4501091"/>
            <a:ext cx="2336165" cy="1753235"/>
          </a:xfrm>
          <a:prstGeom prst="rect">
            <a:avLst/>
          </a:prstGeom>
        </p:spPr>
      </p:pic>
      <p:pic>
        <p:nvPicPr>
          <p:cNvPr id="58" name="图片 57"/>
          <p:cNvPicPr>
            <a:picLocks noChangeAspect="1"/>
          </p:cNvPicPr>
          <p:nvPr/>
        </p:nvPicPr>
        <p:blipFill>
          <a:blip r:embed="rId20"/>
          <a:stretch>
            <a:fillRect/>
          </a:stretch>
        </p:blipFill>
        <p:spPr>
          <a:xfrm>
            <a:off x="601345" y="2710391"/>
            <a:ext cx="2341880" cy="1758950"/>
          </a:xfrm>
          <a:prstGeom prst="rect">
            <a:avLst/>
          </a:prstGeom>
        </p:spPr>
      </p:pic>
      <p:cxnSp>
        <p:nvCxnSpPr>
          <p:cNvPr id="59" name="直接连接符 58"/>
          <p:cNvCxnSpPr/>
          <p:nvPr/>
        </p:nvCxnSpPr>
        <p:spPr>
          <a:xfrm flipH="1">
            <a:off x="3075733" y="2658876"/>
            <a:ext cx="5080" cy="39598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05815" y="6278456"/>
            <a:ext cx="1726565" cy="330835"/>
          </a:xfrm>
          <a:prstGeom prst="rect">
            <a:avLst/>
          </a:prstGeom>
          <a:noFill/>
        </p:spPr>
        <p:txBody>
          <a:bodyPr wrap="square" rtlCol="0">
            <a:noAutofit/>
          </a:bodyPr>
          <a:lstStyle/>
          <a:p>
            <a:r>
              <a:rPr lang="en-US" altLang="zh-CN" sz="1600"/>
              <a:t> </a:t>
            </a:r>
            <a:r>
              <a:rPr lang="zh-CN" altLang="en-US" sz="1600"/>
              <a:t>典型场景及概率</a:t>
            </a:r>
          </a:p>
        </p:txBody>
      </p:sp>
      <p:sp>
        <p:nvSpPr>
          <p:cNvPr id="33" name="标题 1">
            <a:extLst>
              <a:ext uri="{FF2B5EF4-FFF2-40B4-BE49-F238E27FC236}">
                <a16:creationId xmlns:a16="http://schemas.microsoft.com/office/drawing/2014/main" id="{9A7A5411-15F9-49EE-A5C0-B8FEE31C0E8C}"/>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F3B94B57-53D2-4127-82BE-99F3DE4FA239}"/>
              </a:ext>
            </a:extLst>
          </p:cNvPr>
          <p:cNvSpPr/>
          <p:nvPr/>
        </p:nvSpPr>
        <p:spPr>
          <a:xfrm>
            <a:off x="444715" y="1312584"/>
            <a:ext cx="11224680" cy="99118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A8E225C5-6F0A-48BD-BFDC-1C26469F40F2}"/>
              </a:ext>
            </a:extLst>
          </p:cNvPr>
          <p:cNvSpPr txBox="1"/>
          <p:nvPr/>
        </p:nvSpPr>
        <p:spPr>
          <a:xfrm>
            <a:off x="609444" y="1362811"/>
            <a:ext cx="10933105" cy="879664"/>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建立了基于遍历寻优算法的储能选址优化模型，该模型以系统节点电压偏差和有功损耗最小为目标，并考虑了功率平衡、电压约束等多重实际电网运行条件，研究储能分配方式对优化结果的影响</a:t>
            </a:r>
            <a:endParaRPr lang="zh-CN" altLang="en-US" dirty="0"/>
          </a:p>
        </p:txBody>
      </p:sp>
      <p:sp>
        <p:nvSpPr>
          <p:cNvPr id="7" name="灯片编号占位符 6">
            <a:extLst>
              <a:ext uri="{FF2B5EF4-FFF2-40B4-BE49-F238E27FC236}">
                <a16:creationId xmlns:a16="http://schemas.microsoft.com/office/drawing/2014/main" id="{3A4A7FCF-3710-4070-8605-2D1BB9D932FE}"/>
              </a:ext>
            </a:extLst>
          </p:cNvPr>
          <p:cNvSpPr>
            <a:spLocks noGrp="1"/>
          </p:cNvSpPr>
          <p:nvPr>
            <p:ph type="sldNum" sz="quarter" idx="4"/>
          </p:nvPr>
        </p:nvSpPr>
        <p:spPr/>
        <p:txBody>
          <a:bodyPr/>
          <a:lstStyle/>
          <a:p>
            <a:fld id="{1890D586-F587-4B11-9A09-7A3B8DB42779}" type="slidenum">
              <a:rPr lang="zh-CN" altLang="en-US" smtClean="0"/>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项目背景</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696522" y="1069859"/>
            <a:ext cx="10629363" cy="2308324"/>
          </a:xfrm>
          <a:prstGeom prst="rect">
            <a:avLst/>
          </a:prstGeom>
          <a:noFill/>
        </p:spPr>
        <p:txBody>
          <a:bodyPr wrap="square" rtlCol="0">
            <a:spAutoFit/>
          </a:bodyPr>
          <a:lstStyle/>
          <a:p>
            <a:pPr indent="457200" algn="just"/>
            <a:r>
              <a:rPr lang="zh-CN" altLang="en-US" dirty="0">
                <a:solidFill>
                  <a:srgbClr val="000000"/>
                </a:solidFill>
                <a:latin typeface="微软雅黑" panose="020B0503020204020204" pitchFamily="34" charset="-122"/>
                <a:ea typeface="微软雅黑" panose="020B0503020204020204" pitchFamily="34" charset="-122"/>
              </a:rPr>
              <a:t>广东省“十四五”规划要求大力发展海上风电，打造粤东、粤西千万千瓦级海上风电基地，“十四五”时期新增海上风电装机容量约</a:t>
            </a:r>
            <a:r>
              <a:rPr lang="en-US" altLang="zh-CN" dirty="0">
                <a:solidFill>
                  <a:srgbClr val="000000"/>
                </a:solidFill>
                <a:latin typeface="微软雅黑" panose="020B0503020204020204" pitchFamily="34" charset="-122"/>
                <a:ea typeface="微软雅黑" panose="020B0503020204020204" pitchFamily="34" charset="-122"/>
              </a:rPr>
              <a:t>1700 </a:t>
            </a:r>
            <a:r>
              <a:rPr lang="zh-CN" altLang="en-US" dirty="0">
                <a:solidFill>
                  <a:srgbClr val="000000"/>
                </a:solidFill>
                <a:latin typeface="微软雅黑" panose="020B0503020204020204" pitchFamily="34" charset="-122"/>
                <a:ea typeface="微软雅黑" panose="020B0503020204020204" pitchFamily="34" charset="-122"/>
              </a:rPr>
              <a:t>万千万，到</a:t>
            </a:r>
            <a:r>
              <a:rPr lang="en-US" altLang="zh-CN" dirty="0">
                <a:solidFill>
                  <a:srgbClr val="000000"/>
                </a:solidFill>
                <a:latin typeface="微软雅黑" panose="020B0503020204020204" pitchFamily="34" charset="-122"/>
                <a:ea typeface="微软雅黑" panose="020B0503020204020204" pitchFamily="34" charset="-122"/>
              </a:rPr>
              <a:t>2030</a:t>
            </a:r>
            <a:r>
              <a:rPr lang="zh-CN" altLang="en-US" dirty="0">
                <a:solidFill>
                  <a:srgbClr val="000000"/>
                </a:solidFill>
                <a:latin typeface="微软雅黑" panose="020B0503020204020204" pitchFamily="34" charset="-122"/>
                <a:ea typeface="微软雅黑" panose="020B0503020204020204" pitchFamily="34" charset="-122"/>
              </a:rPr>
              <a:t>年底前，广东省将建成投产装机容量约</a:t>
            </a:r>
            <a:r>
              <a:rPr lang="en-US" altLang="zh-CN" dirty="0">
                <a:solidFill>
                  <a:srgbClr val="000000"/>
                </a:solidFill>
                <a:latin typeface="微软雅黑" panose="020B0503020204020204" pitchFamily="34" charset="-122"/>
                <a:ea typeface="微软雅黑" panose="020B0503020204020204" pitchFamily="34" charset="-122"/>
              </a:rPr>
              <a:t>3000</a:t>
            </a:r>
            <a:r>
              <a:rPr lang="zh-CN" altLang="en-US" dirty="0">
                <a:solidFill>
                  <a:srgbClr val="000000"/>
                </a:solidFill>
                <a:latin typeface="微软雅黑" panose="020B0503020204020204" pitchFamily="34" charset="-122"/>
                <a:ea typeface="微软雅黑" panose="020B0503020204020204" pitchFamily="34" charset="-122"/>
              </a:rPr>
              <a:t>万千瓦。</a:t>
            </a:r>
            <a:endParaRPr lang="en-US" altLang="zh-CN" dirty="0">
              <a:solidFill>
                <a:srgbClr val="000000"/>
              </a:solidFill>
              <a:latin typeface="微软雅黑" panose="020B0503020204020204" pitchFamily="34" charset="-122"/>
              <a:ea typeface="微软雅黑" panose="020B0503020204020204" pitchFamily="34" charset="-122"/>
            </a:endParaRPr>
          </a:p>
          <a:p>
            <a:pPr indent="457200" algn="just"/>
            <a:r>
              <a:rPr lang="zh-CN" altLang="zh-CN" dirty="0">
                <a:solidFill>
                  <a:srgbClr val="000000"/>
                </a:solidFill>
                <a:latin typeface="微软雅黑" panose="020B0503020204020204" pitchFamily="34" charset="-122"/>
                <a:ea typeface="微软雅黑" panose="020B0503020204020204" pitchFamily="34" charset="-122"/>
              </a:rPr>
              <a:t>随着海上风电的大规模开发，受端系统的输电通道走廊的占地</a:t>
            </a:r>
            <a:r>
              <a:rPr lang="zh-CN" altLang="en-US" dirty="0">
                <a:solidFill>
                  <a:srgbClr val="000000"/>
                </a:solidFill>
                <a:latin typeface="微软雅黑" panose="020B0503020204020204" pitchFamily="34" charset="-122"/>
                <a:ea typeface="微软雅黑" panose="020B0503020204020204" pitchFamily="34" charset="-122"/>
              </a:rPr>
              <a:t>需求</a:t>
            </a:r>
            <a:r>
              <a:rPr lang="zh-CN" altLang="zh-CN" dirty="0">
                <a:solidFill>
                  <a:srgbClr val="000000"/>
                </a:solidFill>
                <a:latin typeface="微软雅黑" panose="020B0503020204020204" pitchFamily="34" charset="-122"/>
                <a:ea typeface="微软雅黑" panose="020B0503020204020204" pitchFamily="34" charset="-122"/>
              </a:rPr>
              <a:t>增大。然而，在粤港澳大湾区等经济发达地区，</a:t>
            </a:r>
            <a:r>
              <a:rPr lang="zh-CN" altLang="en-US" b="1" dirty="0">
                <a:solidFill>
                  <a:srgbClr val="FF0000"/>
                </a:solidFill>
                <a:latin typeface="微软雅黑" panose="020B0503020204020204" pitchFamily="34" charset="-122"/>
                <a:ea typeface="微软雅黑" panose="020B0503020204020204" pitchFamily="34" charset="-122"/>
              </a:rPr>
              <a:t>陆地土地资源紧张与电网接入走廊有限</a:t>
            </a:r>
            <a:r>
              <a:rPr lang="zh-CN" altLang="en-US" dirty="0">
                <a:solidFill>
                  <a:srgbClr val="000000"/>
                </a:solidFill>
                <a:latin typeface="微软雅黑" panose="020B0503020204020204" pitchFamily="34" charset="-122"/>
                <a:ea typeface="微软雅黑" panose="020B0503020204020204" pitchFamily="34" charset="-122"/>
              </a:rPr>
              <a:t>的矛盾凸显。同时，</a:t>
            </a:r>
            <a:r>
              <a:rPr lang="zh-CN" altLang="zh-CN" dirty="0">
                <a:solidFill>
                  <a:srgbClr val="000000"/>
                </a:solidFill>
                <a:latin typeface="微软雅黑" panose="020B0503020204020204" pitchFamily="34" charset="-122"/>
                <a:ea typeface="微软雅黑" panose="020B0503020204020204" pitchFamily="34" charset="-122"/>
              </a:rPr>
              <a:t>随着海上风电集群</a:t>
            </a:r>
            <a:r>
              <a:rPr lang="zh-CN" altLang="en-US" dirty="0">
                <a:solidFill>
                  <a:srgbClr val="000000"/>
                </a:solidFill>
                <a:latin typeface="微软雅黑" panose="020B0503020204020204" pitchFamily="34" charset="-122"/>
                <a:ea typeface="微软雅黑" panose="020B0503020204020204" pitchFamily="34" charset="-122"/>
              </a:rPr>
              <a:t>送出并网</a:t>
            </a:r>
            <a:r>
              <a:rPr lang="zh-CN" altLang="zh-CN" dirty="0">
                <a:solidFill>
                  <a:srgbClr val="000000"/>
                </a:solidFill>
                <a:latin typeface="微软雅黑" panose="020B0503020204020204" pitchFamily="34" charset="-122"/>
                <a:ea typeface="微软雅黑" panose="020B0503020204020204" pitchFamily="34" charset="-122"/>
              </a:rPr>
              <a:t>容量的提升，</a:t>
            </a:r>
            <a:r>
              <a:rPr lang="zh-CN" altLang="en-US" b="1" dirty="0">
                <a:solidFill>
                  <a:srgbClr val="FF0000"/>
                </a:solidFill>
                <a:latin typeface="微软雅黑" panose="020B0503020204020204" pitchFamily="34" charset="-122"/>
                <a:ea typeface="微软雅黑" panose="020B0503020204020204" pitchFamily="34" charset="-122"/>
              </a:rPr>
              <a:t>交流电网的稳定运行受到挑战</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直流系统的控制难度也同步增大</a:t>
            </a:r>
            <a:r>
              <a:rPr lang="zh-CN" altLang="en-US" dirty="0">
                <a:solidFill>
                  <a:srgbClr val="000000"/>
                </a:solidFill>
                <a:latin typeface="微软雅黑" panose="020B0503020204020204" pitchFamily="34" charset="-122"/>
                <a:ea typeface="微软雅黑" panose="020B0503020204020204" pitchFamily="34" charset="-122"/>
              </a:rPr>
              <a:t>。为深入推进广东海上风电接入工程统一规划、统筹建设，推动广东海上风电高质量发展，满足未来广东省超大规模海上风电的开发需求，亟需针对超大规模海上风电</a:t>
            </a:r>
            <a:r>
              <a:rPr lang="zh-CN" altLang="en-US" b="1" dirty="0">
                <a:solidFill>
                  <a:srgbClr val="FF0000"/>
                </a:solidFill>
                <a:latin typeface="微软雅黑" panose="020B0503020204020204" pitchFamily="34" charset="-122"/>
                <a:ea typeface="微软雅黑" panose="020B0503020204020204" pitchFamily="34" charset="-122"/>
              </a:rPr>
              <a:t>集约、高效、稳定送出并网</a:t>
            </a:r>
            <a:r>
              <a:rPr lang="zh-CN" altLang="en-US" dirty="0">
                <a:solidFill>
                  <a:srgbClr val="000000"/>
                </a:solidFill>
                <a:latin typeface="微软雅黑" panose="020B0503020204020204" pitchFamily="34" charset="-122"/>
                <a:ea typeface="微软雅黑" panose="020B0503020204020204" pitchFamily="34" charset="-122"/>
              </a:rPr>
              <a:t>开展研究。</a:t>
            </a:r>
          </a:p>
        </p:txBody>
      </p:sp>
      <p:pic>
        <p:nvPicPr>
          <p:cNvPr id="11" name="图片 10"/>
          <p:cNvPicPr>
            <a:picLocks noChangeAspect="1"/>
          </p:cNvPicPr>
          <p:nvPr/>
        </p:nvPicPr>
        <p:blipFill>
          <a:blip r:embed="rId3"/>
          <a:stretch>
            <a:fillRect/>
          </a:stretch>
        </p:blipFill>
        <p:spPr>
          <a:xfrm>
            <a:off x="1272232" y="3595453"/>
            <a:ext cx="4404667" cy="2732009"/>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03" y="3595453"/>
            <a:ext cx="4471987" cy="2776664"/>
          </a:xfrm>
          <a:prstGeom prst="rect">
            <a:avLst/>
          </a:prstGeom>
        </p:spPr>
      </p:pic>
      <p:sp>
        <p:nvSpPr>
          <p:cNvPr id="21" name="文本框 20"/>
          <p:cNvSpPr txBox="1"/>
          <p:nvPr/>
        </p:nvSpPr>
        <p:spPr>
          <a:xfrm>
            <a:off x="1000122" y="6372117"/>
            <a:ext cx="4864895" cy="369332"/>
          </a:xfrm>
          <a:prstGeom prst="rect">
            <a:avLst/>
          </a:prstGeom>
          <a:noFill/>
        </p:spPr>
        <p:txBody>
          <a:bodyPr wrap="square">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广东省海上风电规划厂址分布图</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(2017-2030)</a:t>
            </a:r>
            <a:endParaRPr lang="zh-CN" altLang="en-US" dirty="0">
              <a:solidFill>
                <a:schemeClr val="accent1">
                  <a:lumMod val="75000"/>
                </a:schemeClr>
              </a:solidFill>
            </a:endParaRPr>
          </a:p>
        </p:txBody>
      </p:sp>
      <p:sp>
        <p:nvSpPr>
          <p:cNvPr id="22" name="文本框 21"/>
          <p:cNvSpPr txBox="1"/>
          <p:nvPr/>
        </p:nvSpPr>
        <p:spPr>
          <a:xfrm>
            <a:off x="6870501" y="6369866"/>
            <a:ext cx="3918348" cy="369332"/>
          </a:xfrm>
          <a:prstGeom prst="rect">
            <a:avLst/>
          </a:prstGeom>
          <a:noFill/>
        </p:spPr>
        <p:txBody>
          <a:bodyPr wrap="square">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广东省海上风电</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2030</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年海风接入图</a:t>
            </a:r>
            <a:endParaRPr lang="zh-CN" altLang="en-US" dirty="0">
              <a:solidFill>
                <a:schemeClr val="accent1">
                  <a:lumMod val="75000"/>
                </a:schemeClr>
              </a:solidFill>
            </a:endParaRPr>
          </a:p>
        </p:txBody>
      </p:sp>
      <p:sp>
        <p:nvSpPr>
          <p:cNvPr id="23" name="矩形 22"/>
          <p:cNvSpPr/>
          <p:nvPr/>
        </p:nvSpPr>
        <p:spPr>
          <a:xfrm>
            <a:off x="549564" y="1039850"/>
            <a:ext cx="11191926" cy="23891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4"/>
          <a:stretch>
            <a:fillRect/>
          </a:stretch>
        </p:blipFill>
        <p:spPr>
          <a:xfrm>
            <a:off x="837565" y="2614717"/>
            <a:ext cx="4819015" cy="1497330"/>
          </a:xfrm>
          <a:prstGeom prst="rect">
            <a:avLst/>
          </a:prstGeom>
        </p:spPr>
      </p:pic>
      <p:pic>
        <p:nvPicPr>
          <p:cNvPr id="7" name="图片 6"/>
          <p:cNvPicPr>
            <a:picLocks noChangeAspect="1"/>
          </p:cNvPicPr>
          <p:nvPr/>
        </p:nvPicPr>
        <p:blipFill>
          <a:blip r:embed="rId5"/>
          <a:stretch>
            <a:fillRect/>
          </a:stretch>
        </p:blipFill>
        <p:spPr>
          <a:xfrm>
            <a:off x="6605270" y="2614717"/>
            <a:ext cx="4819015" cy="1497330"/>
          </a:xfrm>
          <a:prstGeom prst="rect">
            <a:avLst/>
          </a:prstGeom>
        </p:spPr>
      </p:pic>
      <p:pic>
        <p:nvPicPr>
          <p:cNvPr id="11" name="图片 10"/>
          <p:cNvPicPr>
            <a:picLocks noChangeAspect="1"/>
          </p:cNvPicPr>
          <p:nvPr/>
        </p:nvPicPr>
        <p:blipFill>
          <a:blip r:embed="rId6"/>
          <a:stretch>
            <a:fillRect/>
          </a:stretch>
        </p:blipFill>
        <p:spPr>
          <a:xfrm>
            <a:off x="837565" y="4767367"/>
            <a:ext cx="4819015" cy="1497330"/>
          </a:xfrm>
          <a:prstGeom prst="rect">
            <a:avLst/>
          </a:prstGeom>
        </p:spPr>
      </p:pic>
      <p:pic>
        <p:nvPicPr>
          <p:cNvPr id="131" name="图片 579"/>
          <p:cNvPicPr>
            <a:picLocks noChangeAspect="1"/>
          </p:cNvPicPr>
          <p:nvPr/>
        </p:nvPicPr>
        <p:blipFill>
          <a:blip r:embed="rId7"/>
          <a:stretch>
            <a:fillRect/>
          </a:stretch>
        </p:blipFill>
        <p:spPr>
          <a:xfrm>
            <a:off x="6323965" y="4325407"/>
            <a:ext cx="3054985" cy="2292350"/>
          </a:xfrm>
          <a:prstGeom prst="rect">
            <a:avLst/>
          </a:prstGeom>
          <a:noFill/>
          <a:ln>
            <a:noFill/>
          </a:ln>
        </p:spPr>
      </p:pic>
      <p:sp>
        <p:nvSpPr>
          <p:cNvPr id="13" name="文本框 12"/>
          <p:cNvSpPr txBox="1"/>
          <p:nvPr/>
        </p:nvSpPr>
        <p:spPr>
          <a:xfrm>
            <a:off x="1464945" y="2277532"/>
            <a:ext cx="3883660" cy="337185"/>
          </a:xfrm>
          <a:prstGeom prst="rect">
            <a:avLst/>
          </a:prstGeom>
          <a:noFill/>
        </p:spPr>
        <p:txBody>
          <a:bodyPr wrap="square" rtlCol="0" anchor="t">
            <a:spAutoFit/>
          </a:bodyPr>
          <a:lstStyle/>
          <a:p>
            <a:r>
              <a:rPr lang="zh-CN" altLang="en-US" sz="1600"/>
              <a:t>表</a:t>
            </a:r>
            <a:r>
              <a:rPr lang="en-US" altLang="zh-CN" sz="1600"/>
              <a:t> 1</a:t>
            </a:r>
            <a:r>
              <a:rPr lang="zh-CN" altLang="en-US" sz="1600"/>
              <a:t>：不固定总功率情况下储能选址结果</a:t>
            </a:r>
          </a:p>
        </p:txBody>
      </p:sp>
      <p:sp>
        <p:nvSpPr>
          <p:cNvPr id="14" name="文本框 13"/>
          <p:cNvSpPr txBox="1"/>
          <p:nvPr/>
        </p:nvSpPr>
        <p:spPr>
          <a:xfrm>
            <a:off x="1150620" y="4454947"/>
            <a:ext cx="4383405" cy="337185"/>
          </a:xfrm>
          <a:prstGeom prst="rect">
            <a:avLst/>
          </a:prstGeom>
          <a:noFill/>
        </p:spPr>
        <p:txBody>
          <a:bodyPr wrap="square" rtlCol="0" anchor="t">
            <a:spAutoFit/>
          </a:bodyPr>
          <a:lstStyle/>
          <a:p>
            <a:r>
              <a:rPr lang="zh-CN" altLang="en-US" sz="1600">
                <a:sym typeface="+mn-ea"/>
              </a:rPr>
              <a:t>表</a:t>
            </a:r>
            <a:r>
              <a:rPr lang="en-US" altLang="zh-CN" sz="1600">
                <a:sym typeface="+mn-ea"/>
              </a:rPr>
              <a:t>2:</a:t>
            </a:r>
            <a:r>
              <a:rPr lang="zh-CN" altLang="en-US" sz="1600">
                <a:sym typeface="+mn-ea"/>
              </a:rPr>
              <a:t>固定总功率（均分）情况下储能选址结果</a:t>
            </a:r>
          </a:p>
        </p:txBody>
      </p:sp>
      <p:sp>
        <p:nvSpPr>
          <p:cNvPr id="15" name="文本框 14"/>
          <p:cNvSpPr txBox="1"/>
          <p:nvPr/>
        </p:nvSpPr>
        <p:spPr>
          <a:xfrm>
            <a:off x="6650355" y="2277532"/>
            <a:ext cx="5140960" cy="337185"/>
          </a:xfrm>
          <a:prstGeom prst="rect">
            <a:avLst/>
          </a:prstGeom>
          <a:noFill/>
        </p:spPr>
        <p:txBody>
          <a:bodyPr wrap="square" rtlCol="0" anchor="t">
            <a:spAutoFit/>
          </a:bodyPr>
          <a:lstStyle/>
          <a:p>
            <a:r>
              <a:rPr lang="zh-CN" altLang="en-US" sz="1600"/>
              <a:t>表</a:t>
            </a:r>
            <a:r>
              <a:rPr lang="en-US" altLang="zh-CN" sz="1600"/>
              <a:t>3 </a:t>
            </a:r>
            <a:r>
              <a:rPr lang="zh-CN" altLang="en-US" sz="1600"/>
              <a:t>固定总功率（</a:t>
            </a:r>
            <a:r>
              <a:rPr lang="zh-CN" altLang="en-US" sz="1600">
                <a:sym typeface="+mn-ea"/>
              </a:rPr>
              <a:t>增大且</a:t>
            </a:r>
            <a:r>
              <a:rPr lang="zh-CN" altLang="en-US" sz="1600"/>
              <a:t>均分）情况下储能选址结果</a:t>
            </a:r>
          </a:p>
        </p:txBody>
      </p:sp>
      <p:cxnSp>
        <p:nvCxnSpPr>
          <p:cNvPr id="33" name="直接连接符 32"/>
          <p:cNvCxnSpPr/>
          <p:nvPr/>
        </p:nvCxnSpPr>
        <p:spPr>
          <a:xfrm>
            <a:off x="6298993" y="2288882"/>
            <a:ext cx="21590" cy="422021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6" name="矩形 15"/>
          <p:cNvSpPr/>
          <p:nvPr/>
        </p:nvSpPr>
        <p:spPr>
          <a:xfrm>
            <a:off x="1985645" y="2915707"/>
            <a:ext cx="3408680" cy="443230"/>
          </a:xfrm>
          <a:prstGeom prst="rect">
            <a:avLst/>
          </a:prstGeom>
          <a:noFill/>
          <a:ln w="19050" cmpd="sng">
            <a:solidFill>
              <a:schemeClr val="accent1">
                <a:shade val="50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nvSpPr>
        <p:spPr>
          <a:xfrm>
            <a:off x="1985645" y="5055657"/>
            <a:ext cx="3408680" cy="443230"/>
          </a:xfrm>
          <a:prstGeom prst="rect">
            <a:avLst/>
          </a:prstGeom>
          <a:noFill/>
          <a:ln w="19050" cmpd="sng">
            <a:solidFill>
              <a:schemeClr val="accent1">
                <a:shade val="50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361950" y="3897417"/>
            <a:ext cx="6096635" cy="521970"/>
          </a:xfrm>
          <a:prstGeom prst="rect">
            <a:avLst/>
          </a:prstGeom>
          <a:noFill/>
        </p:spPr>
        <p:txBody>
          <a:bodyPr wrap="square" rtlCol="0">
            <a:spAutoFit/>
          </a:bodyPr>
          <a:lstStyle/>
          <a:p>
            <a:r>
              <a:rPr lang="zh-CN" altLang="en-US" sz="1400" b="1">
                <a:sym typeface="+mn-ea"/>
              </a:rPr>
              <a:t>结果：</a:t>
            </a:r>
            <a:r>
              <a:rPr lang="zh-CN" altLang="en-US" sz="1400">
                <a:sym typeface="+mn-ea"/>
              </a:rPr>
              <a:t>不固定总功率情况下</a:t>
            </a:r>
            <a:r>
              <a:rPr lang="en-US" altLang="zh-CN" sz="1400">
                <a:sym typeface="+mn-ea"/>
              </a:rPr>
              <a:t>,</a:t>
            </a:r>
            <a:r>
              <a:rPr lang="zh-CN" altLang="en-US" sz="1400">
                <a:sym typeface="+mn-ea"/>
              </a:rPr>
              <a:t>随着储能个数和功率的增加，目标函数提升大。</a:t>
            </a:r>
            <a:endParaRPr lang="zh-CN" altLang="en-US" sz="1400"/>
          </a:p>
          <a:p>
            <a:endParaRPr lang="zh-CN" altLang="en-US" sz="1400">
              <a:solidFill>
                <a:schemeClr val="tx1"/>
              </a:solidFill>
            </a:endParaRPr>
          </a:p>
        </p:txBody>
      </p:sp>
      <p:sp>
        <p:nvSpPr>
          <p:cNvPr id="19" name="文本框 18"/>
          <p:cNvSpPr txBox="1"/>
          <p:nvPr/>
        </p:nvSpPr>
        <p:spPr>
          <a:xfrm>
            <a:off x="361950" y="6084357"/>
            <a:ext cx="5845810" cy="737235"/>
          </a:xfrm>
          <a:prstGeom prst="rect">
            <a:avLst/>
          </a:prstGeom>
          <a:noFill/>
        </p:spPr>
        <p:txBody>
          <a:bodyPr wrap="square" rtlCol="0">
            <a:spAutoFit/>
          </a:bodyPr>
          <a:lstStyle/>
          <a:p>
            <a:r>
              <a:rPr lang="zh-CN" altLang="en-US" sz="1400" b="1">
                <a:sym typeface="+mn-ea"/>
              </a:rPr>
              <a:t>结果：</a:t>
            </a:r>
            <a:r>
              <a:rPr lang="zh-CN" altLang="en-US" sz="1400">
                <a:sym typeface="+mn-ea"/>
              </a:rPr>
              <a:t>固定总功率情况下</a:t>
            </a:r>
            <a:r>
              <a:rPr lang="en-US" altLang="zh-CN" sz="1400">
                <a:sym typeface="+mn-ea"/>
              </a:rPr>
              <a:t>,</a:t>
            </a:r>
            <a:r>
              <a:rPr lang="zh-CN" altLang="en-US" sz="1400">
                <a:sym typeface="+mn-ea"/>
              </a:rPr>
              <a:t>功率采取均分策略，分布式储能选址对于提升</a:t>
            </a:r>
          </a:p>
          <a:p>
            <a:r>
              <a:rPr lang="zh-CN" altLang="en-US" sz="1400">
                <a:sym typeface="+mn-ea"/>
              </a:rPr>
              <a:t> </a:t>
            </a:r>
            <a:r>
              <a:rPr lang="en-US" altLang="zh-CN" sz="1400">
                <a:sym typeface="+mn-ea"/>
              </a:rPr>
              <a:t>          </a:t>
            </a:r>
            <a:r>
              <a:rPr lang="zh-CN" altLang="en-US" sz="1400">
                <a:sym typeface="+mn-ea"/>
              </a:rPr>
              <a:t>不大。</a:t>
            </a:r>
            <a:endParaRPr lang="zh-CN" altLang="en-US" sz="1400"/>
          </a:p>
          <a:p>
            <a:endParaRPr lang="zh-CN" altLang="en-US" sz="1400">
              <a:solidFill>
                <a:schemeClr val="tx1"/>
              </a:solidFill>
            </a:endParaRPr>
          </a:p>
        </p:txBody>
      </p:sp>
      <p:sp>
        <p:nvSpPr>
          <p:cNvPr id="21" name="文本框 20"/>
          <p:cNvSpPr txBox="1"/>
          <p:nvPr/>
        </p:nvSpPr>
        <p:spPr>
          <a:xfrm>
            <a:off x="6458585" y="3897417"/>
            <a:ext cx="5382895" cy="521970"/>
          </a:xfrm>
          <a:prstGeom prst="rect">
            <a:avLst/>
          </a:prstGeom>
          <a:noFill/>
        </p:spPr>
        <p:txBody>
          <a:bodyPr wrap="square" rtlCol="0">
            <a:spAutoFit/>
          </a:bodyPr>
          <a:lstStyle/>
          <a:p>
            <a:r>
              <a:rPr lang="zh-CN" altLang="en-US" sz="1400" b="1">
                <a:sym typeface="+mn-ea"/>
              </a:rPr>
              <a:t>结果：</a:t>
            </a:r>
            <a:r>
              <a:rPr lang="zh-CN" altLang="en-US" sz="1400">
                <a:sym typeface="+mn-ea"/>
              </a:rPr>
              <a:t>对比两个固定总功率情况下</a:t>
            </a:r>
            <a:r>
              <a:rPr lang="en-US" altLang="zh-CN" sz="1400">
                <a:sym typeface="+mn-ea"/>
              </a:rPr>
              <a:t>,</a:t>
            </a:r>
            <a:r>
              <a:rPr lang="zh-CN" altLang="en-US" sz="1400">
                <a:sym typeface="+mn-ea"/>
              </a:rPr>
              <a:t>功率采取均分策略，相较于选址，储能功率对目标函数的影响更大。</a:t>
            </a:r>
          </a:p>
        </p:txBody>
      </p:sp>
      <p:cxnSp>
        <p:nvCxnSpPr>
          <p:cNvPr id="22" name="直接连接符 21"/>
          <p:cNvCxnSpPr/>
          <p:nvPr/>
        </p:nvCxnSpPr>
        <p:spPr>
          <a:xfrm flipV="1">
            <a:off x="152828" y="4363427"/>
            <a:ext cx="12005945" cy="2667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3" name="文本框 22"/>
          <p:cNvSpPr txBox="1"/>
          <p:nvPr/>
        </p:nvSpPr>
        <p:spPr>
          <a:xfrm>
            <a:off x="9345295" y="5055657"/>
            <a:ext cx="2608580" cy="953135"/>
          </a:xfrm>
          <a:prstGeom prst="rect">
            <a:avLst/>
          </a:prstGeom>
          <a:noFill/>
        </p:spPr>
        <p:txBody>
          <a:bodyPr wrap="square" rtlCol="0" anchor="t">
            <a:spAutoFit/>
          </a:bodyPr>
          <a:lstStyle/>
          <a:p>
            <a:r>
              <a:rPr lang="zh-CN" altLang="en-US" sz="1400" b="1"/>
              <a:t>结果：</a:t>
            </a:r>
            <a:r>
              <a:rPr lang="zh-CN" altLang="en-US" sz="1400"/>
              <a:t>功率上限500kW，储能选址优化后，系统节点电压分布如图所示，集中式储能效果更好。</a:t>
            </a:r>
          </a:p>
        </p:txBody>
      </p:sp>
      <p:sp>
        <p:nvSpPr>
          <p:cNvPr id="24" name="标题 1">
            <a:extLst>
              <a:ext uri="{FF2B5EF4-FFF2-40B4-BE49-F238E27FC236}">
                <a16:creationId xmlns:a16="http://schemas.microsoft.com/office/drawing/2014/main" id="{B54EBA15-ADCA-4239-89DD-3A11624B2240}"/>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44E9D9FF-857F-436C-8913-E638BEFD5F4A}"/>
              </a:ext>
            </a:extLst>
          </p:cNvPr>
          <p:cNvSpPr/>
          <p:nvPr/>
        </p:nvSpPr>
        <p:spPr>
          <a:xfrm>
            <a:off x="444715" y="1312584"/>
            <a:ext cx="11224680" cy="723837"/>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302ED65D-0E3F-46E4-B9DC-FCBB250B93EF}"/>
              </a:ext>
            </a:extLst>
          </p:cNvPr>
          <p:cNvSpPr txBox="1"/>
          <p:nvPr/>
        </p:nvSpPr>
        <p:spPr>
          <a:xfrm>
            <a:off x="609444" y="1362811"/>
            <a:ext cx="10933105" cy="464166"/>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通过仿真对比研究在固定与不固定总功率、集中式与分布式部署等不同模式下储能选址的优化结果。</a:t>
            </a:r>
            <a:endParaRPr lang="zh-CN" altLang="en-US" dirty="0"/>
          </a:p>
        </p:txBody>
      </p:sp>
      <p:sp>
        <p:nvSpPr>
          <p:cNvPr id="2" name="灯片编号占位符 1">
            <a:extLst>
              <a:ext uri="{FF2B5EF4-FFF2-40B4-BE49-F238E27FC236}">
                <a16:creationId xmlns:a16="http://schemas.microsoft.com/office/drawing/2014/main" id="{6C7E95B0-68C5-417A-BCCC-30559A498EFF}"/>
              </a:ext>
            </a:extLst>
          </p:cNvPr>
          <p:cNvSpPr>
            <a:spLocks noGrp="1"/>
          </p:cNvSpPr>
          <p:nvPr>
            <p:ph type="sldNum" sz="quarter" idx="4"/>
          </p:nvPr>
        </p:nvSpPr>
        <p:spPr/>
        <p:txBody>
          <a:bodyPr/>
          <a:lstStyle/>
          <a:p>
            <a:fld id="{1890D586-F587-4B11-9A09-7A3B8DB42779}"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147482579"/>
          <p:cNvGraphicFramePr>
            <a:graphicFrameLocks noChangeAspect="1"/>
          </p:cNvGraphicFramePr>
          <p:nvPr>
            <p:extLst>
              <p:ext uri="{D42A27DB-BD31-4B8C-83A1-F6EECF244321}">
                <p14:modId xmlns:p14="http://schemas.microsoft.com/office/powerpoint/2010/main" val="967388129"/>
              </p:ext>
            </p:extLst>
          </p:nvPr>
        </p:nvGraphicFramePr>
        <p:xfrm>
          <a:off x="603250" y="5480686"/>
          <a:ext cx="3573780" cy="551180"/>
        </p:xfrm>
        <a:graphic>
          <a:graphicData uri="http://schemas.openxmlformats.org/presentationml/2006/ole">
            <mc:AlternateContent xmlns:mc="http://schemas.openxmlformats.org/markup-compatibility/2006">
              <mc:Choice xmlns:v="urn:schemas-microsoft-com:vml" Requires="v">
                <p:oleObj spid="_x0000_s181286" r:id="rId7" imgW="2540000" imgH="393700" progId="Equation.KSEE3">
                  <p:embed/>
                </p:oleObj>
              </mc:Choice>
              <mc:Fallback>
                <p:oleObj r:id="rId7" imgW="2540000" imgH="393700" progId="Equation.KSEE3">
                  <p:embed/>
                  <p:pic>
                    <p:nvPicPr>
                      <p:cNvPr id="3" name="对象 -2147482579"/>
                      <p:cNvPicPr/>
                      <p:nvPr/>
                    </p:nvPicPr>
                    <p:blipFill>
                      <a:blip r:embed="rId8"/>
                      <a:stretch>
                        <a:fillRect/>
                      </a:stretch>
                    </p:blipFill>
                    <p:spPr>
                      <a:xfrm>
                        <a:off x="603250" y="5480686"/>
                        <a:ext cx="3573780" cy="551180"/>
                      </a:xfrm>
                      <a:prstGeom prst="rect">
                        <a:avLst/>
                      </a:prstGeom>
                      <a:noFill/>
                      <a:ln w="38100">
                        <a:noFill/>
                        <a:miter/>
                      </a:ln>
                    </p:spPr>
                  </p:pic>
                </p:oleObj>
              </mc:Fallback>
            </mc:AlternateContent>
          </a:graphicData>
        </a:graphic>
      </p:graphicFrame>
      <p:sp>
        <p:nvSpPr>
          <p:cNvPr id="42" name="矩形 41"/>
          <p:cNvSpPr/>
          <p:nvPr/>
        </p:nvSpPr>
        <p:spPr>
          <a:xfrm>
            <a:off x="308610" y="5268596"/>
            <a:ext cx="4012565" cy="728980"/>
          </a:xfrm>
          <a:prstGeom prst="rect">
            <a:avLst/>
          </a:prstGeom>
          <a:noFill/>
          <a:ln w="19050" cmpd="sng">
            <a:solidFill>
              <a:srgbClr val="0070C0"/>
            </a:solidFill>
            <a:prstDash val="sysDash"/>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graphicFrame>
        <p:nvGraphicFramePr>
          <p:cNvPr id="19" name="对象 18"/>
          <p:cNvGraphicFramePr>
            <a:graphicFrameLocks noChangeAspect="1"/>
          </p:cNvGraphicFramePr>
          <p:nvPr>
            <p:extLst>
              <p:ext uri="{D42A27DB-BD31-4B8C-83A1-F6EECF244321}">
                <p14:modId xmlns:p14="http://schemas.microsoft.com/office/powerpoint/2010/main" val="2534979177"/>
              </p:ext>
            </p:extLst>
          </p:nvPr>
        </p:nvGraphicFramePr>
        <p:xfrm>
          <a:off x="2279015" y="3825241"/>
          <a:ext cx="1911985" cy="839470"/>
        </p:xfrm>
        <a:graphic>
          <a:graphicData uri="http://schemas.openxmlformats.org/presentationml/2006/ole">
            <mc:AlternateContent xmlns:mc="http://schemas.openxmlformats.org/markup-compatibility/2006">
              <mc:Choice xmlns:v="urn:schemas-microsoft-com:vml" Requires="v">
                <p:oleObj spid="_x0000_s181287" r:id="rId10" imgW="1778000" imgH="787400" progId="Equation.DSMT4">
                  <p:embed/>
                </p:oleObj>
              </mc:Choice>
              <mc:Fallback>
                <p:oleObj r:id="rId10" imgW="1778000" imgH="787400" progId="Equation.DSMT4">
                  <p:embed/>
                  <p:pic>
                    <p:nvPicPr>
                      <p:cNvPr id="19" name="对象 18"/>
                      <p:cNvPicPr/>
                      <p:nvPr/>
                    </p:nvPicPr>
                    <p:blipFill>
                      <a:blip r:embed="rId11"/>
                      <a:stretch>
                        <a:fillRect/>
                      </a:stretch>
                    </p:blipFill>
                    <p:spPr>
                      <a:xfrm>
                        <a:off x="2279015" y="3825241"/>
                        <a:ext cx="1911985" cy="839470"/>
                      </a:xfrm>
                      <a:prstGeom prst="rect">
                        <a:avLst/>
                      </a:prstGeom>
                      <a:noFill/>
                      <a:ln w="38100">
                        <a:noFill/>
                        <a:miter/>
                      </a:ln>
                    </p:spPr>
                  </p:pic>
                </p:oleObj>
              </mc:Fallback>
            </mc:AlternateContent>
          </a:graphicData>
        </a:graphic>
      </p:graphicFrame>
      <p:graphicFrame>
        <p:nvGraphicFramePr>
          <p:cNvPr id="4" name="对象 -2147482512"/>
          <p:cNvGraphicFramePr>
            <a:graphicFrameLocks noChangeAspect="1"/>
          </p:cNvGraphicFramePr>
          <p:nvPr>
            <p:extLst>
              <p:ext uri="{D42A27DB-BD31-4B8C-83A1-F6EECF244321}">
                <p14:modId xmlns:p14="http://schemas.microsoft.com/office/powerpoint/2010/main" val="3026689357"/>
              </p:ext>
            </p:extLst>
          </p:nvPr>
        </p:nvGraphicFramePr>
        <p:xfrm>
          <a:off x="607378" y="3885884"/>
          <a:ext cx="1257300" cy="339725"/>
        </p:xfrm>
        <a:graphic>
          <a:graphicData uri="http://schemas.openxmlformats.org/presentationml/2006/ole">
            <mc:AlternateContent xmlns:mc="http://schemas.openxmlformats.org/markup-compatibility/2006">
              <mc:Choice xmlns:v="urn:schemas-microsoft-com:vml" Requires="v">
                <p:oleObj spid="_x0000_s181288" r:id="rId12" imgW="1587500" imgH="431800" progId="Equation.DSMT4">
                  <p:embed/>
                </p:oleObj>
              </mc:Choice>
              <mc:Fallback>
                <p:oleObj r:id="rId12" imgW="1587500" imgH="431800" progId="Equation.DSMT4">
                  <p:embed/>
                  <p:pic>
                    <p:nvPicPr>
                      <p:cNvPr id="4" name="对象 -2147482512"/>
                      <p:cNvPicPr/>
                      <p:nvPr/>
                    </p:nvPicPr>
                    <p:blipFill>
                      <a:blip r:embed="rId13"/>
                      <a:stretch>
                        <a:fillRect/>
                      </a:stretch>
                    </p:blipFill>
                    <p:spPr>
                      <a:xfrm>
                        <a:off x="607378" y="3885884"/>
                        <a:ext cx="1257300" cy="339725"/>
                      </a:xfrm>
                      <a:prstGeom prst="rect">
                        <a:avLst/>
                      </a:prstGeom>
                      <a:noFill/>
                      <a:ln w="38100">
                        <a:noFill/>
                        <a:miter/>
                      </a:ln>
                    </p:spPr>
                  </p:pic>
                </p:oleObj>
              </mc:Fallback>
            </mc:AlternateContent>
          </a:graphicData>
        </a:graphic>
      </p:graphicFrame>
      <p:graphicFrame>
        <p:nvGraphicFramePr>
          <p:cNvPr id="5" name="对象 -2147482609"/>
          <p:cNvGraphicFramePr>
            <a:graphicFrameLocks noChangeAspect="1"/>
          </p:cNvGraphicFramePr>
          <p:nvPr>
            <p:extLst>
              <p:ext uri="{D42A27DB-BD31-4B8C-83A1-F6EECF244321}">
                <p14:modId xmlns:p14="http://schemas.microsoft.com/office/powerpoint/2010/main" val="680789103"/>
              </p:ext>
            </p:extLst>
          </p:nvPr>
        </p:nvGraphicFramePr>
        <p:xfrm>
          <a:off x="606425" y="3506154"/>
          <a:ext cx="1259205" cy="379730"/>
        </p:xfrm>
        <a:graphic>
          <a:graphicData uri="http://schemas.openxmlformats.org/presentationml/2006/ole">
            <mc:AlternateContent xmlns:mc="http://schemas.openxmlformats.org/markup-compatibility/2006">
              <mc:Choice xmlns:v="urn:schemas-microsoft-com:vml" Requires="v">
                <p:oleObj spid="_x0000_s181289" r:id="rId14" imgW="1587500" imgH="482600" progId="Equation.DSMT4">
                  <p:embed/>
                </p:oleObj>
              </mc:Choice>
              <mc:Fallback>
                <p:oleObj r:id="rId14" imgW="1587500" imgH="482600" progId="Equation.DSMT4">
                  <p:embed/>
                  <p:pic>
                    <p:nvPicPr>
                      <p:cNvPr id="5" name="对象 -2147482609"/>
                      <p:cNvPicPr/>
                      <p:nvPr/>
                    </p:nvPicPr>
                    <p:blipFill>
                      <a:blip r:embed="rId15"/>
                      <a:stretch>
                        <a:fillRect/>
                      </a:stretch>
                    </p:blipFill>
                    <p:spPr>
                      <a:xfrm>
                        <a:off x="606425" y="3506154"/>
                        <a:ext cx="1259205" cy="379730"/>
                      </a:xfrm>
                      <a:prstGeom prst="rect">
                        <a:avLst/>
                      </a:prstGeom>
                      <a:noFill/>
                      <a:ln w="38100">
                        <a:noFill/>
                        <a:miter/>
                      </a:ln>
                    </p:spPr>
                  </p:pic>
                </p:oleObj>
              </mc:Fallback>
            </mc:AlternateContent>
          </a:graphicData>
        </a:graphic>
      </p:graphicFrame>
      <p:graphicFrame>
        <p:nvGraphicFramePr>
          <p:cNvPr id="6" name="对象 -2147482596"/>
          <p:cNvGraphicFramePr>
            <a:graphicFrameLocks noChangeAspect="1"/>
          </p:cNvGraphicFramePr>
          <p:nvPr>
            <p:extLst>
              <p:ext uri="{D42A27DB-BD31-4B8C-83A1-F6EECF244321}">
                <p14:modId xmlns:p14="http://schemas.microsoft.com/office/powerpoint/2010/main" val="3478211412"/>
              </p:ext>
            </p:extLst>
          </p:nvPr>
        </p:nvGraphicFramePr>
        <p:xfrm>
          <a:off x="685800" y="4225609"/>
          <a:ext cx="1100455" cy="259715"/>
        </p:xfrm>
        <a:graphic>
          <a:graphicData uri="http://schemas.openxmlformats.org/presentationml/2006/ole">
            <mc:AlternateContent xmlns:mc="http://schemas.openxmlformats.org/markup-compatibility/2006">
              <mc:Choice xmlns:v="urn:schemas-microsoft-com:vml" Requires="v">
                <p:oleObj spid="_x0000_s181290" r:id="rId16" imgW="990600" imgH="228600" progId="Equation.DSMT4">
                  <p:embed/>
                </p:oleObj>
              </mc:Choice>
              <mc:Fallback>
                <p:oleObj r:id="rId16" imgW="990600" imgH="228600" progId="Equation.DSMT4">
                  <p:embed/>
                  <p:pic>
                    <p:nvPicPr>
                      <p:cNvPr id="6" name="对象 -2147482596"/>
                      <p:cNvPicPr/>
                      <p:nvPr/>
                    </p:nvPicPr>
                    <p:blipFill>
                      <a:blip r:embed="rId17"/>
                      <a:stretch>
                        <a:fillRect/>
                      </a:stretch>
                    </p:blipFill>
                    <p:spPr>
                      <a:xfrm>
                        <a:off x="685800" y="4225609"/>
                        <a:ext cx="1100455" cy="259715"/>
                      </a:xfrm>
                      <a:prstGeom prst="rect">
                        <a:avLst/>
                      </a:prstGeom>
                      <a:noFill/>
                      <a:ln w="38100">
                        <a:noFill/>
                        <a:miter/>
                      </a:ln>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863758305"/>
              </p:ext>
            </p:extLst>
          </p:nvPr>
        </p:nvGraphicFramePr>
        <p:xfrm>
          <a:off x="499428" y="4466591"/>
          <a:ext cx="1473200" cy="532130"/>
        </p:xfrm>
        <a:graphic>
          <a:graphicData uri="http://schemas.openxmlformats.org/presentationml/2006/ole">
            <mc:AlternateContent xmlns:mc="http://schemas.openxmlformats.org/markup-compatibility/2006">
              <mc:Choice xmlns:v="urn:schemas-microsoft-com:vml" Requires="v">
                <p:oleObj spid="_x0000_s181291" r:id="rId18" imgW="1320165" imgH="482600" progId="Equation.DSMT4">
                  <p:embed/>
                </p:oleObj>
              </mc:Choice>
              <mc:Fallback>
                <p:oleObj r:id="rId18" imgW="1320165" imgH="482600" progId="Equation.DSMT4">
                  <p:embed/>
                  <p:pic>
                    <p:nvPicPr>
                      <p:cNvPr id="35" name="对象 34"/>
                      <p:cNvPicPr/>
                      <p:nvPr/>
                    </p:nvPicPr>
                    <p:blipFill>
                      <a:blip r:embed="rId19"/>
                      <a:stretch>
                        <a:fillRect/>
                      </a:stretch>
                    </p:blipFill>
                    <p:spPr>
                      <a:xfrm>
                        <a:off x="499428" y="4466591"/>
                        <a:ext cx="1473200" cy="532130"/>
                      </a:xfrm>
                      <a:prstGeom prst="rect">
                        <a:avLst/>
                      </a:prstGeom>
                      <a:noFill/>
                      <a:ln w="38100">
                        <a:noFill/>
                        <a:miter/>
                      </a:ln>
                    </p:spPr>
                  </p:pic>
                </p:oleObj>
              </mc:Fallback>
            </mc:AlternateContent>
          </a:graphicData>
        </a:graphic>
      </p:graphicFrame>
      <p:cxnSp>
        <p:nvCxnSpPr>
          <p:cNvPr id="61" name="直接连接符 60"/>
          <p:cNvCxnSpPr/>
          <p:nvPr/>
        </p:nvCxnSpPr>
        <p:spPr>
          <a:xfrm>
            <a:off x="2201545" y="3268346"/>
            <a:ext cx="7620" cy="1620520"/>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826770" y="6054726"/>
            <a:ext cx="1115695" cy="306705"/>
          </a:xfrm>
          <a:prstGeom prst="rect">
            <a:avLst/>
          </a:prstGeom>
          <a:noFill/>
        </p:spPr>
        <p:txBody>
          <a:bodyPr wrap="square" rtlCol="0">
            <a:noAutofit/>
          </a:bodyPr>
          <a:lstStyle/>
          <a:p>
            <a:r>
              <a:rPr lang="zh-CN" altLang="en-US" sz="1200"/>
              <a:t>调频效果</a:t>
            </a:r>
          </a:p>
        </p:txBody>
      </p:sp>
      <p:sp>
        <p:nvSpPr>
          <p:cNvPr id="13" name="矩形 12"/>
          <p:cNvSpPr/>
          <p:nvPr/>
        </p:nvSpPr>
        <p:spPr>
          <a:xfrm>
            <a:off x="801370" y="6068696"/>
            <a:ext cx="842010" cy="257810"/>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3379470" y="6054726"/>
            <a:ext cx="953770" cy="306705"/>
          </a:xfrm>
          <a:prstGeom prst="rect">
            <a:avLst/>
          </a:prstGeom>
          <a:noFill/>
        </p:spPr>
        <p:txBody>
          <a:bodyPr wrap="square" rtlCol="0">
            <a:noAutofit/>
          </a:bodyPr>
          <a:lstStyle/>
          <a:p>
            <a:r>
              <a:rPr lang="zh-CN" altLang="en-US" sz="1200"/>
              <a:t>黑启动时间</a:t>
            </a:r>
          </a:p>
        </p:txBody>
      </p:sp>
      <p:sp>
        <p:nvSpPr>
          <p:cNvPr id="17" name="矩形 16"/>
          <p:cNvSpPr/>
          <p:nvPr/>
        </p:nvSpPr>
        <p:spPr>
          <a:xfrm>
            <a:off x="3432175" y="6068696"/>
            <a:ext cx="900430" cy="257175"/>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2431415" y="6054726"/>
            <a:ext cx="1310005" cy="334645"/>
          </a:xfrm>
          <a:prstGeom prst="rect">
            <a:avLst/>
          </a:prstGeom>
          <a:noFill/>
        </p:spPr>
        <p:txBody>
          <a:bodyPr wrap="square" rtlCol="0">
            <a:noAutofit/>
          </a:bodyPr>
          <a:lstStyle/>
          <a:p>
            <a:r>
              <a:rPr lang="zh-CN" altLang="en-US" sz="1200"/>
              <a:t>风能消纳率</a:t>
            </a:r>
          </a:p>
        </p:txBody>
      </p:sp>
      <p:sp>
        <p:nvSpPr>
          <p:cNvPr id="27" name="矩形 26"/>
          <p:cNvSpPr/>
          <p:nvPr/>
        </p:nvSpPr>
        <p:spPr>
          <a:xfrm>
            <a:off x="2479040" y="6073776"/>
            <a:ext cx="900430" cy="252095"/>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712595" y="6054726"/>
            <a:ext cx="815975" cy="306705"/>
          </a:xfrm>
          <a:prstGeom prst="rect">
            <a:avLst/>
          </a:prstGeom>
          <a:noFill/>
        </p:spPr>
        <p:txBody>
          <a:bodyPr wrap="square" rtlCol="0">
            <a:noAutofit/>
          </a:bodyPr>
          <a:lstStyle/>
          <a:p>
            <a:r>
              <a:rPr lang="zh-CN" altLang="en-US" sz="1200"/>
              <a:t>总成本</a:t>
            </a:r>
          </a:p>
        </p:txBody>
      </p:sp>
      <p:sp>
        <p:nvSpPr>
          <p:cNvPr id="30" name="矩形 29"/>
          <p:cNvSpPr/>
          <p:nvPr/>
        </p:nvSpPr>
        <p:spPr>
          <a:xfrm>
            <a:off x="1706245" y="6068696"/>
            <a:ext cx="744220" cy="257810"/>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8" name="直接连接符 37"/>
          <p:cNvCxnSpPr>
            <a:stCxn id="51" idx="2"/>
            <a:endCxn id="13" idx="0"/>
          </p:cNvCxnSpPr>
          <p:nvPr/>
        </p:nvCxnSpPr>
        <p:spPr>
          <a:xfrm flipH="1">
            <a:off x="1222375" y="5744211"/>
            <a:ext cx="720090" cy="324485"/>
          </a:xfrm>
          <a:prstGeom prst="line">
            <a:avLst/>
          </a:prstGeom>
          <a:ln>
            <a:solidFill>
              <a:srgbClr val="00B050"/>
            </a:solidFill>
            <a:prstDash val="dash"/>
          </a:ln>
        </p:spPr>
        <p:style>
          <a:lnRef idx="2">
            <a:schemeClr val="accent1"/>
          </a:lnRef>
          <a:fillRef idx="0">
            <a:srgbClr val="FFFFFF"/>
          </a:fillRef>
          <a:effectRef idx="0">
            <a:srgbClr val="FFFFFF"/>
          </a:effectRef>
          <a:fontRef idx="minor">
            <a:schemeClr val="tx1"/>
          </a:fontRef>
        </p:style>
      </p:cxnSp>
      <p:cxnSp>
        <p:nvCxnSpPr>
          <p:cNvPr id="45" name="直接连接符 44"/>
          <p:cNvCxnSpPr>
            <a:endCxn id="30" idx="0"/>
          </p:cNvCxnSpPr>
          <p:nvPr/>
        </p:nvCxnSpPr>
        <p:spPr>
          <a:xfrm flipH="1">
            <a:off x="2078355" y="5744211"/>
            <a:ext cx="450215" cy="324485"/>
          </a:xfrm>
          <a:prstGeom prst="line">
            <a:avLst/>
          </a:prstGeom>
          <a:ln>
            <a:solidFill>
              <a:srgbClr val="00B050"/>
            </a:solidFill>
            <a:prstDash val="dash"/>
          </a:ln>
        </p:spPr>
        <p:style>
          <a:lnRef idx="2">
            <a:schemeClr val="accent1"/>
          </a:lnRef>
          <a:fillRef idx="0">
            <a:srgbClr val="FFFFFF"/>
          </a:fillRef>
          <a:effectRef idx="0">
            <a:srgbClr val="FFFFFF"/>
          </a:effectRef>
          <a:fontRef idx="minor">
            <a:schemeClr val="tx1"/>
          </a:fontRef>
        </p:style>
      </p:cxnSp>
      <p:cxnSp>
        <p:nvCxnSpPr>
          <p:cNvPr id="46" name="直接连接符 45"/>
          <p:cNvCxnSpPr/>
          <p:nvPr/>
        </p:nvCxnSpPr>
        <p:spPr>
          <a:xfrm>
            <a:off x="2968625" y="6026786"/>
            <a:ext cx="53340" cy="59055"/>
          </a:xfrm>
          <a:prstGeom prst="line">
            <a:avLst/>
          </a:prstGeom>
          <a:ln>
            <a:solidFill>
              <a:srgbClr val="00B050"/>
            </a:solidFill>
            <a:prstDash val="dash"/>
          </a:ln>
        </p:spPr>
        <p:style>
          <a:lnRef idx="2">
            <a:schemeClr val="accent1"/>
          </a:lnRef>
          <a:fillRef idx="0">
            <a:srgbClr val="FFFFFF"/>
          </a:fillRef>
          <a:effectRef idx="0">
            <a:srgbClr val="FFFFFF"/>
          </a:effectRef>
          <a:fontRef idx="minor">
            <a:schemeClr val="tx1"/>
          </a:fontRef>
        </p:style>
      </p:cxnSp>
      <p:cxnSp>
        <p:nvCxnSpPr>
          <p:cNvPr id="48" name="直接连接符 47"/>
          <p:cNvCxnSpPr>
            <a:stCxn id="53" idx="2"/>
            <a:endCxn id="17" idx="0"/>
          </p:cNvCxnSpPr>
          <p:nvPr/>
        </p:nvCxnSpPr>
        <p:spPr>
          <a:xfrm>
            <a:off x="3688080" y="5774691"/>
            <a:ext cx="194310" cy="294005"/>
          </a:xfrm>
          <a:prstGeom prst="line">
            <a:avLst/>
          </a:prstGeom>
          <a:ln>
            <a:solidFill>
              <a:srgbClr val="00B050"/>
            </a:solidFill>
            <a:prstDash val="dash"/>
          </a:ln>
        </p:spPr>
        <p:style>
          <a:lnRef idx="2">
            <a:schemeClr val="accent1"/>
          </a:lnRef>
          <a:fillRef idx="0">
            <a:srgbClr val="FFFFFF"/>
          </a:fillRef>
          <a:effectRef idx="0">
            <a:srgbClr val="FFFFFF"/>
          </a:effectRef>
          <a:fontRef idx="minor">
            <a:schemeClr val="tx1"/>
          </a:fontRef>
        </p:style>
      </p:cxnSp>
      <p:sp>
        <p:nvSpPr>
          <p:cNvPr id="51" name="矩形 50"/>
          <p:cNvSpPr/>
          <p:nvPr/>
        </p:nvSpPr>
        <p:spPr>
          <a:xfrm>
            <a:off x="1688465" y="5480686"/>
            <a:ext cx="508000" cy="263525"/>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矩形 51"/>
          <p:cNvSpPr/>
          <p:nvPr/>
        </p:nvSpPr>
        <p:spPr>
          <a:xfrm>
            <a:off x="2262505" y="5480686"/>
            <a:ext cx="525780" cy="263525"/>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矩形 52"/>
          <p:cNvSpPr/>
          <p:nvPr/>
        </p:nvSpPr>
        <p:spPr>
          <a:xfrm>
            <a:off x="3492500" y="5511166"/>
            <a:ext cx="391160" cy="263525"/>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4" name="矩形 53"/>
          <p:cNvSpPr/>
          <p:nvPr/>
        </p:nvSpPr>
        <p:spPr>
          <a:xfrm>
            <a:off x="2802890" y="5768341"/>
            <a:ext cx="579755" cy="263525"/>
          </a:xfrm>
          <a:prstGeom prst="rect">
            <a:avLst/>
          </a:prstGeom>
          <a:noFill/>
          <a:ln w="12700" cmpd="sng">
            <a:solidFill>
              <a:srgbClr val="00B05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479040" y="3480436"/>
            <a:ext cx="1548765" cy="306705"/>
          </a:xfrm>
          <a:prstGeom prst="rect">
            <a:avLst/>
          </a:prstGeom>
          <a:noFill/>
        </p:spPr>
        <p:txBody>
          <a:bodyPr wrap="square" rtlCol="0">
            <a:noAutofit/>
          </a:bodyPr>
          <a:lstStyle/>
          <a:p>
            <a:r>
              <a:rPr lang="zh-CN" altLang="en-US" sz="1200"/>
              <a:t>风机、储能约束</a:t>
            </a:r>
          </a:p>
        </p:txBody>
      </p:sp>
      <p:sp>
        <p:nvSpPr>
          <p:cNvPr id="41" name="矩形 40"/>
          <p:cNvSpPr/>
          <p:nvPr/>
        </p:nvSpPr>
        <p:spPr>
          <a:xfrm>
            <a:off x="307975" y="3209291"/>
            <a:ext cx="4013835" cy="1737995"/>
          </a:xfrm>
          <a:prstGeom prst="rect">
            <a:avLst/>
          </a:prstGeom>
          <a:noFill/>
          <a:ln w="19050" cmpd="sng">
            <a:solidFill>
              <a:srgbClr val="0070C0"/>
            </a:solidFill>
            <a:prstDash val="sysDash"/>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9" name="圆角矩形 48"/>
          <p:cNvSpPr/>
          <p:nvPr>
            <p:custDataLst>
              <p:tags r:id="rId2"/>
            </p:custDataLst>
          </p:nvPr>
        </p:nvSpPr>
        <p:spPr>
          <a:xfrm>
            <a:off x="617855" y="3053716"/>
            <a:ext cx="1378800" cy="2819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b="1"/>
              <a:t>优化目标</a:t>
            </a:r>
          </a:p>
        </p:txBody>
      </p:sp>
      <p:sp>
        <p:nvSpPr>
          <p:cNvPr id="24" name="圆角矩形 23"/>
          <p:cNvSpPr/>
          <p:nvPr>
            <p:custDataLst>
              <p:tags r:id="rId3"/>
            </p:custDataLst>
          </p:nvPr>
        </p:nvSpPr>
        <p:spPr>
          <a:xfrm>
            <a:off x="2584450" y="3056256"/>
            <a:ext cx="1377950" cy="2819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b="1"/>
              <a:t>约束条件</a:t>
            </a:r>
          </a:p>
        </p:txBody>
      </p:sp>
      <p:sp>
        <p:nvSpPr>
          <p:cNvPr id="26" name="圆角矩形 25"/>
          <p:cNvSpPr/>
          <p:nvPr>
            <p:custDataLst>
              <p:tags r:id="rId4"/>
            </p:custDataLst>
          </p:nvPr>
        </p:nvSpPr>
        <p:spPr>
          <a:xfrm>
            <a:off x="617855" y="5138421"/>
            <a:ext cx="3475990" cy="2819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b="1"/>
              <a:t>目标函数</a:t>
            </a:r>
            <a:r>
              <a:rPr lang="en-US" altLang="zh-CN" sz="1200" b="1"/>
              <a:t>(</a:t>
            </a:r>
            <a:r>
              <a:rPr lang="zh-CN" altLang="en-US" sz="1200" b="1"/>
              <a:t>基于</a:t>
            </a:r>
            <a:r>
              <a:rPr lang="en-US" altLang="zh-CN" sz="1200" b="1"/>
              <a:t>G1</a:t>
            </a:r>
            <a:r>
              <a:rPr lang="zh-CN" altLang="en-US" sz="1200" b="1"/>
              <a:t>的雷达图模型</a:t>
            </a:r>
            <a:r>
              <a:rPr lang="en-US" altLang="zh-CN" sz="1200" b="1"/>
              <a:t>)</a:t>
            </a:r>
          </a:p>
        </p:txBody>
      </p:sp>
      <p:graphicFrame>
        <p:nvGraphicFramePr>
          <p:cNvPr id="37" name="对象 -2147482253"/>
          <p:cNvGraphicFramePr>
            <a:graphicFrameLocks noChangeAspect="1"/>
          </p:cNvGraphicFramePr>
          <p:nvPr>
            <p:extLst>
              <p:ext uri="{D42A27DB-BD31-4B8C-83A1-F6EECF244321}">
                <p14:modId xmlns:p14="http://schemas.microsoft.com/office/powerpoint/2010/main" val="818654049"/>
              </p:ext>
            </p:extLst>
          </p:nvPr>
        </p:nvGraphicFramePr>
        <p:xfrm>
          <a:off x="4578985" y="3344546"/>
          <a:ext cx="1395730" cy="483870"/>
        </p:xfrm>
        <a:graphic>
          <a:graphicData uri="http://schemas.openxmlformats.org/presentationml/2006/ole">
            <mc:AlternateContent xmlns:mc="http://schemas.openxmlformats.org/markup-compatibility/2006">
              <mc:Choice xmlns:v="urn:schemas-microsoft-com:vml" Requires="v">
                <p:oleObj spid="_x0000_s181292" r:id="rId20" imgW="1320800" imgH="457200" progId="Equation.DSMT4">
                  <p:embed/>
                </p:oleObj>
              </mc:Choice>
              <mc:Fallback>
                <p:oleObj r:id="rId20" imgW="1320800" imgH="457200" progId="Equation.DSMT4">
                  <p:embed/>
                  <p:pic>
                    <p:nvPicPr>
                      <p:cNvPr id="37" name="对象 -2147482253"/>
                      <p:cNvPicPr/>
                      <p:nvPr/>
                    </p:nvPicPr>
                    <p:blipFill>
                      <a:blip r:embed="rId21"/>
                      <a:stretch>
                        <a:fillRect/>
                      </a:stretch>
                    </p:blipFill>
                    <p:spPr>
                      <a:xfrm>
                        <a:off x="4578985" y="3344546"/>
                        <a:ext cx="1395730" cy="483870"/>
                      </a:xfrm>
                      <a:prstGeom prst="rect">
                        <a:avLst/>
                      </a:prstGeom>
                      <a:noFill/>
                      <a:ln w="38100">
                        <a:noFill/>
                        <a:miter/>
                      </a:ln>
                    </p:spPr>
                  </p:pic>
                </p:oleObj>
              </mc:Fallback>
            </mc:AlternateContent>
          </a:graphicData>
        </a:graphic>
      </p:graphicFrame>
      <p:graphicFrame>
        <p:nvGraphicFramePr>
          <p:cNvPr id="40" name="对象 -2147482409"/>
          <p:cNvGraphicFramePr>
            <a:graphicFrameLocks noChangeAspect="1"/>
          </p:cNvGraphicFramePr>
          <p:nvPr>
            <p:extLst>
              <p:ext uri="{D42A27DB-BD31-4B8C-83A1-F6EECF244321}">
                <p14:modId xmlns:p14="http://schemas.microsoft.com/office/powerpoint/2010/main" val="3098211995"/>
              </p:ext>
            </p:extLst>
          </p:nvPr>
        </p:nvGraphicFramePr>
        <p:xfrm>
          <a:off x="6301740" y="3344546"/>
          <a:ext cx="2053590" cy="497205"/>
        </p:xfrm>
        <a:graphic>
          <a:graphicData uri="http://schemas.openxmlformats.org/presentationml/2006/ole">
            <mc:AlternateContent xmlns:mc="http://schemas.openxmlformats.org/markup-compatibility/2006">
              <mc:Choice xmlns:v="urn:schemas-microsoft-com:vml" Requires="v">
                <p:oleObj spid="_x0000_s181293" r:id="rId22" imgW="1943100" imgH="469900" progId="Equation.DSMT4">
                  <p:embed/>
                </p:oleObj>
              </mc:Choice>
              <mc:Fallback>
                <p:oleObj r:id="rId22" imgW="1943100" imgH="469900" progId="Equation.DSMT4">
                  <p:embed/>
                  <p:pic>
                    <p:nvPicPr>
                      <p:cNvPr id="40" name="对象 -2147482409"/>
                      <p:cNvPicPr/>
                      <p:nvPr/>
                    </p:nvPicPr>
                    <p:blipFill>
                      <a:blip r:embed="rId23"/>
                      <a:stretch>
                        <a:fillRect/>
                      </a:stretch>
                    </p:blipFill>
                    <p:spPr>
                      <a:xfrm>
                        <a:off x="6301740" y="3344546"/>
                        <a:ext cx="2053590" cy="497205"/>
                      </a:xfrm>
                      <a:prstGeom prst="rect">
                        <a:avLst/>
                      </a:prstGeom>
                      <a:noFill/>
                      <a:ln w="38100">
                        <a:noFill/>
                        <a:miter/>
                      </a:ln>
                    </p:spPr>
                  </p:pic>
                </p:oleObj>
              </mc:Fallback>
            </mc:AlternateContent>
          </a:graphicData>
        </a:graphic>
      </p:graphicFrame>
      <p:graphicFrame>
        <p:nvGraphicFramePr>
          <p:cNvPr id="47" name="对象 -2147482400"/>
          <p:cNvGraphicFramePr>
            <a:graphicFrameLocks noChangeAspect="1"/>
          </p:cNvGraphicFramePr>
          <p:nvPr>
            <p:extLst>
              <p:ext uri="{D42A27DB-BD31-4B8C-83A1-F6EECF244321}">
                <p14:modId xmlns:p14="http://schemas.microsoft.com/office/powerpoint/2010/main" val="775746171"/>
              </p:ext>
            </p:extLst>
          </p:nvPr>
        </p:nvGraphicFramePr>
        <p:xfrm>
          <a:off x="4850130" y="4240531"/>
          <a:ext cx="3419475" cy="991870"/>
        </p:xfrm>
        <a:graphic>
          <a:graphicData uri="http://schemas.openxmlformats.org/presentationml/2006/ole">
            <mc:AlternateContent xmlns:mc="http://schemas.openxmlformats.org/markup-compatibility/2006">
              <mc:Choice xmlns:v="urn:schemas-microsoft-com:vml" Requires="v">
                <p:oleObj spid="_x0000_s181294" r:id="rId24" imgW="3225800" imgH="939800" progId="Equation.DSMT4">
                  <p:embed/>
                </p:oleObj>
              </mc:Choice>
              <mc:Fallback>
                <p:oleObj r:id="rId24" imgW="3225800" imgH="939800" progId="Equation.DSMT4">
                  <p:embed/>
                  <p:pic>
                    <p:nvPicPr>
                      <p:cNvPr id="47" name="对象 -2147482400"/>
                      <p:cNvPicPr/>
                      <p:nvPr/>
                    </p:nvPicPr>
                    <p:blipFill>
                      <a:blip r:embed="rId25"/>
                      <a:stretch>
                        <a:fillRect/>
                      </a:stretch>
                    </p:blipFill>
                    <p:spPr>
                      <a:xfrm>
                        <a:off x="4850130" y="4240531"/>
                        <a:ext cx="3419475" cy="991870"/>
                      </a:xfrm>
                      <a:prstGeom prst="rect">
                        <a:avLst/>
                      </a:prstGeom>
                      <a:noFill/>
                      <a:ln w="38100">
                        <a:noFill/>
                        <a:miter/>
                      </a:ln>
                    </p:spPr>
                  </p:pic>
                </p:oleObj>
              </mc:Fallback>
            </mc:AlternateContent>
          </a:graphicData>
        </a:graphic>
      </p:graphicFrame>
      <p:graphicFrame>
        <p:nvGraphicFramePr>
          <p:cNvPr id="55" name="对象 -2147482387"/>
          <p:cNvGraphicFramePr>
            <a:graphicFrameLocks noChangeAspect="1"/>
          </p:cNvGraphicFramePr>
          <p:nvPr>
            <p:extLst>
              <p:ext uri="{D42A27DB-BD31-4B8C-83A1-F6EECF244321}">
                <p14:modId xmlns:p14="http://schemas.microsoft.com/office/powerpoint/2010/main" val="41436512"/>
              </p:ext>
            </p:extLst>
          </p:nvPr>
        </p:nvGraphicFramePr>
        <p:xfrm>
          <a:off x="7420610" y="5629276"/>
          <a:ext cx="946785" cy="216535"/>
        </p:xfrm>
        <a:graphic>
          <a:graphicData uri="http://schemas.openxmlformats.org/presentationml/2006/ole">
            <mc:AlternateContent xmlns:mc="http://schemas.openxmlformats.org/markup-compatibility/2006">
              <mc:Choice xmlns:v="urn:schemas-microsoft-com:vml" Requires="v">
                <p:oleObj spid="_x0000_s181295" r:id="rId26" imgW="1054100" imgH="241300" progId="Equation.DSMT4">
                  <p:embed/>
                </p:oleObj>
              </mc:Choice>
              <mc:Fallback>
                <p:oleObj r:id="rId26" imgW="1054100" imgH="241300" progId="Equation.DSMT4">
                  <p:embed/>
                  <p:pic>
                    <p:nvPicPr>
                      <p:cNvPr id="55" name="对象 -2147482387"/>
                      <p:cNvPicPr/>
                      <p:nvPr/>
                    </p:nvPicPr>
                    <p:blipFill>
                      <a:blip r:embed="rId27"/>
                      <a:stretch>
                        <a:fillRect/>
                      </a:stretch>
                    </p:blipFill>
                    <p:spPr>
                      <a:xfrm>
                        <a:off x="7420610" y="5629276"/>
                        <a:ext cx="946785" cy="216535"/>
                      </a:xfrm>
                      <a:prstGeom prst="rect">
                        <a:avLst/>
                      </a:prstGeom>
                      <a:noFill/>
                      <a:ln w="38100">
                        <a:noFill/>
                        <a:miter/>
                      </a:ln>
                    </p:spPr>
                  </p:pic>
                </p:oleObj>
              </mc:Fallback>
            </mc:AlternateContent>
          </a:graphicData>
        </a:graphic>
      </p:graphicFrame>
      <p:graphicFrame>
        <p:nvGraphicFramePr>
          <p:cNvPr id="57" name="对象 -2147482383"/>
          <p:cNvGraphicFramePr>
            <a:graphicFrameLocks noChangeAspect="1"/>
          </p:cNvGraphicFramePr>
          <p:nvPr>
            <p:extLst>
              <p:ext uri="{D42A27DB-BD31-4B8C-83A1-F6EECF244321}">
                <p14:modId xmlns:p14="http://schemas.microsoft.com/office/powerpoint/2010/main" val="767323253"/>
              </p:ext>
            </p:extLst>
          </p:nvPr>
        </p:nvGraphicFramePr>
        <p:xfrm>
          <a:off x="4850130" y="5267961"/>
          <a:ext cx="1189355" cy="871855"/>
        </p:xfrm>
        <a:graphic>
          <a:graphicData uri="http://schemas.openxmlformats.org/presentationml/2006/ole">
            <mc:AlternateContent xmlns:mc="http://schemas.openxmlformats.org/markup-compatibility/2006">
              <mc:Choice xmlns:v="urn:schemas-microsoft-com:vml" Requires="v">
                <p:oleObj spid="_x0000_s181296" r:id="rId28" imgW="1219200" imgH="889000" progId="Equation.DSMT4">
                  <p:embed/>
                </p:oleObj>
              </mc:Choice>
              <mc:Fallback>
                <p:oleObj r:id="rId28" imgW="1219200" imgH="889000" progId="Equation.DSMT4">
                  <p:embed/>
                  <p:pic>
                    <p:nvPicPr>
                      <p:cNvPr id="57" name="对象 -2147482383"/>
                      <p:cNvPicPr/>
                      <p:nvPr/>
                    </p:nvPicPr>
                    <p:blipFill>
                      <a:blip r:embed="rId29"/>
                      <a:stretch>
                        <a:fillRect/>
                      </a:stretch>
                    </p:blipFill>
                    <p:spPr>
                      <a:xfrm>
                        <a:off x="4850130" y="5267961"/>
                        <a:ext cx="1189355" cy="871855"/>
                      </a:xfrm>
                      <a:prstGeom prst="rect">
                        <a:avLst/>
                      </a:prstGeom>
                      <a:noFill/>
                      <a:ln w="38100">
                        <a:noFill/>
                        <a:miter/>
                      </a:ln>
                    </p:spPr>
                  </p:pic>
                </p:oleObj>
              </mc:Fallback>
            </mc:AlternateContent>
          </a:graphicData>
        </a:graphic>
      </p:graphicFrame>
      <p:sp>
        <p:nvSpPr>
          <p:cNvPr id="59" name="矩形 58"/>
          <p:cNvSpPr/>
          <p:nvPr/>
        </p:nvSpPr>
        <p:spPr>
          <a:xfrm>
            <a:off x="4474210" y="3198496"/>
            <a:ext cx="3989070" cy="702945"/>
          </a:xfrm>
          <a:prstGeom prst="rect">
            <a:avLst/>
          </a:prstGeom>
          <a:noFill/>
          <a:ln w="19050" cmpd="sng">
            <a:solidFill>
              <a:srgbClr val="0070C0"/>
            </a:solidFill>
            <a:prstDash val="sysDash"/>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0" name="矩形 59"/>
          <p:cNvSpPr/>
          <p:nvPr/>
        </p:nvSpPr>
        <p:spPr>
          <a:xfrm>
            <a:off x="4474210" y="4168141"/>
            <a:ext cx="3987800" cy="2157730"/>
          </a:xfrm>
          <a:prstGeom prst="rect">
            <a:avLst/>
          </a:prstGeom>
          <a:noFill/>
          <a:ln w="19050" cmpd="sng">
            <a:solidFill>
              <a:srgbClr val="0070C0"/>
            </a:solidFill>
            <a:prstDash val="sysDash"/>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4" name="圆角矩形 63"/>
          <p:cNvSpPr/>
          <p:nvPr/>
        </p:nvSpPr>
        <p:spPr>
          <a:xfrm>
            <a:off x="5626100" y="3034031"/>
            <a:ext cx="1443990" cy="28321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ym typeface="+mn-ea"/>
              </a:rPr>
              <a:t>优化目标</a:t>
            </a:r>
          </a:p>
        </p:txBody>
      </p:sp>
      <p:sp>
        <p:nvSpPr>
          <p:cNvPr id="66" name="文本框 65"/>
          <p:cNvSpPr txBox="1"/>
          <p:nvPr/>
        </p:nvSpPr>
        <p:spPr>
          <a:xfrm>
            <a:off x="4439920" y="4316731"/>
            <a:ext cx="672465" cy="662305"/>
          </a:xfrm>
          <a:prstGeom prst="rect">
            <a:avLst/>
          </a:prstGeom>
          <a:noFill/>
        </p:spPr>
        <p:txBody>
          <a:bodyPr wrap="square" rtlCol="0">
            <a:noAutofit/>
          </a:bodyPr>
          <a:lstStyle/>
          <a:p>
            <a:r>
              <a:rPr lang="zh-CN" altLang="en-US" sz="1400" dirty="0">
                <a:sym typeface="+mn-ea"/>
              </a:rPr>
              <a:t>功率平衡约束</a:t>
            </a:r>
          </a:p>
        </p:txBody>
      </p:sp>
      <p:sp>
        <p:nvSpPr>
          <p:cNvPr id="67" name="文本框 66"/>
          <p:cNvSpPr txBox="1"/>
          <p:nvPr/>
        </p:nvSpPr>
        <p:spPr>
          <a:xfrm>
            <a:off x="4407535" y="5420361"/>
            <a:ext cx="636905" cy="662305"/>
          </a:xfrm>
          <a:prstGeom prst="rect">
            <a:avLst/>
          </a:prstGeom>
          <a:noFill/>
        </p:spPr>
        <p:txBody>
          <a:bodyPr wrap="square" rtlCol="0">
            <a:noAutofit/>
          </a:bodyPr>
          <a:lstStyle/>
          <a:p>
            <a:r>
              <a:rPr lang="zh-CN" altLang="en-US" sz="1400" dirty="0">
                <a:sym typeface="+mn-ea"/>
              </a:rPr>
              <a:t>节点电压约束</a:t>
            </a:r>
          </a:p>
        </p:txBody>
      </p:sp>
      <p:sp>
        <p:nvSpPr>
          <p:cNvPr id="68" name="文本框 67"/>
          <p:cNvSpPr txBox="1"/>
          <p:nvPr/>
        </p:nvSpPr>
        <p:spPr>
          <a:xfrm>
            <a:off x="6140450" y="5579746"/>
            <a:ext cx="1280795" cy="275590"/>
          </a:xfrm>
          <a:prstGeom prst="rect">
            <a:avLst/>
          </a:prstGeom>
          <a:noFill/>
        </p:spPr>
        <p:txBody>
          <a:bodyPr wrap="square" rtlCol="0">
            <a:noAutofit/>
          </a:bodyPr>
          <a:lstStyle/>
          <a:p>
            <a:r>
              <a:rPr lang="zh-CN" altLang="en-US" sz="1400" dirty="0">
                <a:sym typeface="+mn-ea"/>
              </a:rPr>
              <a:t>储能功率约束</a:t>
            </a:r>
          </a:p>
        </p:txBody>
      </p:sp>
      <p:sp>
        <p:nvSpPr>
          <p:cNvPr id="71" name="文本框 70"/>
          <p:cNvSpPr txBox="1"/>
          <p:nvPr/>
        </p:nvSpPr>
        <p:spPr>
          <a:xfrm>
            <a:off x="1399540" y="2709546"/>
            <a:ext cx="1547495" cy="337185"/>
          </a:xfrm>
          <a:prstGeom prst="rect">
            <a:avLst/>
          </a:prstGeom>
          <a:noFill/>
        </p:spPr>
        <p:txBody>
          <a:bodyPr wrap="square" rtlCol="0">
            <a:spAutoFit/>
          </a:bodyPr>
          <a:lstStyle/>
          <a:p>
            <a:r>
              <a:rPr lang="zh-CN" altLang="en-US" sz="1600" b="1"/>
              <a:t>上层优化模型</a:t>
            </a:r>
          </a:p>
        </p:txBody>
      </p:sp>
      <p:sp>
        <p:nvSpPr>
          <p:cNvPr id="72" name="文本框 71"/>
          <p:cNvSpPr txBox="1"/>
          <p:nvPr/>
        </p:nvSpPr>
        <p:spPr>
          <a:xfrm>
            <a:off x="5681345" y="2709546"/>
            <a:ext cx="1765300" cy="337185"/>
          </a:xfrm>
          <a:prstGeom prst="rect">
            <a:avLst/>
          </a:prstGeom>
          <a:noFill/>
        </p:spPr>
        <p:txBody>
          <a:bodyPr wrap="square" rtlCol="0">
            <a:spAutoFit/>
          </a:bodyPr>
          <a:lstStyle/>
          <a:p>
            <a:r>
              <a:rPr lang="zh-CN" altLang="en-US" sz="1600" b="1"/>
              <a:t>下层优化模型</a:t>
            </a:r>
          </a:p>
        </p:txBody>
      </p:sp>
      <p:cxnSp>
        <p:nvCxnSpPr>
          <p:cNvPr id="75" name="直接连接符 74"/>
          <p:cNvCxnSpPr/>
          <p:nvPr/>
        </p:nvCxnSpPr>
        <p:spPr>
          <a:xfrm flipH="1">
            <a:off x="4381293" y="2720896"/>
            <a:ext cx="43815" cy="397764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18" name="对象 17"/>
          <p:cNvGraphicFramePr/>
          <p:nvPr>
            <p:extLst>
              <p:ext uri="{D42A27DB-BD31-4B8C-83A1-F6EECF244321}">
                <p14:modId xmlns:p14="http://schemas.microsoft.com/office/powerpoint/2010/main" val="2959328452"/>
              </p:ext>
            </p:extLst>
          </p:nvPr>
        </p:nvGraphicFramePr>
        <p:xfrm>
          <a:off x="8613140" y="2808606"/>
          <a:ext cx="3655695" cy="3566795"/>
        </p:xfrm>
        <a:graphic>
          <a:graphicData uri="http://schemas.openxmlformats.org/presentationml/2006/ole">
            <mc:AlternateContent xmlns:mc="http://schemas.openxmlformats.org/markup-compatibility/2006">
              <mc:Choice xmlns:v="urn:schemas-microsoft-com:vml" Requires="v">
                <p:oleObj spid="_x0000_s181297" r:id="rId30" imgW="8209915" imgH="7503795" progId="Visio.Drawing.15">
                  <p:embed/>
                </p:oleObj>
              </mc:Choice>
              <mc:Fallback>
                <p:oleObj r:id="rId30" imgW="8209915" imgH="7503795" progId="Visio.Drawing.15">
                  <p:embed/>
                  <p:pic>
                    <p:nvPicPr>
                      <p:cNvPr id="18" name="对象 17"/>
                      <p:cNvPicPr/>
                      <p:nvPr/>
                    </p:nvPicPr>
                    <p:blipFill>
                      <a:blip r:embed="rId31"/>
                      <a:stretch>
                        <a:fillRect/>
                      </a:stretch>
                    </p:blipFill>
                    <p:spPr>
                      <a:xfrm>
                        <a:off x="8613140" y="2808606"/>
                        <a:ext cx="3655695" cy="3566795"/>
                      </a:xfrm>
                      <a:prstGeom prst="rect">
                        <a:avLst/>
                      </a:prstGeom>
                    </p:spPr>
                  </p:pic>
                </p:oleObj>
              </mc:Fallback>
            </mc:AlternateContent>
          </a:graphicData>
        </a:graphic>
      </p:graphicFrame>
      <p:sp>
        <p:nvSpPr>
          <p:cNvPr id="2" name="文本框 1"/>
          <p:cNvSpPr txBox="1"/>
          <p:nvPr/>
        </p:nvSpPr>
        <p:spPr>
          <a:xfrm>
            <a:off x="8687435" y="6381116"/>
            <a:ext cx="3289300" cy="330835"/>
          </a:xfrm>
          <a:prstGeom prst="rect">
            <a:avLst/>
          </a:prstGeom>
          <a:noFill/>
        </p:spPr>
        <p:txBody>
          <a:bodyPr wrap="square" rtlCol="0">
            <a:noAutofit/>
          </a:bodyPr>
          <a:lstStyle/>
          <a:p>
            <a:r>
              <a:rPr lang="zh-CN" altLang="en-US" sz="1600"/>
              <a:t>储能选址定容优化配置求解流程图</a:t>
            </a:r>
          </a:p>
        </p:txBody>
      </p:sp>
      <p:sp>
        <p:nvSpPr>
          <p:cNvPr id="73" name="矩形 72"/>
          <p:cNvSpPr/>
          <p:nvPr/>
        </p:nvSpPr>
        <p:spPr>
          <a:xfrm>
            <a:off x="8639810" y="2747011"/>
            <a:ext cx="3288665" cy="3627755"/>
          </a:xfrm>
          <a:prstGeom prst="rect">
            <a:avLst/>
          </a:prstGeom>
          <a:noFill/>
          <a:ln w="19050" cmpd="sng">
            <a:solidFill>
              <a:srgbClr val="0070C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2" name="直接连接符 21"/>
          <p:cNvCxnSpPr/>
          <p:nvPr/>
        </p:nvCxnSpPr>
        <p:spPr>
          <a:xfrm flipH="1">
            <a:off x="8546893" y="2720896"/>
            <a:ext cx="40640" cy="39776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标题 1">
            <a:extLst>
              <a:ext uri="{FF2B5EF4-FFF2-40B4-BE49-F238E27FC236}">
                <a16:creationId xmlns:a16="http://schemas.microsoft.com/office/drawing/2014/main" id="{632B2B6B-C9A5-46C4-AE27-2986E8EBEAA8}"/>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5633C9E2-948A-43C9-8BA4-9AEFA6286BB0}"/>
              </a:ext>
            </a:extLst>
          </p:cNvPr>
          <p:cNvSpPr/>
          <p:nvPr/>
        </p:nvSpPr>
        <p:spPr>
          <a:xfrm>
            <a:off x="444715" y="1244424"/>
            <a:ext cx="11224680" cy="100315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7BAE35B0-624F-4609-BD53-31F23CCA22E8}"/>
              </a:ext>
            </a:extLst>
          </p:cNvPr>
          <p:cNvSpPr txBox="1"/>
          <p:nvPr/>
        </p:nvSpPr>
        <p:spPr>
          <a:xfrm>
            <a:off x="603250" y="1277079"/>
            <a:ext cx="10933105" cy="879664"/>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实现储能位置和容量的协同规划，建立了储能选址定容双层优化模型，其中上层负责优化调频效果、风能消纳率等多重目标，下层则进行潮流计算与约束校验。</a:t>
            </a:r>
            <a:endParaRPr lang="zh-CN" altLang="en-US" dirty="0"/>
          </a:p>
        </p:txBody>
      </p:sp>
      <p:sp>
        <p:nvSpPr>
          <p:cNvPr id="16" name="灯片编号占位符 15">
            <a:extLst>
              <a:ext uri="{FF2B5EF4-FFF2-40B4-BE49-F238E27FC236}">
                <a16:creationId xmlns:a16="http://schemas.microsoft.com/office/drawing/2014/main" id="{80AE1826-50FF-4F05-89A6-CA951B0B8686}"/>
              </a:ext>
            </a:extLst>
          </p:cNvPr>
          <p:cNvSpPr>
            <a:spLocks noGrp="1"/>
          </p:cNvSpPr>
          <p:nvPr>
            <p:ph type="sldNum" sz="quarter" idx="4"/>
          </p:nvPr>
        </p:nvSpPr>
        <p:spPr/>
        <p:txBody>
          <a:bodyPr/>
          <a:lstStyle/>
          <a:p>
            <a:fld id="{1890D586-F587-4B11-9A09-7A3B8DB42779}"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3" name="文本框 2"/>
          <p:cNvSpPr txBox="1"/>
          <p:nvPr/>
        </p:nvSpPr>
        <p:spPr>
          <a:xfrm>
            <a:off x="402165" y="2591431"/>
            <a:ext cx="3789680" cy="829945"/>
          </a:xfrm>
          <a:prstGeom prst="rect">
            <a:avLst/>
          </a:prstGeom>
          <a:noFill/>
        </p:spPr>
        <p:txBody>
          <a:bodyPr wrap="square" rtlCol="0" anchor="t">
            <a:spAutoFit/>
          </a:bodyPr>
          <a:lstStyle/>
          <a:p>
            <a:r>
              <a:rPr lang="zh-CN" altLang="en-US" sz="1600" b="1"/>
              <a:t>实验设置：</a:t>
            </a:r>
            <a:br>
              <a:rPr lang="en-US" altLang="zh-CN" sz="1600"/>
            </a:br>
            <a:r>
              <a:rPr lang="zh-CN" altLang="en-US" sz="1600"/>
              <a:t>场景</a:t>
            </a:r>
            <a:r>
              <a:rPr lang="en-US" altLang="zh-CN" sz="1600"/>
              <a:t>1</a:t>
            </a:r>
            <a:r>
              <a:rPr lang="zh-CN" altLang="en-US" sz="1600"/>
              <a:t>：储能单独调频</a:t>
            </a:r>
          </a:p>
          <a:p>
            <a:r>
              <a:rPr lang="zh-CN" altLang="en-US" sz="1600"/>
              <a:t>场景</a:t>
            </a:r>
            <a:r>
              <a:rPr lang="en-US" altLang="zh-CN" sz="1600"/>
              <a:t>2</a:t>
            </a:r>
            <a:r>
              <a:rPr lang="zh-CN" altLang="en-US" sz="1600"/>
              <a:t>：风储联合调频</a:t>
            </a:r>
          </a:p>
        </p:txBody>
      </p:sp>
      <p:graphicFrame>
        <p:nvGraphicFramePr>
          <p:cNvPr id="6" name="表格 5"/>
          <p:cNvGraphicFramePr/>
          <p:nvPr>
            <p:extLst>
              <p:ext uri="{D42A27DB-BD31-4B8C-83A1-F6EECF244321}">
                <p14:modId xmlns:p14="http://schemas.microsoft.com/office/powerpoint/2010/main" val="3765638825"/>
              </p:ext>
            </p:extLst>
          </p:nvPr>
        </p:nvGraphicFramePr>
        <p:xfrm>
          <a:off x="563455" y="3409946"/>
          <a:ext cx="3628390" cy="3131820"/>
        </p:xfrm>
        <a:graphic>
          <a:graphicData uri="http://schemas.openxmlformats.org/drawingml/2006/table">
            <a:tbl>
              <a:tblPr>
                <a:tableStyleId>{8EC20E35-A176-4012-BC5E-935CFFF8708E}</a:tableStyleId>
              </a:tblPr>
              <a:tblGrid>
                <a:gridCol w="1855470">
                  <a:extLst>
                    <a:ext uri="{9D8B030D-6E8A-4147-A177-3AD203B41FA5}">
                      <a16:colId xmlns:a16="http://schemas.microsoft.com/office/drawing/2014/main" val="20000"/>
                    </a:ext>
                  </a:extLst>
                </a:gridCol>
                <a:gridCol w="886460">
                  <a:extLst>
                    <a:ext uri="{9D8B030D-6E8A-4147-A177-3AD203B41FA5}">
                      <a16:colId xmlns:a16="http://schemas.microsoft.com/office/drawing/2014/main" val="20001"/>
                    </a:ext>
                  </a:extLst>
                </a:gridCol>
                <a:gridCol w="886460">
                  <a:extLst>
                    <a:ext uri="{9D8B030D-6E8A-4147-A177-3AD203B41FA5}">
                      <a16:colId xmlns:a16="http://schemas.microsoft.com/office/drawing/2014/main" val="20002"/>
                    </a:ext>
                  </a:extLst>
                </a:gridCol>
              </a:tblGrid>
              <a:tr h="249555">
                <a:tc>
                  <a:txBody>
                    <a:bodyPr/>
                    <a:lstStyle/>
                    <a:p>
                      <a:pPr marL="0" indent="0" algn="ctr">
                        <a:spcBef>
                          <a:spcPct val="0"/>
                        </a:spcBef>
                        <a:spcAft>
                          <a:spcPct val="0"/>
                        </a:spcAft>
                      </a:pPr>
                      <a:r>
                        <a:rPr lang="zh-CN" sz="1400"/>
                        <a:t>参数</a:t>
                      </a:r>
                    </a:p>
                  </a:txBody>
                  <a:tcPr marL="68580" marR="68580" marT="0" marB="0" anchor="ctr">
                    <a:lnB w="12700">
                      <a:solidFill>
                        <a:schemeClr val="tx1"/>
                      </a:solidFill>
                      <a:prstDash val="solid"/>
                    </a:lnB>
                  </a:tcPr>
                </a:tc>
                <a:tc>
                  <a:txBody>
                    <a:bodyPr/>
                    <a:lstStyle/>
                    <a:p>
                      <a:pPr marL="0" indent="0" algn="ctr">
                        <a:spcBef>
                          <a:spcPct val="0"/>
                        </a:spcBef>
                        <a:spcAft>
                          <a:spcPct val="0"/>
                        </a:spcAft>
                      </a:pPr>
                      <a:r>
                        <a:rPr lang="zh-CN" sz="1400"/>
                        <a:t>算例</a:t>
                      </a:r>
                      <a:r>
                        <a:rPr lang="en-US" altLang="zh-CN" sz="1400"/>
                        <a:t>1</a:t>
                      </a:r>
                    </a:p>
                  </a:txBody>
                  <a:tcPr marL="68580" marR="68580" marT="0" marB="0" anchor="ctr">
                    <a:lnB w="12700">
                      <a:solidFill>
                        <a:schemeClr val="tx1"/>
                      </a:solidFill>
                      <a:prstDash val="solid"/>
                    </a:lnB>
                  </a:tcPr>
                </a:tc>
                <a:tc>
                  <a:txBody>
                    <a:bodyPr/>
                    <a:lstStyle/>
                    <a:p>
                      <a:pPr marL="0" indent="0" algn="ctr">
                        <a:spcBef>
                          <a:spcPct val="0"/>
                        </a:spcBef>
                        <a:spcAft>
                          <a:spcPct val="0"/>
                        </a:spcAft>
                      </a:pPr>
                      <a:r>
                        <a:rPr lang="zh-CN" sz="1400"/>
                        <a:t>算例</a:t>
                      </a:r>
                      <a:r>
                        <a:rPr lang="en-US" altLang="zh-CN" sz="1400"/>
                        <a:t>2</a:t>
                      </a:r>
                    </a:p>
                  </a:txBody>
                  <a:tcPr marL="68580" marR="68580" marT="0" marB="0" anchor="ctr">
                    <a:lnB w="12700">
                      <a:solidFill>
                        <a:schemeClr val="tx1"/>
                      </a:solidFill>
                      <a:prstDash val="solid"/>
                    </a:lnB>
                  </a:tcPr>
                </a:tc>
                <a:extLst>
                  <a:ext uri="{0D108BD9-81ED-4DB2-BD59-A6C34878D82A}">
                    <a16:rowId xmlns:a16="http://schemas.microsoft.com/office/drawing/2014/main" val="10000"/>
                  </a:ext>
                </a:extLst>
              </a:tr>
              <a:tr h="261620">
                <a:tc>
                  <a:txBody>
                    <a:bodyPr/>
                    <a:lstStyle/>
                    <a:p>
                      <a:pPr marL="0" indent="0" algn="ctr">
                        <a:spcBef>
                          <a:spcPct val="0"/>
                        </a:spcBef>
                        <a:spcAft>
                          <a:spcPct val="0"/>
                        </a:spcAft>
                      </a:pPr>
                      <a:r>
                        <a:rPr lang="zh-CN" sz="1400"/>
                        <a:t>储能容量</a:t>
                      </a:r>
                      <a:r>
                        <a:rPr lang="en-US" altLang="zh-CN" sz="1400"/>
                        <a:t>(MWh)</a:t>
                      </a:r>
                    </a:p>
                  </a:txBody>
                  <a:tcPr marL="68580" marR="68580" marT="0" marB="0" anchor="ctr">
                    <a:lnT w="12700">
                      <a:solidFill>
                        <a:schemeClr val="tx1"/>
                      </a:solidFill>
                      <a:prstDash val="solid"/>
                    </a:lnT>
                  </a:tcPr>
                </a:tc>
                <a:tc>
                  <a:txBody>
                    <a:bodyPr/>
                    <a:lstStyle/>
                    <a:p>
                      <a:pPr marL="0" indent="0" algn="ctr">
                        <a:spcBef>
                          <a:spcPct val="0"/>
                        </a:spcBef>
                        <a:spcAft>
                          <a:spcPct val="0"/>
                        </a:spcAft>
                      </a:pPr>
                      <a:r>
                        <a:rPr lang="en-US" altLang="zh-CN" sz="1400"/>
                        <a:t>5.694</a:t>
                      </a:r>
                    </a:p>
                  </a:txBody>
                  <a:tcPr marL="68580" marR="68580" marT="0" marB="0" anchor="ctr">
                    <a:lnT w="12700">
                      <a:solidFill>
                        <a:schemeClr val="tx1"/>
                      </a:solidFill>
                      <a:prstDash val="solid"/>
                    </a:lnT>
                  </a:tcPr>
                </a:tc>
                <a:tc>
                  <a:txBody>
                    <a:bodyPr/>
                    <a:lstStyle/>
                    <a:p>
                      <a:pPr marL="0" indent="0" algn="ctr">
                        <a:spcBef>
                          <a:spcPct val="0"/>
                        </a:spcBef>
                        <a:spcAft>
                          <a:spcPct val="0"/>
                        </a:spcAft>
                      </a:pPr>
                      <a:r>
                        <a:rPr lang="en-US" altLang="zh-CN" sz="1400"/>
                        <a:t>4.284</a:t>
                      </a:r>
                    </a:p>
                  </a:txBody>
                  <a:tcPr marL="68580" marR="68580" marT="0" marB="0" anchor="ctr">
                    <a:lnT w="12700">
                      <a:solidFill>
                        <a:schemeClr val="tx1"/>
                      </a:solidFill>
                      <a:prstDash val="solid"/>
                    </a:lnT>
                  </a:tcPr>
                </a:tc>
                <a:extLst>
                  <a:ext uri="{0D108BD9-81ED-4DB2-BD59-A6C34878D82A}">
                    <a16:rowId xmlns:a16="http://schemas.microsoft.com/office/drawing/2014/main" val="10001"/>
                  </a:ext>
                </a:extLst>
              </a:tr>
              <a:tr h="262255">
                <a:tc>
                  <a:txBody>
                    <a:bodyPr/>
                    <a:lstStyle/>
                    <a:p>
                      <a:pPr marL="0" indent="0" algn="ctr">
                        <a:spcBef>
                          <a:spcPct val="0"/>
                        </a:spcBef>
                        <a:spcAft>
                          <a:spcPct val="0"/>
                        </a:spcAft>
                      </a:pPr>
                      <a:r>
                        <a:rPr lang="zh-CN" sz="1400"/>
                        <a:t>储能功率</a:t>
                      </a:r>
                      <a:r>
                        <a:rPr lang="en-US" altLang="zh-CN" sz="1400"/>
                        <a:t>(MW)</a:t>
                      </a:r>
                    </a:p>
                  </a:txBody>
                  <a:tcPr marL="68580" marR="68580" marT="0" marB="0" anchor="ctr"/>
                </a:tc>
                <a:tc>
                  <a:txBody>
                    <a:bodyPr/>
                    <a:lstStyle/>
                    <a:p>
                      <a:pPr marL="0" indent="0" algn="ctr">
                        <a:spcBef>
                          <a:spcPct val="0"/>
                        </a:spcBef>
                        <a:spcAft>
                          <a:spcPct val="0"/>
                        </a:spcAft>
                      </a:pPr>
                      <a:r>
                        <a:rPr lang="en-US" altLang="zh-CN" sz="1400"/>
                        <a:t>15.504</a:t>
                      </a:r>
                    </a:p>
                  </a:txBody>
                  <a:tcPr marL="68580" marR="68580" marT="0" marB="0" anchor="ctr"/>
                </a:tc>
                <a:tc>
                  <a:txBody>
                    <a:bodyPr/>
                    <a:lstStyle/>
                    <a:p>
                      <a:pPr marL="0" indent="0" algn="ctr">
                        <a:spcBef>
                          <a:spcPct val="0"/>
                        </a:spcBef>
                        <a:spcAft>
                          <a:spcPct val="0"/>
                        </a:spcAft>
                      </a:pPr>
                      <a:r>
                        <a:rPr lang="en-US" altLang="zh-CN" sz="1400"/>
                        <a:t>4.479</a:t>
                      </a:r>
                    </a:p>
                  </a:txBody>
                  <a:tcPr marL="68580" marR="68580" marT="0" marB="0" anchor="ctr"/>
                </a:tc>
                <a:extLst>
                  <a:ext uri="{0D108BD9-81ED-4DB2-BD59-A6C34878D82A}">
                    <a16:rowId xmlns:a16="http://schemas.microsoft.com/office/drawing/2014/main" val="10002"/>
                  </a:ext>
                </a:extLst>
              </a:tr>
              <a:tr h="262255">
                <a:tc>
                  <a:txBody>
                    <a:bodyPr/>
                    <a:lstStyle/>
                    <a:p>
                      <a:pPr marL="0" indent="0" algn="ctr">
                        <a:spcBef>
                          <a:spcPct val="0"/>
                        </a:spcBef>
                        <a:spcAft>
                          <a:spcPct val="0"/>
                        </a:spcAft>
                      </a:pPr>
                      <a:r>
                        <a:rPr lang="zh-CN" sz="1400"/>
                        <a:t>风电备用比例</a:t>
                      </a:r>
                      <a:r>
                        <a:rPr lang="en-US" altLang="zh-CN" sz="1400"/>
                        <a:t>/%</a:t>
                      </a:r>
                    </a:p>
                  </a:txBody>
                  <a:tcPr marL="68580" marR="68580" marT="0" marB="0" anchor="ctr"/>
                </a:tc>
                <a:tc>
                  <a:txBody>
                    <a:bodyPr/>
                    <a:lstStyle/>
                    <a:p>
                      <a:pPr marL="0" indent="0" algn="ctr">
                        <a:spcBef>
                          <a:spcPct val="0"/>
                        </a:spcBef>
                        <a:spcAft>
                          <a:spcPct val="0"/>
                        </a:spcAft>
                      </a:pPr>
                      <a:r>
                        <a:rPr lang="en-US" altLang="zh-CN" sz="1400"/>
                        <a:t>0</a:t>
                      </a:r>
                    </a:p>
                  </a:txBody>
                  <a:tcPr marL="68580" marR="68580" marT="0" marB="0" anchor="ctr"/>
                </a:tc>
                <a:tc>
                  <a:txBody>
                    <a:bodyPr/>
                    <a:lstStyle/>
                    <a:p>
                      <a:pPr marL="0" indent="0" algn="ctr">
                        <a:spcBef>
                          <a:spcPct val="0"/>
                        </a:spcBef>
                        <a:spcAft>
                          <a:spcPct val="0"/>
                        </a:spcAft>
                      </a:pPr>
                      <a:r>
                        <a:rPr lang="en-US" altLang="zh-CN" sz="1400"/>
                        <a:t>1.14</a:t>
                      </a:r>
                    </a:p>
                  </a:txBody>
                  <a:tcPr marL="68580" marR="68580" marT="0" marB="0" anchor="ctr"/>
                </a:tc>
                <a:extLst>
                  <a:ext uri="{0D108BD9-81ED-4DB2-BD59-A6C34878D82A}">
                    <a16:rowId xmlns:a16="http://schemas.microsoft.com/office/drawing/2014/main" val="10003"/>
                  </a:ext>
                </a:extLst>
              </a:tr>
              <a:tr h="262255">
                <a:tc>
                  <a:txBody>
                    <a:bodyPr/>
                    <a:lstStyle/>
                    <a:p>
                      <a:pPr marL="0" indent="0" algn="ctr">
                        <a:spcBef>
                          <a:spcPct val="0"/>
                        </a:spcBef>
                        <a:spcAft>
                          <a:spcPct val="0"/>
                        </a:spcAft>
                        <a:buNone/>
                      </a:pPr>
                      <a:r>
                        <a:rPr lang="zh-CN" altLang="en-US" sz="1400"/>
                        <a:t>储能接入位置</a:t>
                      </a:r>
                    </a:p>
                  </a:txBody>
                  <a:tcPr marL="68580" marR="68580" marT="0" marB="0" anchor="ctr"/>
                </a:tc>
                <a:tc>
                  <a:txBody>
                    <a:bodyPr/>
                    <a:lstStyle/>
                    <a:p>
                      <a:pPr marL="0" indent="0" algn="ctr">
                        <a:spcBef>
                          <a:spcPct val="0"/>
                        </a:spcBef>
                        <a:spcAft>
                          <a:spcPct val="0"/>
                        </a:spcAft>
                        <a:buNone/>
                      </a:pPr>
                      <a:r>
                        <a:rPr lang="en-US" altLang="zh-CN" sz="1400"/>
                        <a:t>19</a:t>
                      </a:r>
                    </a:p>
                  </a:txBody>
                  <a:tcPr marL="68580" marR="68580" marT="0" marB="0" anchor="ctr"/>
                </a:tc>
                <a:tc>
                  <a:txBody>
                    <a:bodyPr/>
                    <a:lstStyle/>
                    <a:p>
                      <a:pPr marL="0" indent="0" algn="ctr">
                        <a:spcBef>
                          <a:spcPct val="0"/>
                        </a:spcBef>
                        <a:spcAft>
                          <a:spcPct val="0"/>
                        </a:spcAft>
                        <a:buNone/>
                      </a:pPr>
                      <a:r>
                        <a:rPr lang="en-US" altLang="zh-CN" sz="1400"/>
                        <a:t>25</a:t>
                      </a:r>
                    </a:p>
                  </a:txBody>
                  <a:tcPr marL="68580" marR="68580" marT="0" marB="0" anchor="ctr"/>
                </a:tc>
                <a:extLst>
                  <a:ext uri="{0D108BD9-81ED-4DB2-BD59-A6C34878D82A}">
                    <a16:rowId xmlns:a16="http://schemas.microsoft.com/office/drawing/2014/main" val="10004"/>
                  </a:ext>
                </a:extLst>
              </a:tr>
              <a:tr h="261620">
                <a:tc>
                  <a:txBody>
                    <a:bodyPr/>
                    <a:lstStyle/>
                    <a:p>
                      <a:pPr marL="0" indent="0" algn="ctr">
                        <a:spcBef>
                          <a:spcPct val="0"/>
                        </a:spcBef>
                        <a:spcAft>
                          <a:spcPct val="0"/>
                        </a:spcAft>
                      </a:pPr>
                      <a:r>
                        <a:rPr lang="zh-CN" sz="1400"/>
                        <a:t>调频效果指标</a:t>
                      </a:r>
                    </a:p>
                  </a:txBody>
                  <a:tcPr marL="68580" marR="68580" marT="0" marB="0" anchor="ctr"/>
                </a:tc>
                <a:tc>
                  <a:txBody>
                    <a:bodyPr/>
                    <a:lstStyle/>
                    <a:p>
                      <a:pPr marL="0" indent="0" algn="ctr">
                        <a:spcBef>
                          <a:spcPct val="0"/>
                        </a:spcBef>
                        <a:spcAft>
                          <a:spcPct val="0"/>
                        </a:spcAft>
                      </a:pPr>
                      <a:r>
                        <a:rPr lang="en-US" altLang="zh-CN" sz="1400"/>
                        <a:t>0.2641</a:t>
                      </a:r>
                    </a:p>
                  </a:txBody>
                  <a:tcPr marL="68580" marR="68580" marT="0" marB="0" anchor="ctr"/>
                </a:tc>
                <a:tc>
                  <a:txBody>
                    <a:bodyPr/>
                    <a:lstStyle/>
                    <a:p>
                      <a:pPr marL="0" indent="0" algn="ctr">
                        <a:spcBef>
                          <a:spcPct val="0"/>
                        </a:spcBef>
                        <a:spcAft>
                          <a:spcPct val="0"/>
                        </a:spcAft>
                      </a:pPr>
                      <a:r>
                        <a:rPr lang="en-US" altLang="zh-CN" sz="1400"/>
                        <a:t>0.2616</a:t>
                      </a:r>
                    </a:p>
                  </a:txBody>
                  <a:tcPr marL="68580" marR="68580" marT="0" marB="0" anchor="ctr"/>
                </a:tc>
                <a:extLst>
                  <a:ext uri="{0D108BD9-81ED-4DB2-BD59-A6C34878D82A}">
                    <a16:rowId xmlns:a16="http://schemas.microsoft.com/office/drawing/2014/main" val="10005"/>
                  </a:ext>
                </a:extLst>
              </a:tr>
              <a:tr h="261620">
                <a:tc>
                  <a:txBody>
                    <a:bodyPr/>
                    <a:lstStyle/>
                    <a:p>
                      <a:pPr marL="0" indent="0" algn="ctr">
                        <a:spcBef>
                          <a:spcPct val="0"/>
                        </a:spcBef>
                        <a:spcAft>
                          <a:spcPct val="0"/>
                        </a:spcAft>
                      </a:pPr>
                      <a:r>
                        <a:rPr lang="en-US" altLang="zh-CN" sz="1400"/>
                        <a:t>ASC(</a:t>
                      </a:r>
                      <a:r>
                        <a:rPr lang="zh-CN" sz="1400"/>
                        <a:t>万元</a:t>
                      </a:r>
                      <a:r>
                        <a:rPr lang="en-US" altLang="zh-CN" sz="1400"/>
                        <a:t>)</a:t>
                      </a:r>
                    </a:p>
                  </a:txBody>
                  <a:tcPr marL="68580" marR="68580" marT="0" marB="0" anchor="ctr"/>
                </a:tc>
                <a:tc>
                  <a:txBody>
                    <a:bodyPr/>
                    <a:lstStyle/>
                    <a:p>
                      <a:pPr marL="0" indent="0" algn="ctr">
                        <a:spcBef>
                          <a:spcPct val="0"/>
                        </a:spcBef>
                        <a:spcAft>
                          <a:spcPct val="0"/>
                        </a:spcAft>
                      </a:pPr>
                      <a:r>
                        <a:rPr lang="en-US" altLang="zh-CN" sz="1400"/>
                        <a:t>25651.9</a:t>
                      </a:r>
                    </a:p>
                  </a:txBody>
                  <a:tcPr marL="68580" marR="68580" marT="0" marB="0" anchor="ctr"/>
                </a:tc>
                <a:tc>
                  <a:txBody>
                    <a:bodyPr/>
                    <a:lstStyle/>
                    <a:p>
                      <a:pPr marL="0" indent="0" algn="ctr">
                        <a:spcBef>
                          <a:spcPct val="0"/>
                        </a:spcBef>
                        <a:spcAft>
                          <a:spcPct val="0"/>
                        </a:spcAft>
                      </a:pPr>
                      <a:r>
                        <a:rPr lang="en-US" altLang="zh-CN" sz="1400"/>
                        <a:t>27144.4</a:t>
                      </a:r>
                    </a:p>
                  </a:txBody>
                  <a:tcPr marL="68580" marR="68580" marT="0" marB="0" anchor="ctr"/>
                </a:tc>
                <a:extLst>
                  <a:ext uri="{0D108BD9-81ED-4DB2-BD59-A6C34878D82A}">
                    <a16:rowId xmlns:a16="http://schemas.microsoft.com/office/drawing/2014/main" val="10006"/>
                  </a:ext>
                </a:extLst>
              </a:tr>
              <a:tr h="523875">
                <a:tc>
                  <a:txBody>
                    <a:bodyPr/>
                    <a:lstStyle/>
                    <a:p>
                      <a:pPr marL="0" indent="0" algn="ctr">
                        <a:spcBef>
                          <a:spcPct val="0"/>
                        </a:spcBef>
                        <a:spcAft>
                          <a:spcPct val="0"/>
                        </a:spcAft>
                      </a:pPr>
                      <a:r>
                        <a:rPr lang="zh-CN" sz="1400"/>
                        <a:t>黑启动等效时间</a:t>
                      </a:r>
                      <a:endParaRPr lang="zh-CN" altLang="zh-CN" sz="1400"/>
                    </a:p>
                  </a:txBody>
                  <a:tcPr marL="68580" marR="68580" marT="0" marB="0" anchor="ctr"/>
                </a:tc>
                <a:tc>
                  <a:txBody>
                    <a:bodyPr/>
                    <a:lstStyle/>
                    <a:p>
                      <a:pPr marL="0" indent="0" algn="ctr">
                        <a:spcBef>
                          <a:spcPct val="0"/>
                        </a:spcBef>
                        <a:spcAft>
                          <a:spcPct val="0"/>
                        </a:spcAft>
                      </a:pPr>
                      <a:r>
                        <a:rPr lang="en-US" altLang="zh-CN" sz="1400"/>
                        <a:t>24.15</a:t>
                      </a:r>
                    </a:p>
                  </a:txBody>
                  <a:tcPr marL="68580" marR="68580" marT="0" marB="0" anchor="ctr"/>
                </a:tc>
                <a:tc>
                  <a:txBody>
                    <a:bodyPr/>
                    <a:lstStyle/>
                    <a:p>
                      <a:pPr marL="0" indent="0" algn="ctr">
                        <a:spcBef>
                          <a:spcPct val="0"/>
                        </a:spcBef>
                        <a:spcAft>
                          <a:spcPct val="0"/>
                        </a:spcAft>
                      </a:pPr>
                      <a:r>
                        <a:rPr lang="en-US" altLang="zh-CN" sz="1400"/>
                        <a:t>29.56</a:t>
                      </a:r>
                    </a:p>
                  </a:txBody>
                  <a:tcPr marL="68580" marR="68580" marT="0" marB="0" anchor="ctr"/>
                </a:tc>
                <a:extLst>
                  <a:ext uri="{0D108BD9-81ED-4DB2-BD59-A6C34878D82A}">
                    <a16:rowId xmlns:a16="http://schemas.microsoft.com/office/drawing/2014/main" val="10007"/>
                  </a:ext>
                </a:extLst>
              </a:tr>
              <a:tr h="262255">
                <a:tc>
                  <a:txBody>
                    <a:bodyPr/>
                    <a:lstStyle/>
                    <a:p>
                      <a:pPr marL="0" indent="0" algn="ctr">
                        <a:spcBef>
                          <a:spcPct val="0"/>
                        </a:spcBef>
                        <a:spcAft>
                          <a:spcPct val="0"/>
                        </a:spcAft>
                      </a:pPr>
                      <a:r>
                        <a:rPr lang="zh-CN" sz="1400"/>
                        <a:t>风能利用率</a:t>
                      </a:r>
                    </a:p>
                  </a:txBody>
                  <a:tcPr marL="68580" marR="68580" marT="0" marB="0" anchor="ctr"/>
                </a:tc>
                <a:tc>
                  <a:txBody>
                    <a:bodyPr/>
                    <a:lstStyle/>
                    <a:p>
                      <a:pPr marL="0" indent="0" algn="ctr">
                        <a:spcBef>
                          <a:spcPct val="0"/>
                        </a:spcBef>
                        <a:spcAft>
                          <a:spcPct val="0"/>
                        </a:spcAft>
                      </a:pPr>
                      <a:r>
                        <a:rPr lang="en-US" altLang="zh-CN" sz="1400"/>
                        <a:t>99.66%</a:t>
                      </a:r>
                    </a:p>
                  </a:txBody>
                  <a:tcPr marL="68580" marR="68580" marT="0" marB="0" anchor="ctr"/>
                </a:tc>
                <a:tc>
                  <a:txBody>
                    <a:bodyPr/>
                    <a:lstStyle/>
                    <a:p>
                      <a:pPr marL="0" indent="0" algn="ctr">
                        <a:spcBef>
                          <a:spcPct val="0"/>
                        </a:spcBef>
                        <a:spcAft>
                          <a:spcPct val="0"/>
                        </a:spcAft>
                      </a:pPr>
                      <a:r>
                        <a:rPr lang="en-US" altLang="zh-CN" sz="1400"/>
                        <a:t>98.81%</a:t>
                      </a:r>
                    </a:p>
                  </a:txBody>
                  <a:tcPr marL="68580" marR="68580" marT="0" marB="0" anchor="ctr"/>
                </a:tc>
                <a:extLst>
                  <a:ext uri="{0D108BD9-81ED-4DB2-BD59-A6C34878D82A}">
                    <a16:rowId xmlns:a16="http://schemas.microsoft.com/office/drawing/2014/main" val="10008"/>
                  </a:ext>
                </a:extLst>
              </a:tr>
              <a:tr h="262255">
                <a:tc>
                  <a:txBody>
                    <a:bodyPr/>
                    <a:lstStyle/>
                    <a:p>
                      <a:pPr marL="0" indent="0" algn="ctr">
                        <a:spcBef>
                          <a:spcPct val="0"/>
                        </a:spcBef>
                        <a:spcAft>
                          <a:spcPct val="0"/>
                        </a:spcAft>
                        <a:buNone/>
                      </a:pPr>
                      <a:r>
                        <a:rPr lang="zh-CN" altLang="en-US" sz="1400"/>
                        <a:t>电压偏差</a:t>
                      </a:r>
                    </a:p>
                  </a:txBody>
                  <a:tcPr marL="68580" marR="68580" marT="0" marB="0" anchor="ctr"/>
                </a:tc>
                <a:tc>
                  <a:txBody>
                    <a:bodyPr/>
                    <a:lstStyle/>
                    <a:p>
                      <a:pPr marL="0" indent="0" algn="ctr">
                        <a:spcBef>
                          <a:spcPct val="0"/>
                        </a:spcBef>
                        <a:spcAft>
                          <a:spcPct val="0"/>
                        </a:spcAft>
                        <a:buNone/>
                      </a:pPr>
                      <a:r>
                        <a:rPr lang="en-US" altLang="zh-CN" sz="1400"/>
                        <a:t>36.55</a:t>
                      </a:r>
                    </a:p>
                  </a:txBody>
                  <a:tcPr marL="68580" marR="68580" marT="0" marB="0" anchor="ctr"/>
                </a:tc>
                <a:tc>
                  <a:txBody>
                    <a:bodyPr/>
                    <a:lstStyle/>
                    <a:p>
                      <a:pPr marL="0" indent="0" algn="ctr">
                        <a:spcBef>
                          <a:spcPct val="0"/>
                        </a:spcBef>
                        <a:spcAft>
                          <a:spcPct val="0"/>
                        </a:spcAft>
                        <a:buNone/>
                      </a:pPr>
                      <a:r>
                        <a:rPr lang="en-US" altLang="zh-CN" sz="1400"/>
                        <a:t>0.188</a:t>
                      </a:r>
                    </a:p>
                  </a:txBody>
                  <a:tcPr marL="68580" marR="68580" marT="0" marB="0" anchor="ctr"/>
                </a:tc>
                <a:extLst>
                  <a:ext uri="{0D108BD9-81ED-4DB2-BD59-A6C34878D82A}">
                    <a16:rowId xmlns:a16="http://schemas.microsoft.com/office/drawing/2014/main" val="10009"/>
                  </a:ext>
                </a:extLst>
              </a:tr>
              <a:tr h="262255">
                <a:tc>
                  <a:txBody>
                    <a:bodyPr/>
                    <a:lstStyle/>
                    <a:p>
                      <a:pPr marL="0" indent="0" algn="ctr">
                        <a:spcBef>
                          <a:spcPct val="0"/>
                        </a:spcBef>
                        <a:spcAft>
                          <a:spcPct val="0"/>
                        </a:spcAft>
                        <a:buNone/>
                      </a:pPr>
                      <a:r>
                        <a:rPr lang="zh-CN" altLang="en-US" sz="1400"/>
                        <a:t>有功损耗</a:t>
                      </a:r>
                      <a:r>
                        <a:rPr lang="en-US" altLang="zh-CN" sz="1400"/>
                        <a:t>(MW)</a:t>
                      </a:r>
                    </a:p>
                  </a:txBody>
                  <a:tcPr marL="68580" marR="68580" marT="0" marB="0" anchor="ctr"/>
                </a:tc>
                <a:tc>
                  <a:txBody>
                    <a:bodyPr/>
                    <a:lstStyle/>
                    <a:p>
                      <a:pPr marL="0" indent="0" algn="ctr">
                        <a:spcBef>
                          <a:spcPct val="0"/>
                        </a:spcBef>
                        <a:spcAft>
                          <a:spcPct val="0"/>
                        </a:spcAft>
                        <a:buNone/>
                      </a:pPr>
                      <a:r>
                        <a:rPr lang="en-US" altLang="zh-CN" sz="1400"/>
                        <a:t>36.09</a:t>
                      </a:r>
                    </a:p>
                  </a:txBody>
                  <a:tcPr marL="68580" marR="68580" marT="0" marB="0" anchor="ctr"/>
                </a:tc>
                <a:tc>
                  <a:txBody>
                    <a:bodyPr/>
                    <a:lstStyle/>
                    <a:p>
                      <a:pPr marL="0" indent="0" algn="ctr">
                        <a:spcBef>
                          <a:spcPct val="0"/>
                        </a:spcBef>
                        <a:spcAft>
                          <a:spcPct val="0"/>
                        </a:spcAft>
                        <a:buNone/>
                      </a:pPr>
                      <a:r>
                        <a:rPr lang="en-US" altLang="zh-CN" sz="1400"/>
                        <a:t>0.185</a:t>
                      </a:r>
                    </a:p>
                  </a:txBody>
                  <a:tcPr marL="68580" marR="68580" marT="0" marB="0" anchor="ctr"/>
                </a:tc>
                <a:extLst>
                  <a:ext uri="{0D108BD9-81ED-4DB2-BD59-A6C34878D82A}">
                    <a16:rowId xmlns:a16="http://schemas.microsoft.com/office/drawing/2014/main" val="10010"/>
                  </a:ext>
                </a:extLst>
              </a:tr>
            </a:tbl>
          </a:graphicData>
        </a:graphic>
      </p:graphicFrame>
      <p:pic>
        <p:nvPicPr>
          <p:cNvPr id="1942987239" name="图片 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613803" y="4330061"/>
            <a:ext cx="3495675" cy="2000250"/>
          </a:xfrm>
          <a:prstGeom prst="rect">
            <a:avLst/>
          </a:prstGeom>
          <a:noFill/>
          <a:ln>
            <a:noFill/>
          </a:ln>
        </p:spPr>
      </p:pic>
      <p:graphicFrame>
        <p:nvGraphicFramePr>
          <p:cNvPr id="17" name="表格 16"/>
          <p:cNvGraphicFramePr/>
          <p:nvPr>
            <p:extLst>
              <p:ext uri="{D42A27DB-BD31-4B8C-83A1-F6EECF244321}">
                <p14:modId xmlns:p14="http://schemas.microsoft.com/office/powerpoint/2010/main" val="1433912669"/>
              </p:ext>
            </p:extLst>
          </p:nvPr>
        </p:nvGraphicFramePr>
        <p:xfrm>
          <a:off x="4919555" y="3383276"/>
          <a:ext cx="3185795" cy="810260"/>
        </p:xfrm>
        <a:graphic>
          <a:graphicData uri="http://schemas.openxmlformats.org/drawingml/2006/table">
            <a:tbl>
              <a:tblPr>
                <a:tableStyleId>{8EC20E35-A176-4012-BC5E-935CFFF8708E}</a:tableStyleId>
              </a:tblPr>
              <a:tblGrid>
                <a:gridCol w="1314450">
                  <a:extLst>
                    <a:ext uri="{9D8B030D-6E8A-4147-A177-3AD203B41FA5}">
                      <a16:colId xmlns:a16="http://schemas.microsoft.com/office/drawing/2014/main" val="20000"/>
                    </a:ext>
                  </a:extLst>
                </a:gridCol>
                <a:gridCol w="935990">
                  <a:extLst>
                    <a:ext uri="{9D8B030D-6E8A-4147-A177-3AD203B41FA5}">
                      <a16:colId xmlns:a16="http://schemas.microsoft.com/office/drawing/2014/main" val="20001"/>
                    </a:ext>
                  </a:extLst>
                </a:gridCol>
                <a:gridCol w="935355">
                  <a:extLst>
                    <a:ext uri="{9D8B030D-6E8A-4147-A177-3AD203B41FA5}">
                      <a16:colId xmlns:a16="http://schemas.microsoft.com/office/drawing/2014/main" val="20002"/>
                    </a:ext>
                  </a:extLst>
                </a:gridCol>
              </a:tblGrid>
              <a:tr h="261620">
                <a:tc>
                  <a:txBody>
                    <a:bodyPr/>
                    <a:lstStyle/>
                    <a:p>
                      <a:pPr marL="0" indent="0" algn="ctr">
                        <a:spcBef>
                          <a:spcPct val="0"/>
                        </a:spcBef>
                        <a:spcAft>
                          <a:spcPct val="0"/>
                        </a:spcAft>
                      </a:pPr>
                      <a:r>
                        <a:rPr lang="zh-CN" sz="1400"/>
                        <a:t>四边形特征</a:t>
                      </a:r>
                    </a:p>
                  </a:txBody>
                  <a:tcPr marL="68580" marR="68580" marT="0" marB="0" anchor="ctr">
                    <a:lnB w="12700">
                      <a:solidFill>
                        <a:schemeClr val="tx1"/>
                      </a:solidFill>
                      <a:prstDash val="solid"/>
                    </a:lnB>
                  </a:tcPr>
                </a:tc>
                <a:tc>
                  <a:txBody>
                    <a:bodyPr/>
                    <a:lstStyle/>
                    <a:p>
                      <a:pPr marL="0" indent="0" algn="ctr">
                        <a:spcBef>
                          <a:spcPct val="0"/>
                        </a:spcBef>
                        <a:spcAft>
                          <a:spcPct val="0"/>
                        </a:spcAft>
                      </a:pPr>
                      <a:r>
                        <a:rPr lang="zh-CN" sz="1400"/>
                        <a:t>算例</a:t>
                      </a:r>
                      <a:r>
                        <a:rPr lang="en-US" altLang="zh-CN" sz="1400"/>
                        <a:t>1</a:t>
                      </a:r>
                    </a:p>
                  </a:txBody>
                  <a:tcPr marL="68580" marR="68580" marT="0" marB="0" anchor="ctr">
                    <a:lnB w="12700">
                      <a:solidFill>
                        <a:schemeClr val="tx1"/>
                      </a:solidFill>
                      <a:prstDash val="solid"/>
                    </a:lnB>
                  </a:tcPr>
                </a:tc>
                <a:tc>
                  <a:txBody>
                    <a:bodyPr/>
                    <a:lstStyle/>
                    <a:p>
                      <a:pPr marL="0" indent="0" algn="ctr">
                        <a:spcBef>
                          <a:spcPct val="0"/>
                        </a:spcBef>
                        <a:spcAft>
                          <a:spcPct val="0"/>
                        </a:spcAft>
                      </a:pPr>
                      <a:r>
                        <a:rPr lang="zh-CN" sz="1400"/>
                        <a:t>算例</a:t>
                      </a:r>
                      <a:r>
                        <a:rPr lang="en-US" altLang="zh-CN" sz="1400"/>
                        <a:t>2</a:t>
                      </a:r>
                    </a:p>
                  </a:txBody>
                  <a:tcPr marL="68580" marR="68580" marT="0" marB="0" anchor="ctr">
                    <a:lnB w="12700">
                      <a:solidFill>
                        <a:schemeClr val="tx1"/>
                      </a:solidFill>
                      <a:prstDash val="solid"/>
                    </a:lnB>
                  </a:tcPr>
                </a:tc>
                <a:extLst>
                  <a:ext uri="{0D108BD9-81ED-4DB2-BD59-A6C34878D82A}">
                    <a16:rowId xmlns:a16="http://schemas.microsoft.com/office/drawing/2014/main" val="10000"/>
                  </a:ext>
                </a:extLst>
              </a:tr>
              <a:tr h="548640">
                <a:tc>
                  <a:txBody>
                    <a:bodyPr/>
                    <a:lstStyle/>
                    <a:p>
                      <a:pPr algn="ctr">
                        <a:spcBef>
                          <a:spcPct val="0"/>
                        </a:spcBef>
                        <a:spcAft>
                          <a:spcPct val="0"/>
                        </a:spcAft>
                      </a:pPr>
                      <a:endParaRPr lang="en-US" sz="1400"/>
                    </a:p>
                  </a:txBody>
                  <a:tcPr marL="68580" marR="68580" marT="0" marB="0" anchor="ctr">
                    <a:lnT w="12700">
                      <a:solidFill>
                        <a:schemeClr val="tx1"/>
                      </a:solidFill>
                      <a:prstDash val="solid"/>
                    </a:lnT>
                  </a:tcPr>
                </a:tc>
                <a:tc>
                  <a:txBody>
                    <a:bodyPr/>
                    <a:lstStyle/>
                    <a:p>
                      <a:pPr marL="0" indent="0" algn="ctr">
                        <a:spcBef>
                          <a:spcPct val="0"/>
                        </a:spcBef>
                        <a:spcAft>
                          <a:spcPct val="0"/>
                        </a:spcAft>
                      </a:pPr>
                      <a:r>
                        <a:rPr lang="en-US" altLang="zh-CN" sz="1400"/>
                        <a:t>2.224</a:t>
                      </a:r>
                    </a:p>
                  </a:txBody>
                  <a:tcPr marL="68580" marR="68580" marT="0" marB="0" anchor="ctr">
                    <a:lnT w="12700">
                      <a:solidFill>
                        <a:schemeClr val="tx1"/>
                      </a:solidFill>
                      <a:prstDash val="solid"/>
                    </a:lnT>
                  </a:tcPr>
                </a:tc>
                <a:tc>
                  <a:txBody>
                    <a:bodyPr/>
                    <a:lstStyle/>
                    <a:p>
                      <a:pPr marL="0" indent="0" algn="ctr">
                        <a:spcBef>
                          <a:spcPct val="0"/>
                        </a:spcBef>
                        <a:spcAft>
                          <a:spcPct val="0"/>
                        </a:spcAft>
                      </a:pPr>
                      <a:r>
                        <a:rPr lang="en-US" altLang="zh-CN" sz="1400"/>
                        <a:t>2.408</a:t>
                      </a:r>
                    </a:p>
                  </a:txBody>
                  <a:tcPr marL="68580" marR="68580" marT="0" marB="0" anchor="ctr">
                    <a:lnT w="12700">
                      <a:solidFill>
                        <a:schemeClr val="tx1"/>
                      </a:solidFill>
                      <a:prstDash val="solid"/>
                    </a:lnT>
                  </a:tcPr>
                </a:tc>
                <a:extLst>
                  <a:ext uri="{0D108BD9-81ED-4DB2-BD59-A6C34878D82A}">
                    <a16:rowId xmlns:a16="http://schemas.microsoft.com/office/drawing/2014/main" val="10001"/>
                  </a:ext>
                </a:extLst>
              </a:tr>
            </a:tbl>
          </a:graphicData>
        </a:graphic>
      </p:graphicFrame>
      <p:graphicFrame>
        <p:nvGraphicFramePr>
          <p:cNvPr id="25" name="对象 24">
            <a:hlinkClick r:id="" action="ppaction://ole?verb=0"/>
          </p:cNvPr>
          <p:cNvGraphicFramePr>
            <a:graphicFrameLocks noChangeAspect="1"/>
          </p:cNvGraphicFramePr>
          <p:nvPr>
            <p:extLst>
              <p:ext uri="{D42A27DB-BD31-4B8C-83A1-F6EECF244321}">
                <p14:modId xmlns:p14="http://schemas.microsoft.com/office/powerpoint/2010/main" val="334540422"/>
              </p:ext>
            </p:extLst>
          </p:nvPr>
        </p:nvGraphicFramePr>
        <p:xfrm>
          <a:off x="5327225" y="3754751"/>
          <a:ext cx="313055" cy="313055"/>
        </p:xfrm>
        <a:graphic>
          <a:graphicData uri="http://schemas.openxmlformats.org/presentationml/2006/ole">
            <mc:AlternateContent xmlns:mc="http://schemas.openxmlformats.org/markup-compatibility/2006">
              <mc:Choice xmlns:v="urn:schemas-microsoft-com:vml" Requires="v">
                <p:oleObj spid="_x0000_s182277" r:id="rId6" imgW="228600" imgH="228600" progId="Equation.DSMT4">
                  <p:embed/>
                </p:oleObj>
              </mc:Choice>
              <mc:Fallback>
                <p:oleObj r:id="rId6" imgW="228600" imgH="228600" progId="Equation.DSMT4">
                  <p:embed/>
                  <p:pic>
                    <p:nvPicPr>
                      <p:cNvPr id="25" name="对象 24">
                        <a:hlinkClick r:id="" action="ppaction://ole?verb=0"/>
                      </p:cNvPr>
                      <p:cNvPicPr/>
                      <p:nvPr/>
                    </p:nvPicPr>
                    <p:blipFill>
                      <a:blip r:embed="rId7"/>
                      <a:stretch>
                        <a:fillRect/>
                      </a:stretch>
                    </p:blipFill>
                    <p:spPr>
                      <a:xfrm>
                        <a:off x="5327225" y="3754751"/>
                        <a:ext cx="313055" cy="313055"/>
                      </a:xfrm>
                      <a:prstGeom prst="rect">
                        <a:avLst/>
                      </a:prstGeom>
                    </p:spPr>
                  </p:pic>
                </p:oleObj>
              </mc:Fallback>
            </mc:AlternateContent>
          </a:graphicData>
        </a:graphic>
      </p:graphicFrame>
      <p:sp>
        <p:nvSpPr>
          <p:cNvPr id="26" name="文本框 25"/>
          <p:cNvSpPr txBox="1"/>
          <p:nvPr/>
        </p:nvSpPr>
        <p:spPr>
          <a:xfrm>
            <a:off x="5068145" y="3096256"/>
            <a:ext cx="2727325" cy="306705"/>
          </a:xfrm>
          <a:prstGeom prst="rect">
            <a:avLst/>
          </a:prstGeom>
          <a:noFill/>
        </p:spPr>
        <p:txBody>
          <a:bodyPr wrap="square" rtlCol="0">
            <a:spAutoFit/>
          </a:bodyPr>
          <a:lstStyle/>
          <a:p>
            <a:r>
              <a:rPr lang="zh-CN" altLang="en-US" sz="1400"/>
              <a:t>不同算例的多边形面积指标</a:t>
            </a:r>
          </a:p>
        </p:txBody>
      </p:sp>
      <p:pic>
        <p:nvPicPr>
          <p:cNvPr id="133" name="图片 13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8299660" y="2517136"/>
            <a:ext cx="3811905" cy="1859280"/>
          </a:xfrm>
          <a:prstGeom prst="rect">
            <a:avLst/>
          </a:prstGeom>
          <a:noFill/>
          <a:ln>
            <a:noFill/>
          </a:ln>
        </p:spPr>
      </p:pic>
      <p:pic>
        <p:nvPicPr>
          <p:cNvPr id="9" name="图片 1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8299660" y="4465951"/>
            <a:ext cx="3811905" cy="1859280"/>
          </a:xfrm>
          <a:prstGeom prst="rect">
            <a:avLst/>
          </a:prstGeom>
          <a:noFill/>
          <a:ln>
            <a:noFill/>
          </a:ln>
        </p:spPr>
      </p:pic>
      <p:sp>
        <p:nvSpPr>
          <p:cNvPr id="11" name="文本框 10"/>
          <p:cNvSpPr txBox="1"/>
          <p:nvPr/>
        </p:nvSpPr>
        <p:spPr>
          <a:xfrm>
            <a:off x="9736665" y="6280781"/>
            <a:ext cx="1195070" cy="306705"/>
          </a:xfrm>
          <a:prstGeom prst="rect">
            <a:avLst/>
          </a:prstGeom>
          <a:noFill/>
        </p:spPr>
        <p:txBody>
          <a:bodyPr wrap="square" rtlCol="0" anchor="t">
            <a:spAutoFit/>
          </a:bodyPr>
          <a:lstStyle/>
          <a:p>
            <a:r>
              <a:rPr lang="zh-CN" altLang="en-US" sz="1400">
                <a:sym typeface="+mn-ea"/>
              </a:rPr>
              <a:t>调频效果</a:t>
            </a:r>
          </a:p>
        </p:txBody>
      </p:sp>
      <p:sp>
        <p:nvSpPr>
          <p:cNvPr id="2" name="文本框 1"/>
          <p:cNvSpPr txBox="1"/>
          <p:nvPr/>
        </p:nvSpPr>
        <p:spPr>
          <a:xfrm>
            <a:off x="5574240" y="6280781"/>
            <a:ext cx="2051050" cy="306705"/>
          </a:xfrm>
          <a:prstGeom prst="rect">
            <a:avLst/>
          </a:prstGeom>
          <a:noFill/>
        </p:spPr>
        <p:txBody>
          <a:bodyPr wrap="square" rtlCol="0" anchor="t">
            <a:spAutoFit/>
          </a:bodyPr>
          <a:lstStyle/>
          <a:p>
            <a:r>
              <a:rPr lang="zh-CN" altLang="en-US" sz="1400">
                <a:sym typeface="+mn-ea"/>
              </a:rPr>
              <a:t>不同场景下雷达图</a:t>
            </a:r>
          </a:p>
        </p:txBody>
      </p:sp>
      <p:sp>
        <p:nvSpPr>
          <p:cNvPr id="4" name="矩形 3"/>
          <p:cNvSpPr/>
          <p:nvPr/>
        </p:nvSpPr>
        <p:spPr>
          <a:xfrm>
            <a:off x="5452320" y="2767326"/>
            <a:ext cx="2343150" cy="374015"/>
          </a:xfrm>
          <a:prstGeom prst="rect">
            <a:avLst/>
          </a:prstGeom>
          <a:ln>
            <a:no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400" b="1">
                <a:solidFill>
                  <a:schemeClr val="tx1"/>
                </a:solidFill>
              </a:rPr>
              <a:t>上层优化结果</a:t>
            </a:r>
          </a:p>
        </p:txBody>
      </p:sp>
      <p:sp>
        <p:nvSpPr>
          <p:cNvPr id="19" name="标题 1">
            <a:extLst>
              <a:ext uri="{FF2B5EF4-FFF2-40B4-BE49-F238E27FC236}">
                <a16:creationId xmlns:a16="http://schemas.microsoft.com/office/drawing/2014/main" id="{C125861F-56FF-4A3E-A6CD-E7EC846FB261}"/>
              </a:ext>
            </a:extLst>
          </p:cNvPr>
          <p:cNvSpPr txBox="1"/>
          <p:nvPr/>
        </p:nvSpPr>
        <p:spPr>
          <a:xfrm>
            <a:off x="1125100" y="393659"/>
            <a:ext cx="11019275" cy="73900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000" b="1" dirty="0">
                <a:solidFill>
                  <a:srgbClr val="205196"/>
                </a:solidFill>
                <a:effectLst/>
                <a:latin typeface="微软雅黑" panose="020B0503020204020204" pitchFamily="34" charset="-122"/>
                <a:ea typeface="微软雅黑" panose="020B0503020204020204" pitchFamily="34" charset="-122"/>
              </a:rPr>
              <a:t>1.11 </a:t>
            </a:r>
            <a:r>
              <a:rPr lang="zh-CN" altLang="en-US" sz="3000" b="1" dirty="0">
                <a:solidFill>
                  <a:srgbClr val="205196"/>
                </a:solidFill>
                <a:effectLst/>
                <a:latin typeface="微软雅黑" panose="020B0503020204020204" pitchFamily="34" charset="-122"/>
                <a:ea typeface="微软雅黑" panose="020B0503020204020204" pitchFamily="34" charset="-122"/>
                <a:sym typeface="宋体" panose="02010600030101010101" pitchFamily="2" charset="-122"/>
              </a:rPr>
              <a:t>海上风电接入广东电网的储能装置选址定容方法研究</a:t>
            </a:r>
            <a:endParaRPr lang="zh-CN" altLang="en-US" sz="3000" b="1" dirty="0">
              <a:solidFill>
                <a:srgbClr val="205196"/>
              </a:solidFill>
              <a:effectLst/>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4937294-2B64-41A2-96B3-50D97AC3DB16}"/>
              </a:ext>
            </a:extLst>
          </p:cNvPr>
          <p:cNvSpPr/>
          <p:nvPr/>
        </p:nvSpPr>
        <p:spPr>
          <a:xfrm>
            <a:off x="444715" y="1244424"/>
            <a:ext cx="11224680" cy="100315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13622696-56FA-4440-8490-32397BED289A}"/>
              </a:ext>
            </a:extLst>
          </p:cNvPr>
          <p:cNvSpPr txBox="1"/>
          <p:nvPr/>
        </p:nvSpPr>
        <p:spPr>
          <a:xfrm>
            <a:off x="603250" y="1277079"/>
            <a:ext cx="10933105" cy="879664"/>
          </a:xfrm>
          <a:prstGeom prst="rect">
            <a:avLst/>
          </a:prstGeom>
          <a:noFill/>
        </p:spPr>
        <p:txBody>
          <a:bodyPr wrap="square" rtlCol="0">
            <a:spAutoFit/>
          </a:bodyPr>
          <a:lstStyle/>
          <a:p>
            <a:pPr algn="just">
              <a:lnSpc>
                <a:spcPct val="150000"/>
              </a:lnSpc>
            </a:pPr>
            <a:r>
              <a:rPr lang="zh-CN" altLang="en-US"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通过两个场景进行算例分析，验证了所提策略的有效性，并利用雷达图等多维度指标对不同场景的综合效益进行了量化对比。</a:t>
            </a:r>
            <a:endParaRPr lang="zh-CN" altLang="en-US" dirty="0"/>
          </a:p>
        </p:txBody>
      </p:sp>
      <p:sp>
        <p:nvSpPr>
          <p:cNvPr id="5" name="灯片编号占位符 4">
            <a:extLst>
              <a:ext uri="{FF2B5EF4-FFF2-40B4-BE49-F238E27FC236}">
                <a16:creationId xmlns:a16="http://schemas.microsoft.com/office/drawing/2014/main" id="{0BF61781-57AD-4494-A66E-5DD8C5CA8569}"/>
              </a:ext>
            </a:extLst>
          </p:cNvPr>
          <p:cNvSpPr>
            <a:spLocks noGrp="1"/>
          </p:cNvSpPr>
          <p:nvPr>
            <p:ph type="sldNum" sz="quarter" idx="4"/>
          </p:nvPr>
        </p:nvSpPr>
        <p:spPr/>
        <p:txBody>
          <a:bodyPr/>
          <a:lstStyle/>
          <a:p>
            <a:fld id="{1890D586-F587-4B11-9A09-7A3B8DB42779}" type="slidenum">
              <a:rPr lang="zh-CN" altLang="en-US" smtClean="0"/>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260753" y="352064"/>
            <a:ext cx="10515600" cy="63888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1.12 </a:t>
            </a:r>
            <a:r>
              <a:rPr lang="zh-CN" altLang="en-US" sz="3600" b="1" dirty="0">
                <a:solidFill>
                  <a:srgbClr val="205196"/>
                </a:solidFill>
                <a:effectLst/>
                <a:latin typeface="微软雅黑" panose="020B0503020204020204" pitchFamily="34" charset="-122"/>
                <a:ea typeface="微软雅黑" panose="020B0503020204020204" pitchFamily="34" charset="-122"/>
              </a:rPr>
              <a:t>主要研究结论和创新点总结</a:t>
            </a:r>
          </a:p>
        </p:txBody>
      </p:sp>
      <p:sp>
        <p:nvSpPr>
          <p:cNvPr id="7" name="文本框 6"/>
          <p:cNvSpPr txBox="1"/>
          <p:nvPr/>
        </p:nvSpPr>
        <p:spPr>
          <a:xfrm>
            <a:off x="390683" y="1393946"/>
            <a:ext cx="11410634" cy="3205045"/>
          </a:xfrm>
          <a:prstGeom prst="rect">
            <a:avLst/>
          </a:prstGeom>
          <a:noFill/>
        </p:spPr>
        <p:txBody>
          <a:bodyPr wrap="square">
            <a:spAutoFit/>
          </a:bodyPr>
          <a:lstStyle/>
          <a:p>
            <a:pPr algn="just">
              <a:lnSpc>
                <a:spcPct val="120000"/>
              </a:lnSpc>
            </a:pP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b="1" kern="100" dirty="0">
                <a:latin typeface="微软雅黑" panose="020B0503020204020204" pitchFamily="34" charset="-122"/>
                <a:ea typeface="微软雅黑" panose="020B0503020204020204" pitchFamily="34" charset="-122"/>
                <a:cs typeface="Times New Roman" panose="02020603050405020304" pitchFamily="18" charset="0"/>
              </a:rPr>
              <a:t>超大规模海上风电送受端网络海陆统筹一体化构建：</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从海上风电汇集拓扑、送出拓扑、主接线方式、登陆并网方式、柔直落点容量选取、海上风电参与调频原则六个维度提出了海陆一体化构建原则与方法。分析比较不同海上换流站拓扑的技术经济性，结果表明</a:t>
            </a:r>
            <a:r>
              <a:rPr lang="zh-CN" altLang="en-US" sz="1700" kern="100" dirty="0">
                <a:latin typeface="Times New Roman" panose="02020603050405020304" pitchFamily="18" charset="0"/>
                <a:ea typeface="微软雅黑" panose="020B0503020204020204" pitchFamily="34" charset="-122"/>
                <a:cs typeface="Times New Roman" panose="02020603050405020304" pitchFamily="18" charset="0"/>
              </a:rPr>
              <a:t>采用组合式多端口断路器的半桥</a:t>
            </a:r>
            <a:r>
              <a:rPr lang="en-US" altLang="zh-CN" sz="1700" kern="100" dirty="0">
                <a:latin typeface="Times New Roman" panose="02020603050405020304" pitchFamily="18" charset="0"/>
                <a:ea typeface="微软雅黑" panose="020B0503020204020204" pitchFamily="34" charset="-122"/>
                <a:cs typeface="Times New Roman" panose="02020603050405020304" pitchFamily="18" charset="0"/>
              </a:rPr>
              <a:t>MMC</a:t>
            </a:r>
            <a:r>
              <a:rPr lang="zh-CN" altLang="en-US" sz="1700" kern="100" dirty="0">
                <a:latin typeface="Times New Roman" panose="02020603050405020304" pitchFamily="18" charset="0"/>
                <a:ea typeface="微软雅黑" panose="020B0503020204020204" pitchFamily="34" charset="-122"/>
                <a:cs typeface="Times New Roman" panose="02020603050405020304" pitchFamily="18" charset="0"/>
              </a:rPr>
              <a:t>更具有经济优势。</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700" b="1" kern="100" dirty="0">
                <a:latin typeface="微软雅黑" panose="020B0503020204020204" pitchFamily="34" charset="-122"/>
                <a:ea typeface="微软雅黑" panose="020B0503020204020204" pitchFamily="34" charset="-122"/>
                <a:cs typeface="Times New Roman" panose="02020603050405020304" pitchFamily="18" charset="0"/>
              </a:rPr>
              <a:t>超大规模海上风电柔直系统受端落点优化布局：</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分析了海上风电柔直系统受端换流站对近区电压的影响机理，提出利用电压刚度评估柔直换流站对受端电网的电压支撑作用，提出海上风电经柔直系统并网的受端换流站选址定容方法，针对三山岛海上风电并网工程开展分析，优化结果表明受端换流站选取粤西江</a:t>
            </a: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51</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和粤江门</a:t>
            </a: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51</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为落点具有经济和技术效益。</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b="1" kern="100" dirty="0">
                <a:latin typeface="微软雅黑" panose="020B0503020204020204" pitchFamily="34" charset="-122"/>
                <a:ea typeface="微软雅黑" panose="020B0503020204020204" pitchFamily="34" charset="-122"/>
                <a:cs typeface="Times New Roman" panose="02020603050405020304" pitchFamily="18" charset="0"/>
              </a:rPr>
              <a:t>储能装置选址定容方法研究</a:t>
            </a:r>
            <a:r>
              <a:rPr lang="zh-CN" altLang="en-US" sz="17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构建了储能支撑风电场一次调频的区域电网调频动态模型，设计了储能参与一次调频的运行模式</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构建</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储能容量</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多维度的技术与经济性数学模型，并结合风电场运行特点进行了仿真验证</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在储能选址定容优化配置方面</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设计了基于双层优化的储能选址定容优化配置技术路线</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700" kern="100" dirty="0">
                <a:latin typeface="微软雅黑" panose="020B0503020204020204" pitchFamily="34" charset="-122"/>
                <a:ea typeface="微软雅黑" panose="020B0503020204020204" pitchFamily="34" charset="-122"/>
                <a:cs typeface="Times New Roman" panose="02020603050405020304" pitchFamily="18" charset="0"/>
              </a:rPr>
              <a:t>综合考虑了经济性和电能质量。</a:t>
            </a:r>
          </a:p>
        </p:txBody>
      </p:sp>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33</a:t>
            </a:fld>
            <a:endParaRPr lang="zh-CN" altLang="en-US"/>
          </a:p>
        </p:txBody>
      </p:sp>
      <p:sp>
        <p:nvSpPr>
          <p:cNvPr id="8" name="文本框 7"/>
          <p:cNvSpPr txBox="1"/>
          <p:nvPr/>
        </p:nvSpPr>
        <p:spPr>
          <a:xfrm>
            <a:off x="314556" y="1024614"/>
            <a:ext cx="1267654" cy="369332"/>
          </a:xfrm>
          <a:prstGeom prst="rect">
            <a:avLst/>
          </a:prstGeom>
          <a:noFill/>
        </p:spPr>
        <p:txBody>
          <a:bodyPr wrap="square">
            <a:spAutoFit/>
          </a:bodyPr>
          <a:lstStyle/>
          <a:p>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研究结论</a:t>
            </a:r>
            <a:endParaRPr lang="zh-CN" altLang="en-US" dirty="0">
              <a:solidFill>
                <a:srgbClr val="FF0000"/>
              </a:solidFill>
            </a:endParaRPr>
          </a:p>
        </p:txBody>
      </p:sp>
      <p:sp>
        <p:nvSpPr>
          <p:cNvPr id="9" name="文本框 8"/>
          <p:cNvSpPr txBox="1"/>
          <p:nvPr/>
        </p:nvSpPr>
        <p:spPr>
          <a:xfrm>
            <a:off x="314556" y="4721629"/>
            <a:ext cx="1565044" cy="369332"/>
          </a:xfrm>
          <a:prstGeom prst="rect">
            <a:avLst/>
          </a:prstGeom>
          <a:noFill/>
        </p:spPr>
        <p:txBody>
          <a:bodyPr wrap="square">
            <a:spAutoFit/>
          </a:bodyPr>
          <a:lstStyle/>
          <a:p>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主要创新点</a:t>
            </a:r>
            <a:endParaRPr lang="zh-CN" altLang="en-US" dirty="0">
              <a:solidFill>
                <a:srgbClr val="FF0000"/>
              </a:solidFill>
            </a:endParaRPr>
          </a:p>
        </p:txBody>
      </p:sp>
      <p:sp>
        <p:nvSpPr>
          <p:cNvPr id="11" name="文本框 10"/>
          <p:cNvSpPr txBox="1"/>
          <p:nvPr/>
        </p:nvSpPr>
        <p:spPr>
          <a:xfrm>
            <a:off x="365719" y="5047761"/>
            <a:ext cx="11656948" cy="1393779"/>
          </a:xfrm>
          <a:prstGeom prst="rect">
            <a:avLst/>
          </a:prstGeom>
          <a:noFill/>
        </p:spPr>
        <p:txBody>
          <a:bodyPr wrap="square">
            <a:spAutoFit/>
          </a:bodyPr>
          <a:lstStyle/>
          <a:p>
            <a:pPr algn="just">
              <a:lnSpc>
                <a:spcPct val="12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、从海上风电汇集、送出和并网环节出发提</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出海陆一体化构建原则和方法</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，指导远海风电集群送出并网拓扑构建；</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、比较分析海上风电就近并网与直送负荷中心</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不同并网方式的差异</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kern="1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提出海上风电直流送出系统</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受端换流站选址定容方法，</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兼顾了受端电网消纳能力、换流站支撑作用和直流系统经济性。</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_文本框 27"/>
          <p:cNvSpPr txBox="1"/>
          <p:nvPr>
            <p:custDataLst>
              <p:tags r:id="rId1"/>
            </p:custDataLst>
          </p:nvPr>
        </p:nvSpPr>
        <p:spPr>
          <a:xfrm>
            <a:off x="453975" y="1262587"/>
            <a:ext cx="4660490"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black">
                    <a:alpha val="3000"/>
                  </a:prstClr>
                </a:solidFill>
                <a:effectLst/>
                <a:uLnTx/>
                <a:uFillTx/>
                <a:latin typeface="Arial Black" panose="020B0A04020102020204" pitchFamily="34" charset="0"/>
                <a:ea typeface="等线" panose="02010600030101010101" charset="-122"/>
                <a:cs typeface="+mn-cs"/>
              </a:rPr>
              <a:t>02</a:t>
            </a:r>
            <a:endParaRPr kumimoji="0" lang="zh-CN" altLang="en-US" sz="23900" b="0" i="0" u="none" strike="noStrike" kern="1200" cap="none" spc="0" normalizeH="0" baseline="0" noProof="0" dirty="0">
              <a:ln>
                <a:noFill/>
              </a:ln>
              <a:solidFill>
                <a:prstClr val="black">
                  <a:alpha val="3000"/>
                </a:prstClr>
              </a:solidFill>
              <a:effectLst/>
              <a:uLnTx/>
              <a:uFillTx/>
              <a:latin typeface="Arial Black" panose="020B0A04020102020204" pitchFamily="34" charset="0"/>
              <a:ea typeface="等线" panose="02010600030101010101" charset="-122"/>
              <a:cs typeface="+mn-cs"/>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685541" y="2773238"/>
            <a:ext cx="982961"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2B5A9B"/>
                </a:solidFill>
                <a:effectLst/>
                <a:uLnTx/>
                <a:uFillTx/>
                <a:latin typeface="Impact" panose="020B0806030902050204" pitchFamily="34" charset="0"/>
                <a:ea typeface="Yu Gothic UI Light" panose="020B0300000000000000" pitchFamily="34" charset="-128"/>
              </a:rPr>
              <a:t>02</a:t>
            </a:r>
            <a:endParaRPr kumimoji="0" lang="zh-CN" altLang="en-US" sz="6000" b="0" i="0" u="none" strike="noStrike" kern="1200" cap="none" spc="0" normalizeH="0" baseline="0" noProof="0" dirty="0">
              <a:ln>
                <a:noFill/>
              </a:ln>
              <a:solidFill>
                <a:srgbClr val="2B5A9B"/>
              </a:solidFill>
              <a:effectLst/>
              <a:uLnTx/>
              <a:uFillTx/>
              <a:latin typeface="Impact" panose="020B0806030902050204" pitchFamily="34" charset="0"/>
              <a:ea typeface="Yu Gothic UI Light" panose="020B0300000000000000" pitchFamily="34" charset="-128"/>
            </a:endParaRPr>
          </a:p>
        </p:txBody>
      </p:sp>
      <p:sp>
        <p:nvSpPr>
          <p:cNvPr id="13" name="矩形 12"/>
          <p:cNvSpPr/>
          <p:nvPr/>
        </p:nvSpPr>
        <p:spPr>
          <a:xfrm>
            <a:off x="2672771" y="2896348"/>
            <a:ext cx="8089003" cy="1446550"/>
          </a:xfrm>
          <a:prstGeom prst="rect">
            <a:avLst/>
          </a:prstGeom>
        </p:spPr>
        <p:txBody>
          <a:bodyPr wrap="square">
            <a:spAutoFit/>
          </a:bodyPr>
          <a:lstStyle/>
          <a:p>
            <a:pPr lvl="0">
              <a:defRPr/>
            </a:pPr>
            <a:r>
              <a:rPr lang="zh-CN" altLang="en-US" sz="4400" b="1" dirty="0">
                <a:solidFill>
                  <a:srgbClr val="205196"/>
                </a:solidFill>
                <a:latin typeface="微软雅黑" panose="020B0503020204020204" pitchFamily="34" charset="-122"/>
                <a:ea typeface="微软雅黑" panose="020B0503020204020204" pitchFamily="34" charset="-122"/>
              </a:rPr>
              <a:t>超大规模海上风电接入广东电网的稳定分析与控制技术</a:t>
            </a:r>
          </a:p>
        </p:txBody>
      </p:sp>
      <p:cxnSp>
        <p:nvCxnSpPr>
          <p:cNvPr id="16" name="直接连接符 15"/>
          <p:cNvCxnSpPr/>
          <p:nvPr/>
        </p:nvCxnSpPr>
        <p:spPr>
          <a:xfrm>
            <a:off x="2578362" y="2561456"/>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2700000">
            <a:off x="11701623" y="2780306"/>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2" name="图片 11" descr="u=2285734988,2664551366&amp;fm=26&amp;gp=0"/>
          <p:cNvPicPr>
            <a:picLocks noChangeAspect="1"/>
          </p:cNvPicPr>
          <p:nvPr/>
        </p:nvPicPr>
        <p:blipFill>
          <a:blip r:embed="rId4" cstate="print"/>
          <a:stretch>
            <a:fillRect/>
          </a:stretch>
        </p:blipFill>
        <p:spPr>
          <a:xfrm>
            <a:off x="680205" y="215603"/>
            <a:ext cx="668710" cy="668710"/>
          </a:xfrm>
          <a:prstGeom prst="ellipse">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1040" y="242538"/>
            <a:ext cx="641775" cy="641775"/>
          </a:xfrm>
          <a:prstGeom prst="rect">
            <a:avLst/>
          </a:prstGeom>
        </p:spPr>
      </p:pic>
      <p:sp>
        <p:nvSpPr>
          <p:cNvPr id="14" name="灯片编号占位符 1"/>
          <p:cNvSpPr>
            <a:spLocks noGrp="1"/>
          </p:cNvSpPr>
          <p:nvPr>
            <p:ph type="sldNum" sz="quarter" idx="12"/>
          </p:nvPr>
        </p:nvSpPr>
        <p:spPr>
          <a:xfrm>
            <a:off x="9028611" y="637376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025184-88EE-4CCF-926D-C46359F1F4BF}" type="slidenum">
              <a:rPr lang="zh-CN" altLang="en-US" smtClean="0"/>
              <a:t>34</a:t>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custDataLst>
              <p:tags r:id="rId1"/>
            </p:custDataLst>
          </p:nvPr>
        </p:nvSpPr>
        <p:spPr>
          <a:xfrm>
            <a:off x="1456690" y="5259070"/>
            <a:ext cx="10106660" cy="1527175"/>
          </a:xfrm>
          <a:prstGeom prst="rect">
            <a:avLst/>
          </a:prstGeom>
          <a:solidFill>
            <a:schemeClr val="accent3">
              <a:lumMod val="20000"/>
              <a:lumOff val="80000"/>
            </a:schemeClr>
          </a:solidFill>
        </p:spPr>
        <p:txBody>
          <a:bodyPr wrap="square" rtlCol="0">
            <a:noAutofit/>
          </a:bodyPr>
          <a:lstStyle/>
          <a:p>
            <a:pPr marL="0" marR="0" lvl="0" indent="0" defTabSz="914400" eaLnBrk="0" fontAlgn="base" latinLnBrk="0" hangingPunct="0">
              <a:lnSpc>
                <a:spcPct val="100000"/>
              </a:lnSpc>
              <a:spcBef>
                <a:spcPct val="0"/>
              </a:spcBef>
              <a:spcAft>
                <a:spcPct val="0"/>
              </a:spcAft>
              <a:buClrTx/>
              <a:buSzTx/>
              <a:buFont typeface="Wingdings" panose="05000000000000000000" charset="0"/>
              <a:buNone/>
              <a:defRPr/>
            </a:pPr>
            <a:endParaRPr kumimoji="0" sz="1600" i="0" u="none" strike="noStrike" kern="0" cap="none" spc="0" normalizeH="0" baseline="0" noProof="0" dirty="0">
              <a:ln>
                <a:noFill/>
              </a:ln>
              <a:solidFill>
                <a:schemeClr val="accent6">
                  <a:lumMod val="20000"/>
                  <a:lumOff val="80000"/>
                </a:schemeClr>
              </a:solidFill>
              <a:effectLst/>
              <a:uLnTx/>
              <a:uFillTx/>
              <a:latin typeface="微软雅黑" panose="020B0503020204020204" pitchFamily="34" charset="-122"/>
              <a:ea typeface="微软雅黑" panose="020B0503020204020204" pitchFamily="34" charset="-122"/>
              <a:sym typeface="+mn-ea"/>
            </a:endParaRPr>
          </a:p>
        </p:txBody>
      </p:sp>
      <p:sp>
        <p:nvSpPr>
          <p:cNvPr id="59" name="文本框 58"/>
          <p:cNvSpPr txBox="1"/>
          <p:nvPr>
            <p:custDataLst>
              <p:tags r:id="rId2"/>
            </p:custDataLst>
          </p:nvPr>
        </p:nvSpPr>
        <p:spPr>
          <a:xfrm>
            <a:off x="1478280" y="2987040"/>
            <a:ext cx="10084435" cy="2167890"/>
          </a:xfrm>
          <a:prstGeom prst="rect">
            <a:avLst/>
          </a:prstGeom>
          <a:solidFill>
            <a:schemeClr val="accent6">
              <a:lumMod val="20000"/>
              <a:lumOff val="80000"/>
            </a:schemeClr>
          </a:solidFill>
        </p:spPr>
        <p:txBody>
          <a:bodyPr wrap="square" rtlCol="0">
            <a:noAutofit/>
          </a:bodyPr>
          <a:lstStyle/>
          <a:p>
            <a:pPr marL="0" marR="0" lvl="0" indent="0" defTabSz="914400" eaLnBrk="0" fontAlgn="base" latinLnBrk="0" hangingPunct="0">
              <a:lnSpc>
                <a:spcPct val="100000"/>
              </a:lnSpc>
              <a:spcBef>
                <a:spcPct val="0"/>
              </a:spcBef>
              <a:spcAft>
                <a:spcPct val="0"/>
              </a:spcAft>
              <a:buClrTx/>
              <a:buSzTx/>
              <a:buFont typeface="Wingdings" panose="05000000000000000000" charset="0"/>
              <a:buNone/>
              <a:defRPr/>
            </a:pPr>
            <a:endParaRPr kumimoji="0" sz="1600" i="0" u="none" strike="noStrike" kern="0" cap="none" spc="0" normalizeH="0" baseline="0" noProof="0" dirty="0">
              <a:ln>
                <a:noFill/>
              </a:ln>
              <a:solidFill>
                <a:schemeClr val="accent6">
                  <a:lumMod val="20000"/>
                  <a:lumOff val="80000"/>
                </a:schemeClr>
              </a:solidFill>
              <a:effectLst/>
              <a:uLnTx/>
              <a:uFillTx/>
              <a:latin typeface="微软雅黑" panose="020B0503020204020204" pitchFamily="34" charset="-122"/>
              <a:ea typeface="微软雅黑" panose="020B0503020204020204" pitchFamily="34" charset="-122"/>
              <a:sym typeface="+mn-ea"/>
            </a:endParaRPr>
          </a:p>
        </p:txBody>
      </p:sp>
      <p:sp>
        <p:nvSpPr>
          <p:cNvPr id="58" name="文本框 57"/>
          <p:cNvSpPr txBox="1"/>
          <p:nvPr>
            <p:custDataLst>
              <p:tags r:id="rId3"/>
            </p:custDataLst>
          </p:nvPr>
        </p:nvSpPr>
        <p:spPr>
          <a:xfrm>
            <a:off x="1478915" y="898525"/>
            <a:ext cx="10084435" cy="2002790"/>
          </a:xfrm>
          <a:prstGeom prst="rect">
            <a:avLst/>
          </a:prstGeom>
          <a:solidFill>
            <a:srgbClr val="4472C4">
              <a:lumMod val="20000"/>
              <a:lumOff val="80000"/>
            </a:srgbClr>
          </a:solidFill>
        </p:spPr>
        <p:txBody>
          <a:bodyPr wrap="square" rtlCol="0">
            <a:noAutofit/>
          </a:bodyPr>
          <a:lstStyle/>
          <a:p>
            <a:pPr marL="0" marR="0" lvl="0" indent="0" defTabSz="914400" eaLnBrk="0" fontAlgn="base" latinLnBrk="0" hangingPunct="0">
              <a:lnSpc>
                <a:spcPct val="100000"/>
              </a:lnSpc>
              <a:spcBef>
                <a:spcPct val="0"/>
              </a:spcBef>
              <a:spcAft>
                <a:spcPct val="0"/>
              </a:spcAft>
              <a:buClrTx/>
              <a:buSzTx/>
              <a:buFont typeface="Wingdings" panose="05000000000000000000" charset="0"/>
              <a:buNone/>
              <a:defRPr/>
            </a:pPr>
            <a:endParaRPr kumimoji="0" sz="16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左大括号 1"/>
          <p:cNvSpPr/>
          <p:nvPr/>
        </p:nvSpPr>
        <p:spPr>
          <a:xfrm>
            <a:off x="861695" y="1578610"/>
            <a:ext cx="594995" cy="4451985"/>
          </a:xfrm>
          <a:prstGeom prst="leftBrace">
            <a:avLst>
              <a:gd name="adj1" fmla="val 2917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标题 1"/>
          <p:cNvSpPr txBox="1"/>
          <p:nvPr>
            <p:custDataLst>
              <p:tags r:id="rId4"/>
            </p:custDataLst>
          </p:nvPr>
        </p:nvSpPr>
        <p:spPr>
          <a:xfrm>
            <a:off x="1478915" y="1662430"/>
            <a:ext cx="1929765" cy="64897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chemeClr val="tx1"/>
                </a:solidFill>
                <a:effectLst/>
                <a:latin typeface="微软雅黑" panose="020B0503020204020204" pitchFamily="34" charset="-122"/>
                <a:ea typeface="微软雅黑" panose="020B0503020204020204" pitchFamily="34" charset="-122"/>
              </a:rPr>
              <a:t>稳定评估方法</a:t>
            </a:r>
          </a:p>
        </p:txBody>
      </p:sp>
      <p:sp>
        <p:nvSpPr>
          <p:cNvPr id="22" name="标题 1"/>
          <p:cNvSpPr txBox="1"/>
          <p:nvPr/>
        </p:nvSpPr>
        <p:spPr>
          <a:xfrm>
            <a:off x="1478915" y="3564890"/>
            <a:ext cx="1678940" cy="117030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chemeClr val="tx1"/>
                </a:solidFill>
                <a:effectLst/>
                <a:latin typeface="微软雅黑" panose="020B0503020204020204" pitchFamily="34" charset="-122"/>
                <a:ea typeface="微软雅黑" panose="020B0503020204020204" pitchFamily="34" charset="-122"/>
              </a:rPr>
              <a:t>安全稳定裕度提升方法</a:t>
            </a:r>
          </a:p>
        </p:txBody>
      </p:sp>
      <p:sp>
        <p:nvSpPr>
          <p:cNvPr id="27" name="标题 1"/>
          <p:cNvSpPr txBox="1"/>
          <p:nvPr/>
        </p:nvSpPr>
        <p:spPr>
          <a:xfrm>
            <a:off x="1478915" y="5714365"/>
            <a:ext cx="2291715" cy="64897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chemeClr val="tx1"/>
                </a:solidFill>
                <a:effectLst/>
                <a:latin typeface="微软雅黑" panose="020B0503020204020204" pitchFamily="34" charset="-122"/>
                <a:ea typeface="微软雅黑" panose="020B0503020204020204" pitchFamily="34" charset="-122"/>
              </a:rPr>
              <a:t>打捆方案比较方法</a:t>
            </a: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35</a:t>
            </a:fld>
            <a:endParaRPr lang="zh-CN" altLang="en-US"/>
          </a:p>
        </p:txBody>
      </p:sp>
      <p:sp>
        <p:nvSpPr>
          <p:cNvPr id="5" name="标题 1"/>
          <p:cNvSpPr txBox="1"/>
          <p:nvPr/>
        </p:nvSpPr>
        <p:spPr>
          <a:xfrm>
            <a:off x="1186180" y="351790"/>
            <a:ext cx="11019155" cy="63373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300" b="1" dirty="0">
                <a:solidFill>
                  <a:srgbClr val="205196"/>
                </a:solidFill>
                <a:effectLst/>
                <a:latin typeface="微软雅黑" panose="020B0503020204020204" pitchFamily="34" charset="-122"/>
                <a:ea typeface="微软雅黑" panose="020B0503020204020204" pitchFamily="34" charset="-122"/>
              </a:rPr>
              <a:t>2 </a:t>
            </a:r>
            <a:r>
              <a:rPr lang="zh-CN" altLang="en-US" sz="3300" b="1" dirty="0">
                <a:solidFill>
                  <a:srgbClr val="205196"/>
                </a:solidFill>
                <a:effectLst/>
                <a:latin typeface="微软雅黑" panose="020B0503020204020204" pitchFamily="34" charset="-122"/>
                <a:ea typeface="微软雅黑" panose="020B0503020204020204" pitchFamily="34" charset="-122"/>
                <a:sym typeface="+mn-ea"/>
              </a:rPr>
              <a:t>超大规模海上风电接入广东电网的稳定分析与控制技术</a:t>
            </a:r>
          </a:p>
        </p:txBody>
      </p:sp>
      <p:sp>
        <p:nvSpPr>
          <p:cNvPr id="9" name="左大括号 8"/>
          <p:cNvSpPr/>
          <p:nvPr>
            <p:custDataLst>
              <p:tags r:id="rId5"/>
            </p:custDataLst>
          </p:nvPr>
        </p:nvSpPr>
        <p:spPr bwMode="auto">
          <a:xfrm>
            <a:off x="3157855" y="1533525"/>
            <a:ext cx="374650" cy="982345"/>
          </a:xfrm>
          <a:prstGeom prst="leftBrace">
            <a:avLst/>
          </a:prstGeom>
          <a:noFill/>
          <a:ln w="28575" cap="flat" cmpd="sng" algn="ctr">
            <a:solidFill>
              <a:srgbClr val="4D4D4D"/>
            </a:solidFill>
            <a:prstDash val="solid"/>
            <a:round/>
            <a:headEnd type="none" w="med" len="med"/>
            <a:tailEnd type="none" w="med" len="med"/>
          </a:ln>
          <a:extLst>
            <a:ext uri="{909E8E84-426E-40DD-AFC4-6F175D3DCCD1}">
              <a14:hiddenFill xmlns:a14="http://schemas.microsoft.com/office/drawing/2010/main">
                <a:solidFill>
                  <a:schemeClr val="accent1">
                    <a:lumMod val="20000"/>
                    <a:lumOff val="80000"/>
                  </a:schemeClr>
                </a:solidFill>
              </a14:hiddenFill>
            </a:ext>
          </a:extLst>
        </p:spPr>
        <p:txBody>
          <a:bodyPr vert="horz" wrap="none" lIns="92075" tIns="46038" rIns="92075" bIns="46038" numCol="1" rtlCol="0" anchor="ctr" anchorCtr="0" compatLnSpc="1"/>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algn="ctr">
              <a:defRPr/>
            </a:pPr>
            <a:endParaRPr kumimoji="1" lang="zh-CN" altLang="en-US" sz="320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左大括号 10"/>
          <p:cNvSpPr/>
          <p:nvPr/>
        </p:nvSpPr>
        <p:spPr bwMode="auto">
          <a:xfrm>
            <a:off x="3190875" y="3383915"/>
            <a:ext cx="374650" cy="1589405"/>
          </a:xfrm>
          <a:prstGeom prst="leftBrace">
            <a:avLst/>
          </a:prstGeom>
          <a:noFill/>
          <a:ln w="28575" cap="flat" cmpd="sng" algn="ctr">
            <a:solidFill>
              <a:srgbClr val="4D4D4D"/>
            </a:solidFill>
            <a:prstDash val="solid"/>
            <a:round/>
            <a:headEnd type="none" w="med" len="med"/>
            <a:tailEnd type="none" w="med" len="med"/>
          </a:ln>
          <a:extLst>
            <a:ext uri="{909E8E84-426E-40DD-AFC4-6F175D3DCCD1}">
              <a14:hiddenFill xmlns:a14="http://schemas.microsoft.com/office/drawing/2010/main">
                <a:solidFill>
                  <a:schemeClr val="accent1">
                    <a:lumMod val="20000"/>
                    <a:lumOff val="80000"/>
                  </a:schemeClr>
                </a:solidFill>
              </a14:hiddenFill>
            </a:ext>
          </a:extLst>
        </p:spPr>
        <p:txBody>
          <a:bodyPr vert="horz" wrap="none" lIns="92075" tIns="46038" rIns="92075" bIns="46038" numCol="1" rtlCol="0" anchor="ctr" anchorCtr="0" compatLnSpc="1"/>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algn="ctr">
              <a:defRPr/>
            </a:pPr>
            <a:endParaRPr kumimoji="1" lang="zh-CN" altLang="en-US" sz="320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标题 1"/>
          <p:cNvSpPr txBox="1"/>
          <p:nvPr>
            <p:custDataLst>
              <p:tags r:id="rId6"/>
            </p:custDataLst>
          </p:nvPr>
        </p:nvSpPr>
        <p:spPr>
          <a:xfrm>
            <a:off x="3664585" y="1129030"/>
            <a:ext cx="1387475" cy="648970"/>
          </a:xfrm>
          <a:prstGeom prst="rect">
            <a:avLst/>
          </a:prstGeom>
        </p:spPr>
        <p:txBody>
          <a:bodyPr>
            <a:normAutofit fontScale="9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chemeClr val="tx1"/>
                </a:solidFill>
                <a:effectLst/>
                <a:latin typeface="微软雅黑" panose="020B0503020204020204" pitchFamily="34" charset="-122"/>
                <a:ea typeface="微软雅黑" panose="020B0503020204020204" pitchFamily="34" charset="-122"/>
              </a:rPr>
              <a:t>电压稳定性</a:t>
            </a:r>
          </a:p>
        </p:txBody>
      </p:sp>
      <p:sp>
        <p:nvSpPr>
          <p:cNvPr id="15" name="标题 1"/>
          <p:cNvSpPr txBox="1"/>
          <p:nvPr>
            <p:custDataLst>
              <p:tags r:id="rId7"/>
            </p:custDataLst>
          </p:nvPr>
        </p:nvSpPr>
        <p:spPr>
          <a:xfrm>
            <a:off x="3688715" y="3015615"/>
            <a:ext cx="2800350" cy="678815"/>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海上风电送出系统的频率支撑作用</a:t>
            </a:r>
          </a:p>
        </p:txBody>
      </p:sp>
      <p:sp>
        <p:nvSpPr>
          <p:cNvPr id="16" name="左大括号 15"/>
          <p:cNvSpPr/>
          <p:nvPr>
            <p:custDataLst>
              <p:tags r:id="rId8"/>
            </p:custDataLst>
          </p:nvPr>
        </p:nvSpPr>
        <p:spPr>
          <a:xfrm>
            <a:off x="5313045" y="1084580"/>
            <a:ext cx="281305" cy="693420"/>
          </a:xfrm>
          <a:prstGeom prst="leftBrace">
            <a:avLst>
              <a:gd name="adj1" fmla="val 2917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标题 1"/>
          <p:cNvSpPr txBox="1"/>
          <p:nvPr>
            <p:custDataLst>
              <p:tags r:id="rId9"/>
            </p:custDataLst>
          </p:nvPr>
        </p:nvSpPr>
        <p:spPr>
          <a:xfrm>
            <a:off x="5699760" y="928370"/>
            <a:ext cx="1929765" cy="4673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电压刚度</a:t>
            </a:r>
          </a:p>
        </p:txBody>
      </p:sp>
      <p:sp>
        <p:nvSpPr>
          <p:cNvPr id="25" name="标题 1"/>
          <p:cNvSpPr txBox="1"/>
          <p:nvPr>
            <p:custDataLst>
              <p:tags r:id="rId10"/>
            </p:custDataLst>
          </p:nvPr>
        </p:nvSpPr>
        <p:spPr>
          <a:xfrm>
            <a:off x="5707380" y="1393190"/>
            <a:ext cx="2064385" cy="46736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暂态电压恢复时间</a:t>
            </a:r>
          </a:p>
        </p:txBody>
      </p:sp>
      <p:sp>
        <p:nvSpPr>
          <p:cNvPr id="29" name="左大括号 28"/>
          <p:cNvSpPr/>
          <p:nvPr>
            <p:custDataLst>
              <p:tags r:id="rId11"/>
            </p:custDataLst>
          </p:nvPr>
        </p:nvSpPr>
        <p:spPr>
          <a:xfrm>
            <a:off x="5302885" y="2064385"/>
            <a:ext cx="281305" cy="693420"/>
          </a:xfrm>
          <a:prstGeom prst="leftBrace">
            <a:avLst>
              <a:gd name="adj1" fmla="val 2917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标题 1"/>
          <p:cNvSpPr txBox="1"/>
          <p:nvPr>
            <p:custDataLst>
              <p:tags r:id="rId12"/>
            </p:custDataLst>
          </p:nvPr>
        </p:nvSpPr>
        <p:spPr>
          <a:xfrm>
            <a:off x="5690870" y="1885950"/>
            <a:ext cx="2540000" cy="46736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频率偏差因子</a:t>
            </a:r>
          </a:p>
        </p:txBody>
      </p:sp>
      <p:sp>
        <p:nvSpPr>
          <p:cNvPr id="36" name="标题 1"/>
          <p:cNvSpPr txBox="1"/>
          <p:nvPr>
            <p:custDataLst>
              <p:tags r:id="rId13"/>
            </p:custDataLst>
          </p:nvPr>
        </p:nvSpPr>
        <p:spPr>
          <a:xfrm>
            <a:off x="5699760" y="2409825"/>
            <a:ext cx="2540000" cy="46736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能量缺失因子</a:t>
            </a:r>
          </a:p>
        </p:txBody>
      </p:sp>
      <p:sp>
        <p:nvSpPr>
          <p:cNvPr id="37" name="标题 1"/>
          <p:cNvSpPr txBox="1"/>
          <p:nvPr/>
        </p:nvSpPr>
        <p:spPr>
          <a:xfrm>
            <a:off x="3688715" y="3970020"/>
            <a:ext cx="3234690" cy="64897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海上风电频率支撑控制策略</a:t>
            </a:r>
          </a:p>
        </p:txBody>
      </p:sp>
      <p:sp>
        <p:nvSpPr>
          <p:cNvPr id="38" name="标题 1"/>
          <p:cNvSpPr txBox="1"/>
          <p:nvPr/>
        </p:nvSpPr>
        <p:spPr>
          <a:xfrm>
            <a:off x="3688715" y="4638675"/>
            <a:ext cx="3714750" cy="64897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直驱型风电机组惯量支撑能力评估</a:t>
            </a:r>
          </a:p>
        </p:txBody>
      </p:sp>
      <p:sp>
        <p:nvSpPr>
          <p:cNvPr id="39" name="标题 1"/>
          <p:cNvSpPr txBox="1"/>
          <p:nvPr>
            <p:custDataLst>
              <p:tags r:id="rId14"/>
            </p:custDataLst>
          </p:nvPr>
        </p:nvSpPr>
        <p:spPr>
          <a:xfrm>
            <a:off x="3642995" y="2165350"/>
            <a:ext cx="1929765" cy="64897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chemeClr val="tx1"/>
                </a:solidFill>
                <a:effectLst/>
                <a:latin typeface="微软雅黑" panose="020B0503020204020204" pitchFamily="34" charset="-122"/>
                <a:ea typeface="微软雅黑" panose="020B0503020204020204" pitchFamily="34" charset="-122"/>
              </a:rPr>
              <a:t>频率稳定性</a:t>
            </a:r>
          </a:p>
        </p:txBody>
      </p:sp>
      <p:sp>
        <p:nvSpPr>
          <p:cNvPr id="40" name="左大括号 39"/>
          <p:cNvSpPr/>
          <p:nvPr/>
        </p:nvSpPr>
        <p:spPr bwMode="auto">
          <a:xfrm>
            <a:off x="3787140" y="5618480"/>
            <a:ext cx="374650" cy="927735"/>
          </a:xfrm>
          <a:prstGeom prst="leftBrace">
            <a:avLst/>
          </a:prstGeom>
          <a:noFill/>
          <a:ln w="28575" cap="flat" cmpd="sng" algn="ctr">
            <a:solidFill>
              <a:srgbClr val="4D4D4D"/>
            </a:solidFill>
            <a:prstDash val="solid"/>
            <a:round/>
            <a:headEnd type="none" w="med" len="med"/>
            <a:tailEnd type="none" w="med" len="med"/>
          </a:ln>
          <a:extLst>
            <a:ext uri="{909E8E84-426E-40DD-AFC4-6F175D3DCCD1}">
              <a14:hiddenFill xmlns:a14="http://schemas.microsoft.com/office/drawing/2010/main">
                <a:solidFill>
                  <a:schemeClr val="accent1">
                    <a:lumMod val="20000"/>
                    <a:lumOff val="80000"/>
                  </a:schemeClr>
                </a:solidFill>
              </a14:hiddenFill>
            </a:ext>
          </a:extLst>
        </p:spPr>
        <p:txBody>
          <a:bodyPr vert="horz" wrap="none" lIns="92075" tIns="46038" rIns="92075" bIns="46038" numCol="1" rtlCol="0" anchor="ctr" anchorCtr="0" compatLnSpc="1"/>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algn="ctr">
              <a:defRPr/>
            </a:pPr>
            <a:endParaRPr kumimoji="1" lang="zh-CN" altLang="en-US" sz="320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左大括号 41"/>
          <p:cNvSpPr/>
          <p:nvPr>
            <p:custDataLst>
              <p:tags r:id="rId15"/>
            </p:custDataLst>
          </p:nvPr>
        </p:nvSpPr>
        <p:spPr>
          <a:xfrm>
            <a:off x="6842760" y="3118485"/>
            <a:ext cx="281305" cy="609600"/>
          </a:xfrm>
          <a:prstGeom prst="leftBrace">
            <a:avLst>
              <a:gd name="adj1" fmla="val 2917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标题 1"/>
          <p:cNvSpPr txBox="1"/>
          <p:nvPr>
            <p:custDataLst>
              <p:tags r:id="rId16"/>
            </p:custDataLst>
          </p:nvPr>
        </p:nvSpPr>
        <p:spPr>
          <a:xfrm>
            <a:off x="7237095" y="2914650"/>
            <a:ext cx="1167765" cy="4673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直流电容</a:t>
            </a:r>
          </a:p>
        </p:txBody>
      </p:sp>
      <p:sp>
        <p:nvSpPr>
          <p:cNvPr id="44" name="标题 1"/>
          <p:cNvSpPr txBox="1"/>
          <p:nvPr>
            <p:custDataLst>
              <p:tags r:id="rId17"/>
            </p:custDataLst>
          </p:nvPr>
        </p:nvSpPr>
        <p:spPr>
          <a:xfrm>
            <a:off x="7237095" y="3350895"/>
            <a:ext cx="1256665" cy="46736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减载运行</a:t>
            </a:r>
          </a:p>
        </p:txBody>
      </p:sp>
      <p:sp>
        <p:nvSpPr>
          <p:cNvPr id="45" name="左大括号 44"/>
          <p:cNvSpPr/>
          <p:nvPr/>
        </p:nvSpPr>
        <p:spPr>
          <a:xfrm>
            <a:off x="6890385" y="4055745"/>
            <a:ext cx="200025" cy="529590"/>
          </a:xfrm>
          <a:prstGeom prst="leftBrace">
            <a:avLst>
              <a:gd name="adj1" fmla="val 2917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标题 1"/>
          <p:cNvSpPr txBox="1"/>
          <p:nvPr/>
        </p:nvSpPr>
        <p:spPr>
          <a:xfrm>
            <a:off x="7246620" y="3857625"/>
            <a:ext cx="1167765" cy="4673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有通信</a:t>
            </a:r>
          </a:p>
        </p:txBody>
      </p:sp>
      <p:sp>
        <p:nvSpPr>
          <p:cNvPr id="47" name="标题 1"/>
          <p:cNvSpPr txBox="1"/>
          <p:nvPr/>
        </p:nvSpPr>
        <p:spPr>
          <a:xfrm>
            <a:off x="7246620" y="4236720"/>
            <a:ext cx="1256665" cy="467360"/>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800" b="1" dirty="0">
                <a:solidFill>
                  <a:schemeClr val="tx1"/>
                </a:solidFill>
                <a:effectLst/>
                <a:latin typeface="微软雅黑" panose="020B0503020204020204" pitchFamily="34" charset="-122"/>
                <a:ea typeface="微软雅黑" panose="020B0503020204020204" pitchFamily="34" charset="-122"/>
              </a:rPr>
              <a:t>无通信</a:t>
            </a:r>
          </a:p>
        </p:txBody>
      </p:sp>
      <p:sp>
        <p:nvSpPr>
          <p:cNvPr id="53" name="矩形 52"/>
          <p:cNvSpPr/>
          <p:nvPr>
            <p:custDataLst>
              <p:tags r:id="rId18"/>
            </p:custDataLst>
          </p:nvPr>
        </p:nvSpPr>
        <p:spPr bwMode="gray">
          <a:xfrm>
            <a:off x="4547870" y="6149975"/>
            <a:ext cx="1635760" cy="516255"/>
          </a:xfrm>
          <a:prstGeom prst="rect">
            <a:avLst/>
          </a:prstGeom>
          <a:solidFill>
            <a:srgbClr val="4472C4">
              <a:lumMod val="60000"/>
              <a:lumOff val="40000"/>
            </a:srgb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频率强度</a:t>
            </a:r>
          </a:p>
        </p:txBody>
      </p:sp>
      <p:sp>
        <p:nvSpPr>
          <p:cNvPr id="54" name="矩形 53"/>
          <p:cNvSpPr/>
          <p:nvPr>
            <p:custDataLst>
              <p:tags r:id="rId19"/>
            </p:custDataLst>
          </p:nvPr>
        </p:nvSpPr>
        <p:spPr bwMode="gray">
          <a:xfrm>
            <a:off x="4547870" y="5440045"/>
            <a:ext cx="1635760" cy="516255"/>
          </a:xfrm>
          <a:prstGeom prst="rect">
            <a:avLst/>
          </a:prstGeom>
          <a:solidFill>
            <a:srgbClr val="4472C4">
              <a:lumMod val="60000"/>
              <a:lumOff val="40000"/>
            </a:srgb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功率疏散能力</a:t>
            </a:r>
          </a:p>
        </p:txBody>
      </p:sp>
      <p:sp>
        <p:nvSpPr>
          <p:cNvPr id="55" name="矩形 54"/>
          <p:cNvSpPr/>
          <p:nvPr>
            <p:custDataLst>
              <p:tags r:id="rId20"/>
            </p:custDataLst>
          </p:nvPr>
        </p:nvSpPr>
        <p:spPr bwMode="gray">
          <a:xfrm>
            <a:off x="6784340" y="5440045"/>
            <a:ext cx="1839595" cy="516255"/>
          </a:xfrm>
          <a:prstGeom prst="rect">
            <a:avLst/>
          </a:prstGeom>
          <a:solidFill>
            <a:srgbClr val="4472C4">
              <a:lumMod val="60000"/>
              <a:lumOff val="40000"/>
            </a:srgb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直流通道利用率</a:t>
            </a:r>
          </a:p>
        </p:txBody>
      </p:sp>
      <p:sp>
        <p:nvSpPr>
          <p:cNvPr id="56" name="矩形 55"/>
          <p:cNvSpPr/>
          <p:nvPr>
            <p:custDataLst>
              <p:tags r:id="rId21"/>
            </p:custDataLst>
          </p:nvPr>
        </p:nvSpPr>
        <p:spPr bwMode="gray">
          <a:xfrm>
            <a:off x="6784340" y="6149975"/>
            <a:ext cx="1839595" cy="516255"/>
          </a:xfrm>
          <a:prstGeom prst="rect">
            <a:avLst/>
          </a:prstGeom>
          <a:solidFill>
            <a:srgbClr val="4472C4">
              <a:lumMod val="60000"/>
              <a:lumOff val="40000"/>
            </a:srgb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电压强度</a:t>
            </a:r>
          </a:p>
        </p:txBody>
      </p:sp>
      <p:sp>
        <p:nvSpPr>
          <p:cNvPr id="3" name="左大括号 2"/>
          <p:cNvSpPr/>
          <p:nvPr/>
        </p:nvSpPr>
        <p:spPr>
          <a:xfrm rot="10800000">
            <a:off x="10180955" y="1129030"/>
            <a:ext cx="382270" cy="1567180"/>
          </a:xfrm>
          <a:prstGeom prst="leftBrace">
            <a:avLst>
              <a:gd name="adj1" fmla="val 2917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zh-CN" altLang="en-US"/>
          </a:p>
        </p:txBody>
      </p:sp>
      <p:sp>
        <p:nvSpPr>
          <p:cNvPr id="6" name="标题 1"/>
          <p:cNvSpPr txBox="1"/>
          <p:nvPr>
            <p:custDataLst>
              <p:tags r:id="rId22"/>
            </p:custDataLst>
          </p:nvPr>
        </p:nvSpPr>
        <p:spPr>
          <a:xfrm>
            <a:off x="10495280" y="3342005"/>
            <a:ext cx="1612265" cy="1812925"/>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sz="1400" b="1" dirty="0">
                <a:solidFill>
                  <a:schemeClr val="tx1"/>
                </a:solidFill>
                <a:effectLst/>
                <a:latin typeface="微软雅黑" panose="020B0503020204020204" pitchFamily="34" charset="-122"/>
                <a:ea typeface="微软雅黑" panose="020B0503020204020204" pitchFamily="34" charset="-122"/>
              </a:rPr>
              <a:t>从调频能力和控制策略两方面，提出考虑调频需求的海风直流系统有功调控技术</a:t>
            </a:r>
            <a:r>
              <a:rPr lang="en-US" altLang="zh-CN" sz="1400" b="1" dirty="0">
                <a:solidFill>
                  <a:srgbClr val="FF0000"/>
                </a:solidFill>
                <a:effectLst/>
                <a:latin typeface="微软雅黑" panose="020B0503020204020204" pitchFamily="34" charset="-122"/>
                <a:ea typeface="微软雅黑" panose="020B0503020204020204" pitchFamily="34" charset="-122"/>
              </a:rPr>
              <a:t>(</a:t>
            </a:r>
            <a:r>
              <a:rPr lang="zh-CN" altLang="en-US" sz="1400" b="1" dirty="0">
                <a:solidFill>
                  <a:srgbClr val="FF0000"/>
                </a:solidFill>
                <a:effectLst/>
                <a:latin typeface="微软雅黑" panose="020B0503020204020204" pitchFamily="34" charset="-122"/>
                <a:ea typeface="微软雅黑" panose="020B0503020204020204" pitchFamily="34" charset="-122"/>
              </a:rPr>
              <a:t>响应考核指标</a:t>
            </a:r>
            <a:r>
              <a:rPr lang="en-US" altLang="zh-CN" sz="1400" b="1" dirty="0">
                <a:solidFill>
                  <a:srgbClr val="FF0000"/>
                </a:solidFill>
                <a:effectLst/>
                <a:latin typeface="微软雅黑" panose="020B0503020204020204" pitchFamily="34" charset="-122"/>
                <a:ea typeface="微软雅黑" panose="020B0503020204020204" pitchFamily="34" charset="-122"/>
              </a:rPr>
              <a:t>2)</a:t>
            </a:r>
          </a:p>
        </p:txBody>
      </p:sp>
      <p:sp>
        <p:nvSpPr>
          <p:cNvPr id="7" name="左大括号 6"/>
          <p:cNvSpPr/>
          <p:nvPr/>
        </p:nvSpPr>
        <p:spPr>
          <a:xfrm rot="10800000">
            <a:off x="10015220" y="4150360"/>
            <a:ext cx="382270" cy="831850"/>
          </a:xfrm>
          <a:prstGeom prst="leftBrace">
            <a:avLst>
              <a:gd name="adj1" fmla="val 2917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zh-CN" altLang="en-US"/>
          </a:p>
        </p:txBody>
      </p:sp>
      <p:sp>
        <p:nvSpPr>
          <p:cNvPr id="8" name="标题 1"/>
          <p:cNvSpPr txBox="1"/>
          <p:nvPr>
            <p:custDataLst>
              <p:tags r:id="rId23"/>
            </p:custDataLst>
          </p:nvPr>
        </p:nvSpPr>
        <p:spPr>
          <a:xfrm>
            <a:off x="10676255" y="1265555"/>
            <a:ext cx="1439545" cy="1260475"/>
          </a:xfrm>
          <a:prstGeom prst="rect">
            <a:avLst/>
          </a:prstGeom>
        </p:spPr>
        <p:txBody>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rPr>
              <a:t>四种海上风电对受端电网稳定性影响评价指标。</a:t>
            </a:r>
          </a:p>
          <a:p>
            <a:pPr>
              <a:lnSpc>
                <a:spcPct val="150000"/>
              </a:lnSpc>
            </a:pPr>
            <a:r>
              <a:rPr lang="en-US" altLang="zh-CN" sz="1400" b="1" dirty="0">
                <a:solidFill>
                  <a:srgbClr val="FF0000"/>
                </a:solidFill>
                <a:effectLst/>
                <a:latin typeface="微软雅黑" panose="020B0503020204020204" pitchFamily="34" charset="-122"/>
                <a:ea typeface="微软雅黑" panose="020B0503020204020204" pitchFamily="34" charset="-122"/>
              </a:rPr>
              <a:t>(</a:t>
            </a:r>
            <a:r>
              <a:rPr lang="zh-CN" altLang="en-US" sz="1400" b="1" dirty="0">
                <a:solidFill>
                  <a:srgbClr val="FF0000"/>
                </a:solidFill>
                <a:effectLst/>
                <a:latin typeface="微软雅黑" panose="020B0503020204020204" pitchFamily="34" charset="-122"/>
                <a:ea typeface="微软雅黑" panose="020B0503020204020204" pitchFamily="34" charset="-122"/>
              </a:rPr>
              <a:t>响应考核指标</a:t>
            </a:r>
            <a:r>
              <a:rPr lang="en-US" altLang="zh-CN" sz="1400" b="1" dirty="0">
                <a:solidFill>
                  <a:srgbClr val="FF0000"/>
                </a:solidFill>
                <a:effectLst/>
                <a:latin typeface="微软雅黑" panose="020B0503020204020204" pitchFamily="34" charset="-122"/>
                <a:ea typeface="微软雅黑" panose="020B0503020204020204" pitchFamily="34" charset="-122"/>
              </a:rPr>
              <a:t>1)</a:t>
            </a:r>
          </a:p>
        </p:txBody>
      </p:sp>
      <p:sp>
        <p:nvSpPr>
          <p:cNvPr id="14" name="文本框 13"/>
          <p:cNvSpPr txBox="1"/>
          <p:nvPr/>
        </p:nvSpPr>
        <p:spPr>
          <a:xfrm>
            <a:off x="272415" y="2513965"/>
            <a:ext cx="551815" cy="2925445"/>
          </a:xfrm>
          <a:prstGeom prst="rect">
            <a:avLst/>
          </a:prstGeom>
          <a:noFill/>
        </p:spPr>
        <p:txBody>
          <a:bodyPr vert="eaVert" wrap="square" rtlCol="0">
            <a:spAutoFit/>
          </a:bodyPr>
          <a:lstStyle/>
          <a:p>
            <a:r>
              <a:rPr lang="zh-CN" altLang="en-US" sz="2400" b="1">
                <a:solidFill>
                  <a:srgbClr val="FF0000"/>
                </a:solidFill>
                <a:latin typeface="微软雅黑" panose="020B0503020204020204" pitchFamily="34" charset="-122"/>
                <a:ea typeface="微软雅黑" panose="020B0503020204020204" pitchFamily="34" charset="-122"/>
              </a:rPr>
              <a:t>稳定分析控制技术</a:t>
            </a:r>
          </a:p>
        </p:txBody>
      </p:sp>
      <p:sp>
        <p:nvSpPr>
          <p:cNvPr id="19" name="矩形 18"/>
          <p:cNvSpPr/>
          <p:nvPr>
            <p:custDataLst>
              <p:tags r:id="rId24"/>
            </p:custDataLst>
          </p:nvPr>
        </p:nvSpPr>
        <p:spPr bwMode="gray">
          <a:xfrm>
            <a:off x="8197215" y="986155"/>
            <a:ext cx="1827530" cy="407670"/>
          </a:xfrm>
          <a:prstGeom prst="rect">
            <a:avLst/>
          </a:prstGeom>
          <a:solidFill>
            <a:schemeClr val="accent4">
              <a:lumMod val="40000"/>
              <a:lumOff val="60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静态电压强度</a:t>
            </a:r>
          </a:p>
        </p:txBody>
      </p:sp>
      <p:sp>
        <p:nvSpPr>
          <p:cNvPr id="20" name="右箭头 58"/>
          <p:cNvSpPr/>
          <p:nvPr>
            <p:custDataLst>
              <p:tags r:id="rId25"/>
            </p:custDataLst>
          </p:nvPr>
        </p:nvSpPr>
        <p:spPr bwMode="gray">
          <a:xfrm>
            <a:off x="7629525" y="1040765"/>
            <a:ext cx="414020" cy="352425"/>
          </a:xfrm>
          <a:prstGeom prst="rightArrow">
            <a:avLst>
              <a:gd name="adj1" fmla="val 50000"/>
              <a:gd name="adj2" fmla="val 49980"/>
            </a:avLst>
          </a:prstGeom>
          <a:solidFill>
            <a:schemeClr val="accent4">
              <a:lumMod val="75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endParaRPr kumimoji="0" lang="zh-CN" altLang="en-US" sz="12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custDataLst>
              <p:tags r:id="rId26"/>
            </p:custDataLst>
          </p:nvPr>
        </p:nvSpPr>
        <p:spPr bwMode="gray">
          <a:xfrm>
            <a:off x="8197215" y="1478280"/>
            <a:ext cx="1827530" cy="407670"/>
          </a:xfrm>
          <a:prstGeom prst="rect">
            <a:avLst/>
          </a:prstGeom>
          <a:solidFill>
            <a:schemeClr val="accent4">
              <a:lumMod val="40000"/>
              <a:lumOff val="60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暂态电压强度</a:t>
            </a:r>
          </a:p>
        </p:txBody>
      </p:sp>
      <p:sp>
        <p:nvSpPr>
          <p:cNvPr id="26" name="矩形 25"/>
          <p:cNvSpPr/>
          <p:nvPr>
            <p:custDataLst>
              <p:tags r:id="rId27"/>
            </p:custDataLst>
          </p:nvPr>
        </p:nvSpPr>
        <p:spPr bwMode="gray">
          <a:xfrm>
            <a:off x="8197850" y="2002155"/>
            <a:ext cx="1826260" cy="407670"/>
          </a:xfrm>
          <a:prstGeom prst="rect">
            <a:avLst/>
          </a:prstGeom>
          <a:solidFill>
            <a:schemeClr val="accent4">
              <a:lumMod val="40000"/>
              <a:lumOff val="60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正常态频率强度</a:t>
            </a:r>
          </a:p>
        </p:txBody>
      </p:sp>
      <p:sp>
        <p:nvSpPr>
          <p:cNvPr id="28" name="矩形 27"/>
          <p:cNvSpPr/>
          <p:nvPr>
            <p:custDataLst>
              <p:tags r:id="rId28"/>
            </p:custDataLst>
          </p:nvPr>
        </p:nvSpPr>
        <p:spPr bwMode="gray">
          <a:xfrm>
            <a:off x="8197215" y="2469515"/>
            <a:ext cx="1826895" cy="407670"/>
          </a:xfrm>
          <a:prstGeom prst="rect">
            <a:avLst/>
          </a:prstGeom>
          <a:solidFill>
            <a:schemeClr val="accent4">
              <a:lumMod val="40000"/>
              <a:lumOff val="60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故障态频率强度</a:t>
            </a:r>
          </a:p>
        </p:txBody>
      </p:sp>
      <p:sp>
        <p:nvSpPr>
          <p:cNvPr id="33" name="右箭头 58"/>
          <p:cNvSpPr/>
          <p:nvPr>
            <p:custDataLst>
              <p:tags r:id="rId29"/>
            </p:custDataLst>
          </p:nvPr>
        </p:nvSpPr>
        <p:spPr bwMode="gray">
          <a:xfrm>
            <a:off x="7629525" y="2034540"/>
            <a:ext cx="414020" cy="352425"/>
          </a:xfrm>
          <a:prstGeom prst="rightArrow">
            <a:avLst>
              <a:gd name="adj1" fmla="val 50000"/>
              <a:gd name="adj2" fmla="val 49980"/>
            </a:avLst>
          </a:prstGeom>
          <a:solidFill>
            <a:schemeClr val="accent4">
              <a:lumMod val="75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endParaRPr kumimoji="0" lang="zh-CN" altLang="en-US" sz="12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右箭头 58"/>
          <p:cNvSpPr/>
          <p:nvPr>
            <p:custDataLst>
              <p:tags r:id="rId30"/>
            </p:custDataLst>
          </p:nvPr>
        </p:nvSpPr>
        <p:spPr bwMode="gray">
          <a:xfrm>
            <a:off x="7629525" y="2526030"/>
            <a:ext cx="414020" cy="352425"/>
          </a:xfrm>
          <a:prstGeom prst="rightArrow">
            <a:avLst>
              <a:gd name="adj1" fmla="val 50000"/>
              <a:gd name="adj2" fmla="val 49980"/>
            </a:avLst>
          </a:prstGeom>
          <a:solidFill>
            <a:schemeClr val="accent4">
              <a:lumMod val="75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endParaRPr kumimoji="0" lang="zh-CN" altLang="en-US" sz="12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右箭头 58"/>
          <p:cNvSpPr/>
          <p:nvPr>
            <p:custDataLst>
              <p:tags r:id="rId31"/>
            </p:custDataLst>
          </p:nvPr>
        </p:nvSpPr>
        <p:spPr bwMode="gray">
          <a:xfrm>
            <a:off x="7629525" y="1508125"/>
            <a:ext cx="414020" cy="352425"/>
          </a:xfrm>
          <a:prstGeom prst="rightArrow">
            <a:avLst>
              <a:gd name="adj1" fmla="val 50000"/>
              <a:gd name="adj2" fmla="val 49980"/>
            </a:avLst>
          </a:prstGeom>
          <a:solidFill>
            <a:schemeClr val="accent4">
              <a:lumMod val="75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endParaRPr kumimoji="0" lang="zh-CN" altLang="en-US" sz="12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custDataLst>
              <p:tags r:id="rId32"/>
            </p:custDataLst>
          </p:nvPr>
        </p:nvSpPr>
        <p:spPr bwMode="gray">
          <a:xfrm>
            <a:off x="8842375" y="3960495"/>
            <a:ext cx="1124585" cy="407670"/>
          </a:xfrm>
          <a:prstGeom prst="rect">
            <a:avLst/>
          </a:prstGeom>
          <a:solidFill>
            <a:schemeClr val="accent4">
              <a:lumMod val="40000"/>
              <a:lumOff val="60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控制策略</a:t>
            </a:r>
          </a:p>
        </p:txBody>
      </p:sp>
      <p:sp>
        <p:nvSpPr>
          <p:cNvPr id="51" name="矩形 50"/>
          <p:cNvSpPr/>
          <p:nvPr>
            <p:custDataLst>
              <p:tags r:id="rId33"/>
            </p:custDataLst>
          </p:nvPr>
        </p:nvSpPr>
        <p:spPr bwMode="gray">
          <a:xfrm>
            <a:off x="8842375" y="4697095"/>
            <a:ext cx="1124585" cy="407670"/>
          </a:xfrm>
          <a:prstGeom prst="rect">
            <a:avLst/>
          </a:prstGeom>
          <a:solidFill>
            <a:schemeClr val="accent4">
              <a:lumMod val="40000"/>
              <a:lumOff val="60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r>
              <a:rPr kumimoji="0"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调频能力</a:t>
            </a:r>
          </a:p>
        </p:txBody>
      </p:sp>
      <p:sp>
        <p:nvSpPr>
          <p:cNvPr id="57" name="右箭头 58"/>
          <p:cNvSpPr/>
          <p:nvPr>
            <p:custDataLst>
              <p:tags r:id="rId34"/>
            </p:custDataLst>
          </p:nvPr>
        </p:nvSpPr>
        <p:spPr bwMode="gray">
          <a:xfrm>
            <a:off x="8334375" y="4048760"/>
            <a:ext cx="414020" cy="352425"/>
          </a:xfrm>
          <a:prstGeom prst="rightArrow">
            <a:avLst>
              <a:gd name="adj1" fmla="val 50000"/>
              <a:gd name="adj2" fmla="val 49980"/>
            </a:avLst>
          </a:prstGeom>
          <a:solidFill>
            <a:schemeClr val="accent4">
              <a:lumMod val="75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endParaRPr kumimoji="0" lang="zh-CN" altLang="en-US" sz="12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右箭头 58"/>
          <p:cNvSpPr/>
          <p:nvPr>
            <p:custDataLst>
              <p:tags r:id="rId35"/>
            </p:custDataLst>
          </p:nvPr>
        </p:nvSpPr>
        <p:spPr bwMode="gray">
          <a:xfrm>
            <a:off x="8334375" y="4735195"/>
            <a:ext cx="414020" cy="352425"/>
          </a:xfrm>
          <a:prstGeom prst="rightArrow">
            <a:avLst>
              <a:gd name="adj1" fmla="val 50000"/>
              <a:gd name="adj2" fmla="val 49980"/>
            </a:avLst>
          </a:prstGeom>
          <a:solidFill>
            <a:schemeClr val="accent4">
              <a:lumMod val="75000"/>
            </a:schemeClr>
          </a:solidFill>
          <a:ln w="9525">
            <a:noFill/>
            <a:miter lim="800000"/>
          </a:ln>
        </p:spPr>
        <p:txBody>
          <a:bodyPr rtlCol="0" anchor="ctr"/>
          <a:lstStyle>
            <a:defPPr>
              <a:defRPr lang="zh-CN"/>
            </a:defPPr>
            <a:lvl1pPr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黑体" panose="02010609060101010101" pitchFamily="49" charset="-122"/>
                <a:cs typeface="+mn-cs"/>
              </a:defRPr>
            </a:lvl9pPr>
          </a:lstStyle>
          <a:p>
            <a:pPr marL="0" marR="0" lvl="0" indent="0" algn="ctr" defTabSz="914400" rtl="0" eaLnBrk="1" fontAlgn="auto" latinLnBrk="0" hangingPunct="1">
              <a:lnSpc>
                <a:spcPct val="100000"/>
              </a:lnSpc>
              <a:spcBef>
                <a:spcPct val="20000"/>
              </a:spcBef>
              <a:spcAft>
                <a:spcPts val="0"/>
              </a:spcAft>
              <a:buClr>
                <a:srgbClr val="000000"/>
              </a:buClr>
              <a:buSzTx/>
              <a:buFont typeface="Wingdings" panose="05000000000000000000" pitchFamily="2" charset="2"/>
              <a:buNone/>
              <a:defRPr/>
            </a:pPr>
            <a:endParaRPr kumimoji="0" lang="zh-CN" altLang="en-US" sz="1200" b="1" i="0" u="none" strike="noStrike" kern="0" cap="none" spc="0" normalizeH="0" baseline="0" noProof="0" dirty="0">
              <a:ln>
                <a:noFill/>
              </a:ln>
              <a:solidFill>
                <a:srgbClr val="08080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custDataLst>
              <p:tags r:id="rId1"/>
            </p:custDataLst>
          </p:nvPr>
        </p:nvPicPr>
        <p:blipFill>
          <a:blip r:embed="rId3"/>
          <a:stretch>
            <a:fillRect/>
          </a:stretch>
        </p:blipFill>
        <p:spPr>
          <a:xfrm>
            <a:off x="8441690" y="3642360"/>
            <a:ext cx="3234055" cy="2386965"/>
          </a:xfrm>
          <a:prstGeom prst="rect">
            <a:avLst/>
          </a:prstGeom>
        </p:spPr>
      </p:pic>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6505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1015187" y="1023380"/>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000" b="1" dirty="0">
                <a:solidFill>
                  <a:srgbClr val="FF0000"/>
                </a:solidFill>
                <a:effectLst/>
                <a:latin typeface="微软雅黑" panose="020B0503020204020204" pitchFamily="34" charset="-122"/>
                <a:ea typeface="微软雅黑" panose="020B0503020204020204" pitchFamily="34" charset="-122"/>
              </a:rPr>
              <a:t>电压稳定性评估方法</a:t>
            </a:r>
          </a:p>
        </p:txBody>
      </p:sp>
      <p:sp>
        <p:nvSpPr>
          <p:cNvPr id="2" name="Rectangle 2"/>
          <p:cNvSpPr>
            <a:spLocks noChangeArrowheads="1"/>
          </p:cNvSpPr>
          <p:nvPr/>
        </p:nvSpPr>
        <p:spPr bwMode="auto">
          <a:xfrm>
            <a:off x="6096000" y="15213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标题 1"/>
          <p:cNvSpPr txBox="1"/>
          <p:nvPr/>
        </p:nvSpPr>
        <p:spPr>
          <a:xfrm>
            <a:off x="1176655" y="351790"/>
            <a:ext cx="11019155" cy="77025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2.1 </a:t>
            </a:r>
            <a:r>
              <a:rPr lang="zh-CN" altLang="en-US" sz="3600" b="1" dirty="0">
                <a:solidFill>
                  <a:srgbClr val="205196"/>
                </a:solidFill>
                <a:effectLst/>
                <a:latin typeface="微软雅黑" panose="020B0503020204020204" pitchFamily="34" charset="-122"/>
                <a:ea typeface="微软雅黑" panose="020B0503020204020204" pitchFamily="34" charset="-122"/>
              </a:rPr>
              <a:t>稳定性评估方法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fld id="{1890D586-F587-4B11-9A09-7A3B8DB42779}" type="slidenum">
              <a:rPr lang="zh-CN" altLang="en-US" smtClean="0"/>
              <a:t>36</a:t>
            </a:fld>
            <a:endParaRPr lang="zh-CN" altLang="en-US"/>
          </a:p>
        </p:txBody>
      </p:sp>
      <p:pic>
        <p:nvPicPr>
          <p:cNvPr id="8" name="图片 7"/>
          <p:cNvPicPr>
            <a:picLocks noChangeAspect="1"/>
          </p:cNvPicPr>
          <p:nvPr/>
        </p:nvPicPr>
        <p:blipFill>
          <a:blip r:embed="rId5"/>
          <a:srcRect l="-5905" t="2555" r="5905" b="1620"/>
          <a:stretch>
            <a:fillRect/>
          </a:stretch>
        </p:blipFill>
        <p:spPr>
          <a:xfrm>
            <a:off x="3086735" y="2818765"/>
            <a:ext cx="4503420" cy="2769870"/>
          </a:xfrm>
          <a:prstGeom prst="rect">
            <a:avLst/>
          </a:prstGeom>
        </p:spPr>
      </p:pic>
      <p:sp>
        <p:nvSpPr>
          <p:cNvPr id="12" name="object 87"/>
          <p:cNvSpPr/>
          <p:nvPr/>
        </p:nvSpPr>
        <p:spPr>
          <a:xfrm>
            <a:off x="543560" y="1501775"/>
            <a:ext cx="10969625" cy="1134110"/>
          </a:xfrm>
          <a:custGeom>
            <a:avLst/>
            <a:gdLst/>
            <a:ahLst/>
            <a:cxnLst/>
            <a:rect l="l" t="t" r="r" b="b"/>
            <a:pathLst>
              <a:path w="7344409" h="1456689">
                <a:moveTo>
                  <a:pt x="0" y="1456181"/>
                </a:moveTo>
                <a:lnTo>
                  <a:pt x="7344156" y="1456181"/>
                </a:lnTo>
                <a:lnTo>
                  <a:pt x="7344156" y="0"/>
                </a:lnTo>
                <a:lnTo>
                  <a:pt x="0" y="0"/>
                </a:lnTo>
                <a:lnTo>
                  <a:pt x="0" y="1456181"/>
                </a:lnTo>
                <a:close/>
              </a:path>
            </a:pathLst>
          </a:custGeom>
          <a:ln w="25145">
            <a:solidFill>
              <a:srgbClr val="385D89"/>
            </a:solidFill>
            <a:prstDash val="sysDash"/>
          </a:ln>
        </p:spPr>
        <p:txBody>
          <a:bodyPr wrap="square" lIns="0" tIns="0" rIns="0" bIns="0" rtlCol="0"/>
          <a:lstStyle/>
          <a:p>
            <a:pPr eaLnBrk="1" hangingPunct="1"/>
            <a:endParaRPr sz="1600">
              <a:solidFill>
                <a:prstClr val="black"/>
              </a:solidFill>
              <a:ea typeface="华文细黑" panose="02010600040101010101" pitchFamily="2" charset="-122"/>
            </a:endParaRPr>
          </a:p>
        </p:txBody>
      </p:sp>
      <p:sp>
        <p:nvSpPr>
          <p:cNvPr id="16" name="文本框 15"/>
          <p:cNvSpPr txBox="1"/>
          <p:nvPr/>
        </p:nvSpPr>
        <p:spPr>
          <a:xfrm>
            <a:off x="543560" y="1539875"/>
            <a:ext cx="10904220" cy="891540"/>
          </a:xfrm>
          <a:prstGeom prst="rect">
            <a:avLst/>
          </a:prstGeom>
          <a:noFill/>
        </p:spPr>
        <p:txBody>
          <a:bodyPr wrap="square" rtlCol="0" anchor="t">
            <a:spAutoFit/>
          </a:bodyPr>
          <a:lstStyle/>
          <a:p>
            <a:pPr indent="457200" algn="just" defTabSz="266700" fontAlgn="auto">
              <a:lnSpc>
                <a:spcPct val="130000"/>
              </a:lnSpc>
            </a:pPr>
            <a:r>
              <a:rPr lang="zh-CN" altLang="en-US"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海上风电经柔性直流系统并网，对受端电网的电压稳定性的影响可以从</a:t>
            </a: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静态</a:t>
            </a:r>
            <a:r>
              <a:rPr lang="zh-CN" altLang="en-US"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暂态</a:t>
            </a:r>
            <a:r>
              <a:rPr lang="zh-CN" altLang="en-US"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两方面进行分析，分别利用</a:t>
            </a: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电压刚度</a:t>
            </a:r>
            <a:r>
              <a:rPr lang="zh-CN" altLang="en-US"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暂态电压恢复时间</a:t>
            </a:r>
            <a:r>
              <a:rPr lang="zh-CN" altLang="en-US"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进行评估。</a:t>
            </a:r>
          </a:p>
        </p:txBody>
      </p:sp>
      <p:pic>
        <p:nvPicPr>
          <p:cNvPr id="17" name="图片 16"/>
          <p:cNvPicPr>
            <a:picLocks noChangeAspect="1"/>
          </p:cNvPicPr>
          <p:nvPr/>
        </p:nvPicPr>
        <p:blipFill>
          <a:blip r:embed="rId6"/>
          <a:stretch>
            <a:fillRect/>
          </a:stretch>
        </p:blipFill>
        <p:spPr>
          <a:xfrm>
            <a:off x="342265" y="4192905"/>
            <a:ext cx="3248025" cy="749935"/>
          </a:xfrm>
          <a:prstGeom prst="rect">
            <a:avLst/>
          </a:prstGeom>
          <a:noFill/>
          <a:ln w="9525">
            <a:noFill/>
          </a:ln>
        </p:spPr>
      </p:pic>
      <p:pic>
        <p:nvPicPr>
          <p:cNvPr id="20" name="图片 19"/>
          <p:cNvPicPr>
            <a:picLocks noChangeAspect="1"/>
          </p:cNvPicPr>
          <p:nvPr/>
        </p:nvPicPr>
        <p:blipFill>
          <a:blip r:embed="rId7"/>
          <a:stretch>
            <a:fillRect/>
          </a:stretch>
        </p:blipFill>
        <p:spPr>
          <a:xfrm>
            <a:off x="1047750" y="4969510"/>
            <a:ext cx="1641475" cy="829945"/>
          </a:xfrm>
          <a:prstGeom prst="rect">
            <a:avLst/>
          </a:prstGeom>
          <a:noFill/>
          <a:ln w="9525">
            <a:noFill/>
          </a:ln>
        </p:spPr>
      </p:pic>
      <p:sp>
        <p:nvSpPr>
          <p:cNvPr id="25" name="文本框 24"/>
          <p:cNvSpPr txBox="1"/>
          <p:nvPr/>
        </p:nvSpPr>
        <p:spPr>
          <a:xfrm>
            <a:off x="3783965" y="5553710"/>
            <a:ext cx="391033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电压刚度对应短路比取值</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363855" y="5999480"/>
            <a:ext cx="7226300" cy="786130"/>
          </a:xfrm>
          <a:prstGeom prst="rect">
            <a:avLst/>
          </a:prstGeom>
        </p:spPr>
        <p:txBody>
          <a:bodyPr wrap="square">
            <a:noAutofit/>
          </a:bodyPr>
          <a:lstStyle/>
          <a:p>
            <a:pPr indent="0" algn="just" fontAlgn="auto">
              <a:lnSpc>
                <a:spcPct val="120000"/>
              </a:lnSpc>
              <a:spcBef>
                <a:spcPts val="700"/>
              </a:spcBef>
              <a:spcAft>
                <a:spcPct val="0"/>
              </a:spcAft>
            </a:pPr>
            <a:r>
              <a:rPr lang="zh-CN" altLang="en-US" sz="1400" b="0" i="0">
                <a:solidFill>
                  <a:srgbClr val="000000"/>
                </a:solidFill>
                <a:latin typeface="微软雅黑" panose="020B0503020204020204" pitchFamily="34" charset="-122"/>
                <a:ea typeface="微软雅黑" panose="020B0503020204020204" pitchFamily="34" charset="-122"/>
              </a:rPr>
              <a:t>一般而言，当</a:t>
            </a:r>
            <a:r>
              <a:rPr lang="en-US" altLang="zh-CN" sz="1400" b="0" i="0">
                <a:solidFill>
                  <a:srgbClr val="000000"/>
                </a:solidFill>
                <a:latin typeface="微软雅黑" panose="020B0503020204020204" pitchFamily="34" charset="-122"/>
                <a:ea typeface="微软雅黑" panose="020B0503020204020204" pitchFamily="34" charset="-122"/>
              </a:rPr>
              <a:t>SCR&gt; 3</a:t>
            </a:r>
            <a:r>
              <a:rPr lang="zh-CN" altLang="en-US" sz="1400" b="0" i="0">
                <a:solidFill>
                  <a:srgbClr val="000000"/>
                </a:solidFill>
                <a:latin typeface="微软雅黑" panose="020B0503020204020204" pitchFamily="34" charset="-122"/>
                <a:ea typeface="微软雅黑" panose="020B0503020204020204" pitchFamily="34" charset="-122"/>
              </a:rPr>
              <a:t>时，外部系统可以视为逆变器侧</a:t>
            </a:r>
            <a:r>
              <a:rPr lang="en-US" altLang="zh-CN" sz="1400" b="0" i="0">
                <a:solidFill>
                  <a:srgbClr val="000000"/>
                </a:solidFill>
                <a:latin typeface="微软雅黑" panose="020B0503020204020204" pitchFamily="34" charset="-122"/>
                <a:ea typeface="微软雅黑" panose="020B0503020204020204" pitchFamily="34" charset="-122"/>
              </a:rPr>
              <a:t>LCC</a:t>
            </a:r>
            <a:r>
              <a:rPr lang="zh-CN" altLang="en-US" sz="1400" b="0" i="0">
                <a:solidFill>
                  <a:srgbClr val="000000"/>
                </a:solidFill>
                <a:latin typeface="微软雅黑" panose="020B0503020204020204" pitchFamily="34" charset="-122"/>
                <a:ea typeface="微软雅黑" panose="020B0503020204020204" pitchFamily="34" charset="-122"/>
              </a:rPr>
              <a:t>的强系统。</a:t>
            </a:r>
          </a:p>
          <a:p>
            <a:pPr indent="0" algn="just" fontAlgn="auto">
              <a:lnSpc>
                <a:spcPct val="120000"/>
              </a:lnSpc>
              <a:spcBef>
                <a:spcPts val="700"/>
              </a:spcBef>
              <a:spcAft>
                <a:spcPct val="0"/>
              </a:spcAft>
            </a:pPr>
            <a:r>
              <a:rPr lang="zh-CN" sz="1400" b="0" i="0">
                <a:solidFill>
                  <a:srgbClr val="000000"/>
                </a:solidFill>
                <a:latin typeface="微软雅黑" panose="020B0503020204020204" pitchFamily="34" charset="-122"/>
                <a:ea typeface="微软雅黑" panose="020B0503020204020204" pitchFamily="34" charset="-122"/>
              </a:rPr>
              <a:t>由图</a:t>
            </a:r>
            <a:r>
              <a:rPr lang="zh-CN" altLang="en-US" sz="1400" b="0" i="0">
                <a:solidFill>
                  <a:srgbClr val="000000"/>
                </a:solidFill>
                <a:latin typeface="微软雅黑" panose="020B0503020204020204" pitchFamily="34" charset="-122"/>
                <a:ea typeface="微软雅黑" panose="020B0503020204020204" pitchFamily="34" charset="-122"/>
              </a:rPr>
              <a:t>，当戴维南等效阻抗阶段为</a:t>
            </a:r>
            <a:r>
              <a:rPr lang="en-US" altLang="zh-CN" sz="1400" b="0" i="0">
                <a:solidFill>
                  <a:srgbClr val="000000"/>
                </a:solidFill>
                <a:latin typeface="微软雅黑" panose="020B0503020204020204" pitchFamily="34" charset="-122"/>
                <a:ea typeface="微软雅黑" panose="020B0503020204020204" pitchFamily="34" charset="-122"/>
              </a:rPr>
              <a:t>90°</a:t>
            </a:r>
            <a:r>
              <a:rPr lang="zh-CN" altLang="en-US" sz="1400" b="0" i="0">
                <a:solidFill>
                  <a:srgbClr val="000000"/>
                </a:solidFill>
                <a:latin typeface="微软雅黑" panose="020B0503020204020204" pitchFamily="34" charset="-122"/>
                <a:ea typeface="微软雅黑" panose="020B0503020204020204" pitchFamily="34" charset="-122"/>
              </a:rPr>
              <a:t>，</a:t>
            </a:r>
            <a:r>
              <a:rPr lang="zh-CN" altLang="en-US" sz="1400" b="1" i="0">
                <a:solidFill>
                  <a:srgbClr val="000000"/>
                </a:solidFill>
                <a:latin typeface="微软雅黑" panose="020B0503020204020204" pitchFamily="34" charset="-122"/>
                <a:ea typeface="微软雅黑" panose="020B0503020204020204" pitchFamily="34" charset="-122"/>
              </a:rPr>
              <a:t>当电压刚度大于</a:t>
            </a:r>
            <a:r>
              <a:rPr lang="en-US" altLang="zh-CN" sz="1400" b="1" i="0">
                <a:solidFill>
                  <a:srgbClr val="000000"/>
                </a:solidFill>
                <a:latin typeface="微软雅黑" panose="020B0503020204020204" pitchFamily="34" charset="-122"/>
                <a:ea typeface="微软雅黑" panose="020B0503020204020204" pitchFamily="34" charset="-122"/>
              </a:rPr>
              <a:t>0.95</a:t>
            </a:r>
            <a:r>
              <a:rPr lang="zh-CN" altLang="en-US" sz="1400" b="1" i="0">
                <a:solidFill>
                  <a:srgbClr val="000000"/>
                </a:solidFill>
                <a:latin typeface="微软雅黑" panose="020B0503020204020204" pitchFamily="34" charset="-122"/>
                <a:ea typeface="微软雅黑" panose="020B0503020204020204" pitchFamily="34" charset="-122"/>
              </a:rPr>
              <a:t>时，外部系统可以视为强系统</a:t>
            </a:r>
          </a:p>
        </p:txBody>
      </p:sp>
      <p:sp>
        <p:nvSpPr>
          <p:cNvPr id="24" name="文本框 23"/>
          <p:cNvSpPr txBox="1"/>
          <p:nvPr/>
        </p:nvSpPr>
        <p:spPr>
          <a:xfrm>
            <a:off x="341630" y="3263900"/>
            <a:ext cx="3248025" cy="866140"/>
          </a:xfrm>
          <a:prstGeom prst="rect">
            <a:avLst/>
          </a:prstGeom>
          <a:noFill/>
        </p:spPr>
        <p:txBody>
          <a:bodyPr wrap="square" rtlCol="0">
            <a:spAutoFit/>
          </a:bodyPr>
          <a:lstStyle/>
          <a:p>
            <a:pPr indent="0" fontAlgn="auto">
              <a:lnSpc>
                <a:spcPct val="120000"/>
              </a:lnSpc>
            </a:pPr>
            <a:r>
              <a:rPr lang="zh-CN" altLang="en-US" sz="1400">
                <a:latin typeface="Times New Roman" panose="02020603050405020304" pitchFamily="18" charset="0"/>
                <a:ea typeface="微软雅黑" panose="020B0503020204020204" pitchFamily="34" charset="-122"/>
                <a:cs typeface="Times New Roman" panose="02020603050405020304" pitchFamily="18" charset="0"/>
                <a:sym typeface="+mn-ea"/>
              </a:rPr>
              <a:t>如果系统中没有构网型换流器和</a:t>
            </a:r>
            <a:r>
              <a:rPr lang="zh-CN" sz="1400">
                <a:latin typeface="Times New Roman" panose="02020603050405020304" pitchFamily="18" charset="0"/>
                <a:ea typeface="微软雅黑" panose="020B0503020204020204" pitchFamily="34" charset="-122"/>
                <a:cs typeface="Times New Roman" panose="02020603050405020304" pitchFamily="18" charset="0"/>
                <a:sym typeface="+mn-ea"/>
              </a:rPr>
              <a:t>定</a:t>
            </a:r>
            <a:r>
              <a:rPr lang="en-US" altLang="zh-CN" sz="1400">
                <a:latin typeface="Times New Roman" panose="02020603050405020304" pitchFamily="18" charset="0"/>
                <a:ea typeface="微软雅黑" panose="020B0503020204020204" pitchFamily="34" charset="-122"/>
                <a:cs typeface="Times New Roman" panose="02020603050405020304" pitchFamily="18" charset="0"/>
                <a:sym typeface="+mn-ea"/>
              </a:rPr>
              <a:t>PU</a:t>
            </a:r>
            <a:r>
              <a:rPr lang="zh-CN" altLang="en-US" sz="1400">
                <a:latin typeface="Times New Roman" panose="02020603050405020304" pitchFamily="18" charset="0"/>
                <a:ea typeface="微软雅黑" panose="020B0503020204020204" pitchFamily="34" charset="-122"/>
                <a:cs typeface="Times New Roman" panose="02020603050405020304" pitchFamily="18" charset="0"/>
                <a:sym typeface="+mn-ea"/>
              </a:rPr>
              <a:t>控制的跟网型换流器时，可以将</a:t>
            </a:r>
            <a:r>
              <a:rPr lang="zh-CN" sz="1400">
                <a:latin typeface="Times New Roman" panose="02020603050405020304" pitchFamily="18" charset="0"/>
                <a:ea typeface="微软雅黑" panose="020B0503020204020204" pitchFamily="34" charset="-122"/>
                <a:cs typeface="Times New Roman" panose="02020603050405020304" pitchFamily="18" charset="0"/>
                <a:sym typeface="+mn-ea"/>
              </a:rPr>
              <a:t>电压刚度表示为短路比的函数：</a:t>
            </a:r>
            <a:endParaRPr lang="zh-CN" altLang="en-US" sz="140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6" name="文本框 25"/>
          <p:cNvSpPr txBox="1"/>
          <p:nvPr/>
        </p:nvSpPr>
        <p:spPr>
          <a:xfrm>
            <a:off x="659765" y="2872740"/>
            <a:ext cx="2029460" cy="337185"/>
          </a:xfrm>
          <a:prstGeom prst="rect">
            <a:avLst/>
          </a:prstGeom>
          <a:noFill/>
        </p:spPr>
        <p:txBody>
          <a:bodyPr wrap="square" rtlCol="0" anchor="t">
            <a:spAutoFit/>
          </a:bodyPr>
          <a:lstStyle/>
          <a:p>
            <a:r>
              <a:rPr 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）电压刚度</a:t>
            </a:r>
          </a:p>
        </p:txBody>
      </p:sp>
      <p:sp>
        <p:nvSpPr>
          <p:cNvPr id="27" name="文本框 26"/>
          <p:cNvSpPr txBox="1"/>
          <p:nvPr/>
        </p:nvSpPr>
        <p:spPr>
          <a:xfrm>
            <a:off x="8373745" y="2712720"/>
            <a:ext cx="2768600" cy="337185"/>
          </a:xfrm>
          <a:prstGeom prst="rect">
            <a:avLst/>
          </a:prstGeom>
          <a:noFill/>
        </p:spPr>
        <p:txBody>
          <a:bodyPr wrap="square" rtlCol="0" anchor="t">
            <a:spAutoFit/>
          </a:bodyPr>
          <a:lstStyle/>
          <a:p>
            <a:r>
              <a:rPr 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2</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）暂态电压恢复时间</a:t>
            </a:r>
          </a:p>
        </p:txBody>
      </p:sp>
      <p:sp>
        <p:nvSpPr>
          <p:cNvPr id="30" name="文本框 29"/>
          <p:cNvSpPr txBox="1"/>
          <p:nvPr/>
        </p:nvSpPr>
        <p:spPr>
          <a:xfrm>
            <a:off x="7857490" y="3006090"/>
            <a:ext cx="3978275" cy="975995"/>
          </a:xfrm>
          <a:prstGeom prst="rect">
            <a:avLst/>
          </a:prstGeom>
          <a:noFill/>
        </p:spPr>
        <p:txBody>
          <a:bodyPr wrap="square" rtlCol="0" anchor="t">
            <a:spAutoFit/>
          </a:bodyPr>
          <a:lstStyle/>
          <a:p>
            <a:pPr indent="0" fontAlgn="auto">
              <a:lnSpc>
                <a:spcPct val="120000"/>
              </a:lnSpc>
            </a:pPr>
            <a:r>
              <a:rPr lang="zh-CN" altLang="en-US" sz="1600" b="1"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暂态电压恢复时间的定义：</a:t>
            </a:r>
          </a:p>
          <a:p>
            <a:pPr indent="0" fontAlgn="auto">
              <a:lnSpc>
                <a:spcPct val="120000"/>
              </a:lnSpc>
            </a:pPr>
            <a:r>
              <a:rPr lang="zh-CN" altLang="en-US" sz="1600"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故障发生后，节点电压恢复到</a:t>
            </a:r>
            <a:r>
              <a:rPr lang="en-US" altLang="zh-CN" sz="1600"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0.95pu</a:t>
            </a:r>
            <a:r>
              <a:rPr lang="zh-CN" altLang="en-US" sz="1600"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所需时间。</a:t>
            </a:r>
          </a:p>
        </p:txBody>
      </p:sp>
      <p:cxnSp>
        <p:nvCxnSpPr>
          <p:cNvPr id="32" name="直接连接符 31"/>
          <p:cNvCxnSpPr/>
          <p:nvPr/>
        </p:nvCxnSpPr>
        <p:spPr>
          <a:xfrm>
            <a:off x="7691755" y="2985337"/>
            <a:ext cx="3810" cy="37642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297545" y="6179185"/>
            <a:ext cx="3538220" cy="304165"/>
          </a:xfrm>
          <a:prstGeom prst="rect">
            <a:avLst/>
          </a:prstGeom>
        </p:spPr>
        <p:txBody>
          <a:bodyPr wrap="square">
            <a:noAutofit/>
          </a:bodyPr>
          <a:lstStyle/>
          <a:p>
            <a:pPr indent="0" algn="just" fontAlgn="auto">
              <a:lnSpc>
                <a:spcPct val="120000"/>
              </a:lnSpc>
              <a:spcBef>
                <a:spcPts val="700"/>
              </a:spcBef>
              <a:spcAft>
                <a:spcPct val="0"/>
              </a:spcAft>
            </a:pPr>
            <a:r>
              <a:rPr lang="zh-CN" sz="1400" b="0" i="0">
                <a:solidFill>
                  <a:srgbClr val="000000"/>
                </a:solidFill>
                <a:latin typeface="微软雅黑" panose="020B0503020204020204" pitchFamily="34" charset="-122"/>
                <a:ea typeface="微软雅黑" panose="020B0503020204020204" pitchFamily="34" charset="-122"/>
              </a:rPr>
              <a:t>可用于衡量不同方案下，某一节点的暂态电压恢复能力，</a:t>
            </a:r>
            <a:r>
              <a:rPr lang="zh-CN" sz="1400" b="1" i="0">
                <a:solidFill>
                  <a:srgbClr val="000000"/>
                </a:solidFill>
                <a:latin typeface="微软雅黑" panose="020B0503020204020204" pitchFamily="34" charset="-122"/>
                <a:ea typeface="微软雅黑" panose="020B0503020204020204" pitchFamily="34" charset="-122"/>
              </a:rPr>
              <a:t>时间越短，恢复能力越强</a:t>
            </a:r>
          </a:p>
        </p:txBody>
      </p:sp>
      <p:cxnSp>
        <p:nvCxnSpPr>
          <p:cNvPr id="35" name="直接连接符 34"/>
          <p:cNvCxnSpPr/>
          <p:nvPr/>
        </p:nvCxnSpPr>
        <p:spPr>
          <a:xfrm flipV="1">
            <a:off x="8839835" y="4975860"/>
            <a:ext cx="2740025" cy="15875"/>
          </a:xfrm>
          <a:prstGeom prst="line">
            <a:avLst/>
          </a:prstGeom>
          <a:ln w="28575">
            <a:solidFill>
              <a:srgbClr val="FF0000"/>
            </a:solidFill>
            <a:prstDash val="sysDash"/>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9041130" y="4647565"/>
            <a:ext cx="94805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0.95pu</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8"/>
          <a:stretch>
            <a:fillRect/>
          </a:stretch>
        </p:blipFill>
        <p:spPr>
          <a:xfrm>
            <a:off x="4231640" y="4552950"/>
            <a:ext cx="2350135" cy="1776095"/>
          </a:xfrm>
          <a:prstGeom prst="rect">
            <a:avLst/>
          </a:prstGeom>
          <a:noFill/>
          <a:ln w="9525">
            <a:noFill/>
          </a:ln>
        </p:spPr>
      </p:pic>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6505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1015187" y="943370"/>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000" b="1" dirty="0">
                <a:solidFill>
                  <a:srgbClr val="FF0000"/>
                </a:solidFill>
                <a:effectLst/>
                <a:latin typeface="微软雅黑" panose="020B0503020204020204" pitchFamily="34" charset="-122"/>
                <a:ea typeface="微软雅黑" panose="020B0503020204020204" pitchFamily="34" charset="-122"/>
              </a:rPr>
              <a:t>频率稳定性评估方法</a:t>
            </a:r>
          </a:p>
        </p:txBody>
      </p:sp>
      <p:sp>
        <p:nvSpPr>
          <p:cNvPr id="2" name="Rectangle 2"/>
          <p:cNvSpPr>
            <a:spLocks noChangeArrowheads="1"/>
          </p:cNvSpPr>
          <p:nvPr/>
        </p:nvSpPr>
        <p:spPr bwMode="auto">
          <a:xfrm>
            <a:off x="6096000" y="15213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标题 1"/>
          <p:cNvSpPr txBox="1"/>
          <p:nvPr/>
        </p:nvSpPr>
        <p:spPr>
          <a:xfrm>
            <a:off x="1176655" y="351790"/>
            <a:ext cx="11019155" cy="77025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2.1 </a:t>
            </a:r>
            <a:r>
              <a:rPr lang="zh-CN" altLang="en-US" sz="3600" b="1" dirty="0">
                <a:solidFill>
                  <a:srgbClr val="205196"/>
                </a:solidFill>
                <a:effectLst/>
                <a:latin typeface="微软雅黑" panose="020B0503020204020204" pitchFamily="34" charset="-122"/>
                <a:ea typeface="微软雅黑" panose="020B0503020204020204" pitchFamily="34" charset="-122"/>
              </a:rPr>
              <a:t>稳定性评估方法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18" name="矩形 17"/>
          <p:cNvSpPr/>
          <p:nvPr/>
        </p:nvSpPr>
        <p:spPr>
          <a:xfrm>
            <a:off x="316230" y="1338580"/>
            <a:ext cx="11488420" cy="1753235"/>
          </a:xfrm>
          <a:prstGeom prst="rect">
            <a:avLst/>
          </a:prstGeom>
          <a:ln w="28575">
            <a:solidFill>
              <a:schemeClr val="accent1"/>
            </a:solidFill>
            <a:prstDash val="dash"/>
          </a:ln>
        </p:spPr>
        <p:txBody>
          <a:bodyPr wrap="square">
            <a:spAutoFit/>
          </a:bodyPr>
          <a:lstStyle/>
          <a:p>
            <a:pPr indent="360045">
              <a:lnSpc>
                <a:spcPct val="150000"/>
              </a:lnSpc>
            </a:pPr>
            <a:r>
              <a:rPr lang="zh-CN" altLang="en-US" dirty="0">
                <a:latin typeface="微软雅黑" panose="020B0503020204020204" pitchFamily="34" charset="-122"/>
                <a:ea typeface="微软雅黑" panose="020B0503020204020204" pitchFamily="34" charset="-122"/>
                <a:sym typeface="方正黑体简体" panose="02000000000000000000" pitchFamily="2" charset="-122"/>
              </a:rPr>
              <a:t> 随着新能源和直流在电力系统中的占比不断提升，受端电网的频率特性发生明显变化，传统的频率稳定性评估方法也要进行相应的更新。</a:t>
            </a:r>
            <a:r>
              <a:rPr lang="zh-CN" altLang="en-US" dirty="0">
                <a:solidFill>
                  <a:srgbClr val="FF0000"/>
                </a:solidFill>
                <a:latin typeface="微软雅黑" panose="020B0503020204020204" pitchFamily="34" charset="-122"/>
                <a:ea typeface="微软雅黑" panose="020B0503020204020204" pitchFamily="34" charset="-122"/>
                <a:sym typeface="方正黑体简体" panose="02000000000000000000" pitchFamily="2" charset="-122"/>
              </a:rPr>
              <a:t>正常运行状态下</a:t>
            </a:r>
            <a:r>
              <a:rPr lang="zh-CN" altLang="en-US" dirty="0">
                <a:latin typeface="微软雅黑" panose="020B0503020204020204" pitchFamily="34" charset="-122"/>
                <a:ea typeface="微软雅黑" panose="020B0503020204020204" pitchFamily="34" charset="-122"/>
                <a:sym typeface="方正黑体简体" panose="02000000000000000000" pitchFamily="2" charset="-122"/>
              </a:rPr>
              <a:t>，在等效惯量指标的基础上，提出了考虑新能源、直流渗透率的</a:t>
            </a:r>
            <a:r>
              <a:rPr lang="zh-CN" altLang="en-US" dirty="0">
                <a:solidFill>
                  <a:srgbClr val="FF0000"/>
                </a:solidFill>
                <a:latin typeface="微软雅黑" panose="020B0503020204020204" pitchFamily="34" charset="-122"/>
                <a:ea typeface="微软雅黑" panose="020B0503020204020204" pitchFamily="34" charset="-122"/>
                <a:sym typeface="方正黑体简体" panose="02000000000000000000" pitchFamily="2" charset="-122"/>
              </a:rPr>
              <a:t>修正的频率偏差因子</a:t>
            </a:r>
            <a:r>
              <a:rPr lang="zh-CN" altLang="en-US" dirty="0">
                <a:latin typeface="微软雅黑" panose="020B0503020204020204" pitchFamily="34" charset="-122"/>
                <a:ea typeface="微软雅黑" panose="020B0503020204020204" pitchFamily="34" charset="-122"/>
                <a:sym typeface="方正黑体简体" panose="02000000000000000000" pitchFamily="2" charset="-122"/>
              </a:rPr>
              <a:t>指标，评估系统正常态的频率稳定性；而在</a:t>
            </a:r>
            <a:r>
              <a:rPr lang="zh-CN" altLang="en-US" dirty="0">
                <a:solidFill>
                  <a:srgbClr val="FF0000"/>
                </a:solidFill>
                <a:latin typeface="微软雅黑" panose="020B0503020204020204" pitchFamily="34" charset="-122"/>
                <a:ea typeface="微软雅黑" panose="020B0503020204020204" pitchFamily="34" charset="-122"/>
                <a:sym typeface="方正黑体简体" panose="02000000000000000000" pitchFamily="2" charset="-122"/>
              </a:rPr>
              <a:t>短时故障状态</a:t>
            </a:r>
            <a:r>
              <a:rPr lang="zh-CN" altLang="en-US" dirty="0">
                <a:latin typeface="微软雅黑" panose="020B0503020204020204" pitchFamily="34" charset="-122"/>
                <a:ea typeface="微软雅黑" panose="020B0503020204020204" pitchFamily="34" charset="-122"/>
                <a:sym typeface="方正黑体简体" panose="02000000000000000000" pitchFamily="2" charset="-122"/>
              </a:rPr>
              <a:t>下，</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关注非同步机电源低穿带来的能量冲击，提出了</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能量缺失因子指标</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，用于评价系统相对于非同步机电源低穿的频率强度。</a:t>
            </a:r>
            <a:endParaRPr lang="zh-CN" altLang="en-US" dirty="0">
              <a:latin typeface="微软雅黑" panose="020B0503020204020204" pitchFamily="34" charset="-122"/>
              <a:ea typeface="微软雅黑" panose="020B0503020204020204" pitchFamily="34" charset="-122"/>
            </a:endParaRPr>
          </a:p>
        </p:txBody>
      </p:sp>
      <p:pic>
        <p:nvPicPr>
          <p:cNvPr id="48" name="图片 47"/>
          <p:cNvPicPr>
            <a:picLocks noChangeAspect="1"/>
          </p:cNvPicPr>
          <p:nvPr>
            <p:custDataLst>
              <p:tags r:id="rId2"/>
            </p:custDataLst>
          </p:nvPr>
        </p:nvPicPr>
        <p:blipFill>
          <a:blip r:embed="rId10"/>
          <a:stretch>
            <a:fillRect/>
          </a:stretch>
        </p:blipFill>
        <p:spPr>
          <a:xfrm>
            <a:off x="193675" y="3751580"/>
            <a:ext cx="3161030" cy="1835150"/>
          </a:xfrm>
          <a:prstGeom prst="rect">
            <a:avLst/>
          </a:prstGeom>
        </p:spPr>
      </p:pic>
      <p:sp>
        <p:nvSpPr>
          <p:cNvPr id="49" name="矩形 48"/>
          <p:cNvSpPr/>
          <p:nvPr>
            <p:custDataLst>
              <p:tags r:id="rId3"/>
            </p:custDataLst>
          </p:nvPr>
        </p:nvSpPr>
        <p:spPr>
          <a:xfrm>
            <a:off x="356231" y="5884905"/>
            <a:ext cx="2824480" cy="337185"/>
          </a:xfrm>
          <a:prstGeom prst="rect">
            <a:avLst/>
          </a:prstGeom>
        </p:spPr>
        <p:txBody>
          <a:bodyPr wrap="none">
            <a:spAutoFit/>
          </a:bodyPr>
          <a:lstStyle/>
          <a:p>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频率稳定性分析方法整体框图</a:t>
            </a:r>
            <a:endParaRPr lang="zh-CN" altLang="en-US" sz="1600" b="1" dirty="0">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411220" y="3253942"/>
            <a:ext cx="0" cy="339552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522345" y="3185795"/>
            <a:ext cx="3710940" cy="737235"/>
          </a:xfrm>
          <a:prstGeom prst="rect">
            <a:avLst/>
          </a:prstGeom>
        </p:spPr>
        <p:txBody>
          <a:bodyPr wrap="squar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正常态</a:t>
            </a:r>
            <a:r>
              <a:rPr lang="zh-CN" altLang="en-US" sz="1400" dirty="0">
                <a:latin typeface="微软雅黑" panose="020B0503020204020204" pitchFamily="34" charset="-122"/>
                <a:ea typeface="微软雅黑" panose="020B0503020204020204" pitchFamily="34" charset="-122"/>
              </a:rPr>
              <a:t>方面：考虑新能源渗透率和直流馈入比时，得到</a:t>
            </a:r>
            <a:r>
              <a:rPr lang="zh-CN" altLang="en-US" sz="1400" b="1" dirty="0">
                <a:latin typeface="微软雅黑" panose="020B0503020204020204" pitchFamily="34" charset="-122"/>
                <a:ea typeface="微软雅黑" panose="020B0503020204020204" pitchFamily="34" charset="-122"/>
              </a:rPr>
              <a:t>修正的频率偏差因子</a:t>
            </a:r>
            <a:r>
              <a:rPr lang="zh-CN" altLang="en-US" sz="1400" dirty="0">
                <a:latin typeface="微软雅黑" panose="020B0503020204020204" pitchFamily="34" charset="-122"/>
                <a:ea typeface="微软雅黑" panose="020B0503020204020204" pitchFamily="34" charset="-122"/>
              </a:rPr>
              <a:t>为：</a:t>
            </a:r>
          </a:p>
        </p:txBody>
      </p:sp>
      <p:graphicFrame>
        <p:nvGraphicFramePr>
          <p:cNvPr id="15" name="对象 14"/>
          <p:cNvGraphicFramePr>
            <a:graphicFrameLocks noChangeAspect="1"/>
          </p:cNvGraphicFramePr>
          <p:nvPr/>
        </p:nvGraphicFramePr>
        <p:xfrm>
          <a:off x="4087091" y="3951113"/>
          <a:ext cx="2583714" cy="693912"/>
        </p:xfrm>
        <a:graphic>
          <a:graphicData uri="http://schemas.openxmlformats.org/presentationml/2006/ole">
            <mc:AlternateContent xmlns:mc="http://schemas.openxmlformats.org/markup-compatibility/2006">
              <mc:Choice xmlns:v="urn:schemas-microsoft-com:vml" Requires="v">
                <p:oleObj spid="_x0000_s183301" name="Equation" r:id="rId11" imgW="1675765" imgH="444500" progId="Equation.DSMT4">
                  <p:embed/>
                </p:oleObj>
              </mc:Choice>
              <mc:Fallback>
                <p:oleObj name="Equation" r:id="rId11" imgW="1675765" imgH="444500" progId="Equation.DSMT4">
                  <p:embed/>
                  <p:pic>
                    <p:nvPicPr>
                      <p:cNvPr id="15"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7091" y="3951113"/>
                        <a:ext cx="2583714" cy="693912"/>
                      </a:xfrm>
                      <a:prstGeom prst="rect">
                        <a:avLst/>
                      </a:prstGeom>
                      <a:noFill/>
                    </p:spPr>
                  </p:pic>
                </p:oleObj>
              </mc:Fallback>
            </mc:AlternateContent>
          </a:graphicData>
        </a:graphic>
      </p:graphicFrame>
      <p:sp>
        <p:nvSpPr>
          <p:cNvPr id="6" name="矩形 5"/>
          <p:cNvSpPr/>
          <p:nvPr>
            <p:custDataLst>
              <p:tags r:id="rId4"/>
            </p:custDataLst>
          </p:nvPr>
        </p:nvSpPr>
        <p:spPr>
          <a:xfrm>
            <a:off x="3726180" y="6353175"/>
            <a:ext cx="3505200" cy="521970"/>
          </a:xfrm>
          <a:prstGeom prst="rect">
            <a:avLst/>
          </a:prstGeom>
        </p:spPr>
        <p:txBody>
          <a:bodyPr wrap="square">
            <a:spAutoFit/>
          </a:bodyPr>
          <a:lstStyle/>
          <a:p>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不同直流和新能源占比下系统频率偏差因子变化图</a:t>
            </a:r>
          </a:p>
        </p:txBody>
      </p:sp>
      <p:sp>
        <p:nvSpPr>
          <p:cNvPr id="9" name="文本框 8"/>
          <p:cNvSpPr txBox="1"/>
          <p:nvPr/>
        </p:nvSpPr>
        <p:spPr>
          <a:xfrm>
            <a:off x="5171440" y="5486400"/>
            <a:ext cx="1176020" cy="306705"/>
          </a:xfrm>
          <a:prstGeom prst="rect">
            <a:avLst/>
          </a:prstGeom>
          <a:noFill/>
        </p:spPr>
        <p:txBody>
          <a:bodyPr wrap="square" rtlCol="0">
            <a:spAutoFit/>
          </a:bodyPr>
          <a:lstStyle/>
          <a:p>
            <a:r>
              <a:rPr lang="en-US" altLang="zh-CN" sz="1400" b="1">
                <a:latin typeface="微软雅黑" panose="020B0503020204020204" pitchFamily="34" charset="-122"/>
                <a:ea typeface="微软雅黑" panose="020B0503020204020204" pitchFamily="34" charset="-122"/>
              </a:rPr>
              <a:t>12.8-21.3</a:t>
            </a:r>
          </a:p>
        </p:txBody>
      </p:sp>
      <p:cxnSp>
        <p:nvCxnSpPr>
          <p:cNvPr id="7" name="直接连接符 6"/>
          <p:cNvCxnSpPr/>
          <p:nvPr/>
        </p:nvCxnSpPr>
        <p:spPr>
          <a:xfrm>
            <a:off x="7459345" y="3254577"/>
            <a:ext cx="0" cy="339552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717155" y="3167380"/>
            <a:ext cx="4169410" cy="737235"/>
          </a:xfrm>
          <a:prstGeom prst="rect">
            <a:avLst/>
          </a:prstGeom>
        </p:spPr>
        <p:txBody>
          <a:bodyPr wrap="square">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故障态</a:t>
            </a:r>
            <a:r>
              <a:rPr lang="zh-CN" altLang="en-US" sz="1400" dirty="0">
                <a:latin typeface="微软雅黑" panose="020B0503020204020204" pitchFamily="34" charset="-122"/>
                <a:ea typeface="微软雅黑" panose="020B0503020204020204" pitchFamily="34" charset="-122"/>
              </a:rPr>
              <a:t>方面：非同步机电源低穿导致的</a:t>
            </a:r>
            <a:r>
              <a:rPr lang="zh-CN" altLang="en-US" sz="1400" b="1" dirty="0">
                <a:latin typeface="微软雅黑" panose="020B0503020204020204" pitchFamily="34" charset="-122"/>
                <a:ea typeface="微软雅黑" panose="020B0503020204020204" pitchFamily="34" charset="-122"/>
              </a:rPr>
              <a:t>能量缺失因子</a:t>
            </a:r>
            <a:r>
              <a:rPr lang="zh-CN" altLang="en-US" sz="1400" dirty="0">
                <a:latin typeface="微软雅黑" panose="020B0503020204020204" pitchFamily="34" charset="-122"/>
                <a:ea typeface="微软雅黑" panose="020B0503020204020204" pitchFamily="34" charset="-122"/>
              </a:rPr>
              <a:t>的定义为：</a:t>
            </a:r>
          </a:p>
        </p:txBody>
      </p:sp>
      <p:sp>
        <p:nvSpPr>
          <p:cNvPr id="22" name="文本框 21"/>
          <p:cNvSpPr txBox="1"/>
          <p:nvPr/>
        </p:nvSpPr>
        <p:spPr>
          <a:xfrm>
            <a:off x="7728585" y="4394200"/>
            <a:ext cx="4228465" cy="583565"/>
          </a:xfrm>
          <a:prstGeom prst="rect">
            <a:avLst/>
          </a:prstGeom>
          <a:noFill/>
        </p:spPr>
        <p:txBody>
          <a:bodyPr wrap="square" rtlCol="0">
            <a:spAutoFit/>
          </a:bodyPr>
          <a:lstStyle/>
          <a:p>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考虑短期内最大频率偏差为</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0.5Hz</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计算得到</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Klos</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的最大允许值为</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0.0199</a:t>
            </a:r>
          </a:p>
        </p:txBody>
      </p:sp>
      <p:graphicFrame>
        <p:nvGraphicFramePr>
          <p:cNvPr id="23" name="对象 22"/>
          <p:cNvGraphicFramePr>
            <a:graphicFrameLocks noChangeAspect="1"/>
          </p:cNvGraphicFramePr>
          <p:nvPr/>
        </p:nvGraphicFramePr>
        <p:xfrm>
          <a:off x="8893810" y="3621405"/>
          <a:ext cx="1421130" cy="727075"/>
        </p:xfrm>
        <a:graphic>
          <a:graphicData uri="http://schemas.openxmlformats.org/presentationml/2006/ole">
            <mc:AlternateContent xmlns:mc="http://schemas.openxmlformats.org/markup-compatibility/2006">
              <mc:Choice xmlns:v="urn:schemas-microsoft-com:vml" Requires="v">
                <p:oleObj spid="_x0000_s183302" name="Equation" r:id="rId13" imgW="862965" imgH="444500" progId="Equation.DSMT4">
                  <p:embed/>
                </p:oleObj>
              </mc:Choice>
              <mc:Fallback>
                <p:oleObj name="Equation" r:id="rId13" imgW="862965" imgH="444500" progId="Equation.DSMT4">
                  <p:embed/>
                  <p:pic>
                    <p:nvPicPr>
                      <p:cNvPr id="23" name="对象 22"/>
                      <p:cNvPicPr/>
                      <p:nvPr/>
                    </p:nvPicPr>
                    <p:blipFill>
                      <a:blip r:embed="rId14"/>
                      <a:stretch>
                        <a:fillRect/>
                      </a:stretch>
                    </p:blipFill>
                    <p:spPr>
                      <a:xfrm>
                        <a:off x="8893810" y="3621405"/>
                        <a:ext cx="1421130" cy="727075"/>
                      </a:xfrm>
                      <a:prstGeom prst="rect">
                        <a:avLst/>
                      </a:prstGeom>
                    </p:spPr>
                  </p:pic>
                </p:oleObj>
              </mc:Fallback>
            </mc:AlternateContent>
          </a:graphicData>
        </a:graphic>
      </p:graphicFrame>
      <p:pic>
        <p:nvPicPr>
          <p:cNvPr id="46" name="图片 45"/>
          <p:cNvPicPr>
            <a:picLocks noChangeAspect="1"/>
          </p:cNvPicPr>
          <p:nvPr>
            <p:custDataLst>
              <p:tags r:id="rId5"/>
            </p:custDataLst>
          </p:nvPr>
        </p:nvPicPr>
        <p:blipFill>
          <a:blip r:embed="rId15"/>
          <a:stretch>
            <a:fillRect/>
          </a:stretch>
        </p:blipFill>
        <p:spPr>
          <a:xfrm>
            <a:off x="7744460" y="5018405"/>
            <a:ext cx="2576195" cy="1944370"/>
          </a:xfrm>
          <a:prstGeom prst="rect">
            <a:avLst/>
          </a:prstGeom>
          <a:noFill/>
          <a:ln w="9525">
            <a:noFill/>
          </a:ln>
        </p:spPr>
      </p:pic>
      <p:sp>
        <p:nvSpPr>
          <p:cNvPr id="28" name="矩形 27"/>
          <p:cNvSpPr/>
          <p:nvPr>
            <p:custDataLst>
              <p:tags r:id="rId6"/>
            </p:custDataLst>
          </p:nvPr>
        </p:nvSpPr>
        <p:spPr>
          <a:xfrm>
            <a:off x="9901555" y="5630545"/>
            <a:ext cx="1876425" cy="521970"/>
          </a:xfrm>
          <a:prstGeom prst="rect">
            <a:avLst/>
          </a:prstGeom>
        </p:spPr>
        <p:txBody>
          <a:bodyPr wrap="square">
            <a:spAutoFit/>
          </a:bodyPr>
          <a:lstStyle/>
          <a:p>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非同步机电源低穿期间功率变化曲线</a:t>
            </a:r>
          </a:p>
        </p:txBody>
      </p:sp>
      <p:graphicFrame>
        <p:nvGraphicFramePr>
          <p:cNvPr id="33" name="对象 32"/>
          <p:cNvGraphicFramePr>
            <a:graphicFrameLocks noChangeAspect="1"/>
          </p:cNvGraphicFramePr>
          <p:nvPr/>
        </p:nvGraphicFramePr>
        <p:xfrm>
          <a:off x="8590280" y="5499100"/>
          <a:ext cx="349885" cy="313055"/>
        </p:xfrm>
        <a:graphic>
          <a:graphicData uri="http://schemas.openxmlformats.org/presentationml/2006/ole">
            <mc:AlternateContent xmlns:mc="http://schemas.openxmlformats.org/markup-compatibility/2006">
              <mc:Choice xmlns:v="urn:schemas-microsoft-com:vml" Requires="v">
                <p:oleObj spid="_x0000_s183303" name="Equation" r:id="rId16" imgW="254000" imgH="228600" progId="Equation.DSMT4">
                  <p:embed/>
                </p:oleObj>
              </mc:Choice>
              <mc:Fallback>
                <p:oleObj name="Equation" r:id="rId16" imgW="254000" imgH="228600" progId="Equation.DSMT4">
                  <p:embed/>
                  <p:pic>
                    <p:nvPicPr>
                      <p:cNvPr id="33" name="对象 32"/>
                      <p:cNvPicPr/>
                      <p:nvPr/>
                    </p:nvPicPr>
                    <p:blipFill>
                      <a:blip r:embed="rId17"/>
                      <a:stretch>
                        <a:fillRect/>
                      </a:stretch>
                    </p:blipFill>
                    <p:spPr>
                      <a:xfrm>
                        <a:off x="8590280" y="5499100"/>
                        <a:ext cx="349885" cy="313055"/>
                      </a:xfrm>
                      <a:prstGeom prst="rect">
                        <a:avLst/>
                      </a:prstGeom>
                    </p:spPr>
                  </p:pic>
                </p:oleObj>
              </mc:Fallback>
            </mc:AlternateContent>
          </a:graphicData>
        </a:graphic>
      </p:graphicFrame>
      <p:cxnSp>
        <p:nvCxnSpPr>
          <p:cNvPr id="37" name="直接连接符 36"/>
          <p:cNvCxnSpPr/>
          <p:nvPr/>
        </p:nvCxnSpPr>
        <p:spPr>
          <a:xfrm flipV="1">
            <a:off x="8460105" y="5452745"/>
            <a:ext cx="642620" cy="508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45" name="文本框 44"/>
          <p:cNvSpPr txBox="1"/>
          <p:nvPr/>
        </p:nvSpPr>
        <p:spPr>
          <a:xfrm>
            <a:off x="7828280" y="5357495"/>
            <a:ext cx="126365" cy="1027430"/>
          </a:xfrm>
          <a:prstGeom prst="rect">
            <a:avLst/>
          </a:prstGeom>
          <a:noFill/>
        </p:spPr>
        <p:txBody>
          <a:bodyPr vert="eaVert" wrap="square" rtlCol="0">
            <a:noAutofit/>
          </a:bodyPr>
          <a:lstStyle/>
          <a:p>
            <a:r>
              <a:rPr lang="zh-CN" altLang="en-US" sz="700">
                <a:latin typeface="微软雅黑" panose="020B0503020204020204" pitchFamily="34" charset="-122"/>
                <a:ea typeface="微软雅黑" panose="020B0503020204020204" pitchFamily="34" charset="-122"/>
              </a:rPr>
              <a:t>非同步机电源输出功率</a:t>
            </a:r>
          </a:p>
        </p:txBody>
      </p:sp>
      <p:sp>
        <p:nvSpPr>
          <p:cNvPr id="4" name="灯片编号占位符 3"/>
          <p:cNvSpPr>
            <a:spLocks noGrp="1"/>
          </p:cNvSpPr>
          <p:nvPr>
            <p:ph type="sldNum" sz="quarter" idx="4"/>
          </p:nvPr>
        </p:nvSpPr>
        <p:spPr/>
        <p:txBody>
          <a:bodyPr/>
          <a:lstStyle/>
          <a:p>
            <a:fld id="{1890D586-F587-4B11-9A09-7A3B8DB42779}" type="slidenum">
              <a:rPr lang="zh-CN" altLang="en-US" smtClean="0"/>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48350" y="2003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文本框 40"/>
          <p:cNvSpPr txBox="1"/>
          <p:nvPr/>
        </p:nvSpPr>
        <p:spPr>
          <a:xfrm>
            <a:off x="304165" y="1203325"/>
            <a:ext cx="11561445" cy="1383665"/>
          </a:xfrm>
          <a:prstGeom prst="rect">
            <a:avLst/>
          </a:prstGeom>
          <a:noFill/>
          <a:ln w="28575">
            <a:solidFill>
              <a:srgbClr val="4472C4"/>
            </a:solidFill>
            <a:prstDash val="dash"/>
          </a:ln>
        </p:spPr>
        <p:txBody>
          <a:bodyPr wrap="square">
            <a:noAutofit/>
          </a:bodyPr>
          <a:lstStyle/>
          <a:p>
            <a:pPr indent="313055" algn="just" fontAlgn="auto">
              <a:lnSpc>
                <a:spcPct val="150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a:latin typeface="Times New Roman" panose="02020603050405020304" pitchFamily="18" charset="0"/>
                <a:ea typeface="微软雅黑" panose="020B0503020204020204" pitchFamily="34" charset="-122"/>
                <a:cs typeface="Times New Roman" panose="02020603050405020304" pitchFamily="18" charset="0"/>
              </a:rPr>
              <a:t>如果海上风电</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存在通信</a:t>
            </a:r>
            <a:r>
              <a:rPr lang="zh-CN" altLang="en-US">
                <a:latin typeface="Times New Roman" panose="02020603050405020304" pitchFamily="18" charset="0"/>
                <a:ea typeface="微软雅黑" panose="020B0503020204020204" pitchFamily="34" charset="-122"/>
                <a:cs typeface="Times New Roman" panose="02020603050405020304" pitchFamily="18" charset="0"/>
              </a:rPr>
              <a:t>，通过柔直系统可将受端的</a:t>
            </a:r>
            <a:r>
              <a:rPr lang="zh-CN" alt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频率偏差传输至送端。</a:t>
            </a: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结构简单，但存在通信延时的削弱</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p>
          <a:p>
            <a:pPr indent="313055" algn="just" fontAlgn="auto">
              <a:lnSpc>
                <a:spcPct val="150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如果海上风电不存在通信，则需要添加</a:t>
            </a:r>
            <a:r>
              <a:rPr lang="zh-CN" altLang="zh-CN" kern="100" spc="1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直流电压与交流频率的耦合附加控制</a:t>
            </a:r>
            <a:r>
              <a:rPr lang="zh-CN" altLang="zh-CN"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，将受端交流频率变化映射至直流电压信号</a:t>
            </a:r>
            <a:r>
              <a:rPr lang="zh-CN" altLang="en-US"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。送端根据直流电压变化判断频率偏差，改变海风功率。</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txBox="1"/>
          <p:nvPr/>
        </p:nvSpPr>
        <p:spPr>
          <a:xfrm>
            <a:off x="1186180" y="351790"/>
            <a:ext cx="11019155" cy="85280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2.2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海上风电频率支撑控制策略分析</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12" name="矩形 11"/>
          <p:cNvSpPr/>
          <p:nvPr>
            <p:custDataLst>
              <p:tags r:id="rId2"/>
            </p:custDataLst>
          </p:nvPr>
        </p:nvSpPr>
        <p:spPr>
          <a:xfrm>
            <a:off x="587375" y="6370320"/>
            <a:ext cx="10735310" cy="423545"/>
          </a:xfrm>
          <a:prstGeom prst="rect">
            <a:avLst/>
          </a:prstGeom>
        </p:spPr>
        <p:txBody>
          <a:bodyPr wrap="square">
            <a:spAutoFit/>
          </a:bodyPr>
          <a:lstStyle/>
          <a:p>
            <a:pPr indent="0" fontAlgn="auto">
              <a:lnSpc>
                <a:spcPct val="120000"/>
              </a:lnSpc>
            </a:pPr>
            <a:r>
              <a:rPr lang="zh-CN"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利用通信手段</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，送端可以直接获取受端的频率信息，</a:t>
            </a:r>
            <a:r>
              <a:rPr lang="zh-CN" b="1" dirty="0">
                <a:latin typeface="微软雅黑" panose="020B0503020204020204" pitchFamily="34" charset="-122"/>
                <a:ea typeface="微软雅黑" panose="020B0503020204020204" pitchFamily="34" charset="-122"/>
                <a:cs typeface="Times New Roman" panose="02020603050405020304" pitchFamily="18" charset="0"/>
              </a:rPr>
              <a:t>由于通信延时作用，实际支撑效果比预期略有下降。</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9" name="表格 58"/>
          <p:cNvGraphicFramePr>
            <a:graphicFrameLocks noGrp="1"/>
          </p:cNvGraphicFramePr>
          <p:nvPr>
            <p:custDataLst>
              <p:tags r:id="rId3"/>
            </p:custDataLst>
          </p:nvPr>
        </p:nvGraphicFramePr>
        <p:xfrm>
          <a:off x="8390890" y="3457575"/>
          <a:ext cx="3642995" cy="2357755"/>
        </p:xfrm>
        <a:graphic>
          <a:graphicData uri="http://schemas.openxmlformats.org/drawingml/2006/table">
            <a:tbl>
              <a:tblPr firstRow="1" bandRow="1">
                <a:tableStyleId>{5C22544A-7EE6-4342-B048-85BDC9FD1C3A}</a:tableStyleId>
              </a:tblPr>
              <a:tblGrid>
                <a:gridCol w="953135">
                  <a:extLst>
                    <a:ext uri="{9D8B030D-6E8A-4147-A177-3AD203B41FA5}">
                      <a16:colId xmlns:a16="http://schemas.microsoft.com/office/drawing/2014/main" val="20000"/>
                    </a:ext>
                  </a:extLst>
                </a:gridCol>
                <a:gridCol w="1383665">
                  <a:extLst>
                    <a:ext uri="{9D8B030D-6E8A-4147-A177-3AD203B41FA5}">
                      <a16:colId xmlns:a16="http://schemas.microsoft.com/office/drawing/2014/main" val="20001"/>
                    </a:ext>
                  </a:extLst>
                </a:gridCol>
                <a:gridCol w="1306195">
                  <a:extLst>
                    <a:ext uri="{9D8B030D-6E8A-4147-A177-3AD203B41FA5}">
                      <a16:colId xmlns:a16="http://schemas.microsoft.com/office/drawing/2014/main" val="20002"/>
                    </a:ext>
                  </a:extLst>
                </a:gridCol>
              </a:tblGrid>
              <a:tr h="711200">
                <a:tc>
                  <a:txBody>
                    <a:bodyPr/>
                    <a:lstStyle/>
                    <a:p>
                      <a:pPr algn="ctr"/>
                      <a:r>
                        <a:rPr lang="zh-CN" altLang="en-US" sz="1600" dirty="0">
                          <a:latin typeface="Times New Roman" panose="02020603050405020304" pitchFamily="18" charset="0"/>
                          <a:cs typeface="Times New Roman" panose="02020603050405020304" pitchFamily="18" charset="0"/>
                        </a:rPr>
                        <a:t>通信延迟大小</a:t>
                      </a:r>
                    </a:p>
                  </a:txBody>
                  <a:tcPr anchor="ctr">
                    <a:solidFill>
                      <a:srgbClr val="333399"/>
                    </a:solidFill>
                  </a:tcPr>
                </a:tc>
                <a:tc>
                  <a:txBody>
                    <a:bodyPr/>
                    <a:lstStyle/>
                    <a:p>
                      <a:pPr algn="ctr"/>
                      <a:r>
                        <a:rPr lang="zh-CN" altLang="en-US" sz="1600" dirty="0">
                          <a:latin typeface="Times New Roman" panose="02020603050405020304" pitchFamily="18" charset="0"/>
                          <a:cs typeface="Times New Roman" panose="02020603050405020304" pitchFamily="18" charset="0"/>
                        </a:rPr>
                        <a:t>送端提供的实际惯量</a:t>
                      </a:r>
                    </a:p>
                  </a:txBody>
                  <a:tcPr anchor="ctr">
                    <a:solidFill>
                      <a:srgbClr val="333399"/>
                    </a:solidFill>
                  </a:tcPr>
                </a:tc>
                <a:tc>
                  <a:txBody>
                    <a:bodyPr/>
                    <a:lstStyle/>
                    <a:p>
                      <a:pPr algn="ctr"/>
                      <a:r>
                        <a:rPr lang="zh-CN" altLang="en-US" sz="1600" dirty="0">
                          <a:latin typeface="Times New Roman" panose="02020603050405020304" pitchFamily="18" charset="0"/>
                          <a:cs typeface="Times New Roman" panose="02020603050405020304" pitchFamily="18" charset="0"/>
                        </a:rPr>
                        <a:t>延时造成的惯量损失</a:t>
                      </a:r>
                    </a:p>
                  </a:txBody>
                  <a:tcPr anchor="ctr">
                    <a:solidFill>
                      <a:srgbClr val="333399"/>
                    </a:solidFill>
                  </a:tcPr>
                </a:tc>
                <a:extLst>
                  <a:ext uri="{0D108BD9-81ED-4DB2-BD59-A6C34878D82A}">
                    <a16:rowId xmlns:a16="http://schemas.microsoft.com/office/drawing/2014/main" val="10000"/>
                  </a:ext>
                </a:extLst>
              </a:tr>
              <a:tr h="411480">
                <a:tc>
                  <a:txBody>
                    <a:bodyPr/>
                    <a:lstStyle/>
                    <a:p>
                      <a:pPr algn="ctr"/>
                      <a:r>
                        <a:rPr lang="en-US" altLang="zh-CN" sz="1600" dirty="0">
                          <a:latin typeface="Times New Roman" panose="02020603050405020304" pitchFamily="18" charset="0"/>
                          <a:cs typeface="Times New Roman" panose="02020603050405020304" pitchFamily="18" charset="0"/>
                        </a:rPr>
                        <a:t>0ms</a:t>
                      </a:r>
                    </a:p>
                  </a:txBody>
                  <a:tcPr anchor="ctr">
                    <a:solidFill>
                      <a:srgbClr val="C7E8FF"/>
                    </a:solidFill>
                  </a:tcPr>
                </a:tc>
                <a:tc>
                  <a:txBody>
                    <a:bodyPr/>
                    <a:lstStyle/>
                    <a:p>
                      <a:pPr algn="ctr"/>
                      <a:r>
                        <a:rPr lang="en-US" altLang="zh-CN" sz="1600" dirty="0">
                          <a:latin typeface="Times New Roman" panose="02020603050405020304" pitchFamily="18" charset="0"/>
                          <a:cs typeface="Times New Roman" panose="02020603050405020304" pitchFamily="18" charset="0"/>
                        </a:rPr>
                        <a:t>2.0 s</a:t>
                      </a:r>
                    </a:p>
                  </a:txBody>
                  <a:tcPr anchor="ctr">
                    <a:solidFill>
                      <a:srgbClr val="C7E8FF"/>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p>
                  </a:txBody>
                  <a:tcPr anchor="ctr">
                    <a:solidFill>
                      <a:srgbClr val="C7E8FF"/>
                    </a:solidFill>
                  </a:tcPr>
                </a:tc>
                <a:extLst>
                  <a:ext uri="{0D108BD9-81ED-4DB2-BD59-A6C34878D82A}">
                    <a16:rowId xmlns:a16="http://schemas.microsoft.com/office/drawing/2014/main" val="10001"/>
                  </a:ext>
                </a:extLst>
              </a:tr>
              <a:tr h="411480">
                <a:tc>
                  <a:txBody>
                    <a:bodyPr/>
                    <a:lstStyle/>
                    <a:p>
                      <a:pPr algn="ctr">
                        <a:buNone/>
                      </a:pPr>
                      <a:r>
                        <a:rPr lang="en-US" altLang="zh-CN" sz="1600" dirty="0">
                          <a:latin typeface="Times New Roman" panose="02020603050405020304" pitchFamily="18" charset="0"/>
                          <a:cs typeface="Times New Roman" panose="02020603050405020304" pitchFamily="18" charset="0"/>
                        </a:rPr>
                        <a:t>30ms</a:t>
                      </a:r>
                    </a:p>
                  </a:txBody>
                  <a:tcPr anchor="ctr">
                    <a:solidFill>
                      <a:srgbClr val="C7E8FF"/>
                    </a:solidFill>
                  </a:tcPr>
                </a:tc>
                <a:tc>
                  <a:txBody>
                    <a:bodyPr/>
                    <a:lstStyle/>
                    <a:p>
                      <a:pPr algn="ctr">
                        <a:buNone/>
                      </a:pPr>
                      <a:r>
                        <a:rPr lang="en-US" altLang="zh-CN" sz="1600" dirty="0">
                          <a:latin typeface="Times New Roman" panose="02020603050405020304" pitchFamily="18" charset="0"/>
                          <a:cs typeface="Times New Roman" panose="02020603050405020304" pitchFamily="18" charset="0"/>
                        </a:rPr>
                        <a:t>1.90s</a:t>
                      </a:r>
                    </a:p>
                  </a:txBody>
                  <a:tcPr anchor="ctr">
                    <a:solidFill>
                      <a:srgbClr val="C7E8FF"/>
                    </a:solidFill>
                  </a:tcPr>
                </a:tc>
                <a:tc>
                  <a:txBody>
                    <a:bodyPr/>
                    <a:lstStyle/>
                    <a:p>
                      <a:pPr algn="ctr">
                        <a:buNone/>
                      </a:pPr>
                      <a:r>
                        <a:rPr lang="en-US" altLang="zh-CN" sz="1600" dirty="0">
                          <a:latin typeface="Times New Roman" panose="02020603050405020304" pitchFamily="18" charset="0"/>
                          <a:cs typeface="Times New Roman" panose="02020603050405020304" pitchFamily="18" charset="0"/>
                        </a:rPr>
                        <a:t>5.0%</a:t>
                      </a:r>
                    </a:p>
                  </a:txBody>
                  <a:tcPr anchor="ctr">
                    <a:solidFill>
                      <a:srgbClr val="C7E8FF"/>
                    </a:solidFill>
                  </a:tcPr>
                </a:tc>
                <a:extLst>
                  <a:ext uri="{0D108BD9-81ED-4DB2-BD59-A6C34878D82A}">
                    <a16:rowId xmlns:a16="http://schemas.microsoft.com/office/drawing/2014/main" val="10002"/>
                  </a:ext>
                </a:extLst>
              </a:tr>
              <a:tr h="412115">
                <a:tc>
                  <a:txBody>
                    <a:bodyPr/>
                    <a:lstStyle/>
                    <a:p>
                      <a:pPr algn="ctr"/>
                      <a:r>
                        <a:rPr lang="en-US" altLang="zh-CN" sz="1600" dirty="0">
                          <a:latin typeface="Times New Roman" panose="02020603050405020304" pitchFamily="18" charset="0"/>
                          <a:cs typeface="Times New Roman" panose="02020603050405020304" pitchFamily="18" charset="0"/>
                        </a:rPr>
                        <a:t>50ms</a:t>
                      </a:r>
                    </a:p>
                  </a:txBody>
                  <a:tcPr anchor="ctr">
                    <a:solidFill>
                      <a:srgbClr val="C7E8FF"/>
                    </a:solidFill>
                  </a:tcPr>
                </a:tc>
                <a:tc>
                  <a:txBody>
                    <a:bodyPr/>
                    <a:lstStyle/>
                    <a:p>
                      <a:pPr algn="ctr"/>
                      <a:r>
                        <a:rPr lang="en-US" altLang="zh-CN" sz="1600" dirty="0">
                          <a:latin typeface="Times New Roman" panose="02020603050405020304" pitchFamily="18" charset="0"/>
                          <a:cs typeface="Times New Roman" panose="02020603050405020304" pitchFamily="18" charset="0"/>
                        </a:rPr>
                        <a:t>1.83 s</a:t>
                      </a:r>
                    </a:p>
                  </a:txBody>
                  <a:tcPr anchor="ctr">
                    <a:solidFill>
                      <a:srgbClr val="C7E8FF"/>
                    </a:solidFill>
                  </a:tcPr>
                </a:tc>
                <a:tc>
                  <a:txBody>
                    <a:bodyPr/>
                    <a:lstStyle/>
                    <a:p>
                      <a:pPr algn="ctr"/>
                      <a:r>
                        <a:rPr lang="en-US" altLang="zh-CN" sz="1600" dirty="0">
                          <a:latin typeface="Times New Roman" panose="02020603050405020304" pitchFamily="18" charset="0"/>
                          <a:cs typeface="Times New Roman" panose="02020603050405020304" pitchFamily="18" charset="0"/>
                        </a:rPr>
                        <a:t>8.5%</a:t>
                      </a:r>
                    </a:p>
                  </a:txBody>
                  <a:tcPr anchor="ctr">
                    <a:solidFill>
                      <a:srgbClr val="C7E8FF"/>
                    </a:solidFill>
                  </a:tcPr>
                </a:tc>
                <a:extLst>
                  <a:ext uri="{0D108BD9-81ED-4DB2-BD59-A6C34878D82A}">
                    <a16:rowId xmlns:a16="http://schemas.microsoft.com/office/drawing/2014/main" val="10003"/>
                  </a:ext>
                </a:extLst>
              </a:tr>
              <a:tr h="411480">
                <a:tc>
                  <a:txBody>
                    <a:bodyPr/>
                    <a:lstStyle/>
                    <a:p>
                      <a:pPr algn="ctr"/>
                      <a:r>
                        <a:rPr lang="en-US" altLang="zh-CN" sz="1600" dirty="0">
                          <a:latin typeface="Times New Roman" panose="02020603050405020304" pitchFamily="18" charset="0"/>
                          <a:cs typeface="Times New Roman" panose="02020603050405020304" pitchFamily="18" charset="0"/>
                        </a:rPr>
                        <a:t>100ms</a:t>
                      </a:r>
                    </a:p>
                  </a:txBody>
                  <a:tcPr anchor="ctr">
                    <a:solidFill>
                      <a:srgbClr val="C7E8FF"/>
                    </a:solidFill>
                  </a:tcPr>
                </a:tc>
                <a:tc>
                  <a:txBody>
                    <a:bodyPr/>
                    <a:lstStyle/>
                    <a:p>
                      <a:pPr algn="ctr"/>
                      <a:r>
                        <a:rPr lang="en-US" altLang="zh-CN" sz="1600" dirty="0">
                          <a:latin typeface="Times New Roman" panose="02020603050405020304" pitchFamily="18" charset="0"/>
                          <a:cs typeface="Times New Roman" panose="02020603050405020304" pitchFamily="18" charset="0"/>
                        </a:rPr>
                        <a:t>1.68 s</a:t>
                      </a:r>
                    </a:p>
                  </a:txBody>
                  <a:tcPr anchor="ctr">
                    <a:solidFill>
                      <a:srgbClr val="C7E8FF"/>
                    </a:solidFill>
                  </a:tcPr>
                </a:tc>
                <a:tc>
                  <a:txBody>
                    <a:bodyPr/>
                    <a:lstStyle/>
                    <a:p>
                      <a:pPr algn="ctr"/>
                      <a:r>
                        <a:rPr lang="en-US" altLang="zh-CN" sz="1600" dirty="0">
                          <a:latin typeface="Times New Roman" panose="02020603050405020304" pitchFamily="18" charset="0"/>
                          <a:cs typeface="Times New Roman" panose="02020603050405020304" pitchFamily="18" charset="0"/>
                        </a:rPr>
                        <a:t>16.0%</a:t>
                      </a:r>
                    </a:p>
                  </a:txBody>
                  <a:tcPr anchor="ctr">
                    <a:solidFill>
                      <a:srgbClr val="C7E8FF"/>
                    </a:solidFill>
                  </a:tcPr>
                </a:tc>
                <a:extLst>
                  <a:ext uri="{0D108BD9-81ED-4DB2-BD59-A6C34878D82A}">
                    <a16:rowId xmlns:a16="http://schemas.microsoft.com/office/drawing/2014/main" val="10004"/>
                  </a:ext>
                </a:extLst>
              </a:tr>
            </a:tbl>
          </a:graphicData>
        </a:graphic>
      </p:graphicFrame>
      <p:sp>
        <p:nvSpPr>
          <p:cNvPr id="61" name="矩形 60"/>
          <p:cNvSpPr/>
          <p:nvPr>
            <p:custDataLst>
              <p:tags r:id="rId4"/>
            </p:custDataLst>
          </p:nvPr>
        </p:nvSpPr>
        <p:spPr>
          <a:xfrm>
            <a:off x="923925" y="5755640"/>
            <a:ext cx="3202940" cy="325120"/>
          </a:xfrm>
          <a:prstGeom prst="rect">
            <a:avLst/>
          </a:prstGeom>
        </p:spPr>
        <p:txBody>
          <a:bodyPr wrap="none">
            <a:noAutofit/>
          </a:bodyPr>
          <a:lstStyle/>
          <a:p>
            <a:r>
              <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通信延时下的表达式</a:t>
            </a:r>
          </a:p>
        </p:txBody>
      </p:sp>
      <p:pic>
        <p:nvPicPr>
          <p:cNvPr id="63" name="图片 62"/>
          <p:cNvPicPr>
            <a:picLocks noChangeAspect="1"/>
          </p:cNvPicPr>
          <p:nvPr>
            <p:custDataLst>
              <p:tags r:id="rId5"/>
            </p:custDataLst>
          </p:nvPr>
        </p:nvPicPr>
        <p:blipFill>
          <a:blip r:embed="rId9"/>
          <a:stretch>
            <a:fillRect/>
          </a:stretch>
        </p:blipFill>
        <p:spPr>
          <a:xfrm>
            <a:off x="4594225" y="2916555"/>
            <a:ext cx="3367405" cy="2788920"/>
          </a:xfrm>
          <a:prstGeom prst="rect">
            <a:avLst/>
          </a:prstGeom>
          <a:noFill/>
          <a:ln w="9525">
            <a:noFill/>
          </a:ln>
        </p:spPr>
      </p:pic>
      <p:sp>
        <p:nvSpPr>
          <p:cNvPr id="3" name="灯片编号占位符 2"/>
          <p:cNvSpPr>
            <a:spLocks noGrp="1"/>
          </p:cNvSpPr>
          <p:nvPr>
            <p:ph type="sldNum" sz="quarter" idx="4"/>
          </p:nvPr>
        </p:nvSpPr>
        <p:spPr/>
        <p:txBody>
          <a:bodyPr/>
          <a:lstStyle/>
          <a:p>
            <a:fld id="{1890D586-F587-4B11-9A09-7A3B8DB42779}" type="slidenum">
              <a:rPr lang="zh-CN" altLang="en-US" smtClean="0"/>
              <a:t>38</a:t>
            </a:fld>
            <a:endParaRPr lang="zh-CN" altLang="en-US"/>
          </a:p>
        </p:txBody>
      </p:sp>
      <p:sp>
        <p:nvSpPr>
          <p:cNvPr id="4" name="矩形 3"/>
          <p:cNvSpPr/>
          <p:nvPr>
            <p:custDataLst>
              <p:tags r:id="rId6"/>
            </p:custDataLst>
          </p:nvPr>
        </p:nvSpPr>
        <p:spPr>
          <a:xfrm>
            <a:off x="4852670" y="5755640"/>
            <a:ext cx="3202940" cy="325120"/>
          </a:xfrm>
          <a:prstGeom prst="rect">
            <a:avLst/>
          </a:prstGeom>
        </p:spPr>
        <p:txBody>
          <a:bodyPr wrap="none">
            <a:noAutofit/>
          </a:bodyPr>
          <a:lstStyle/>
          <a:p>
            <a:r>
              <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不同通讯延时下的惯量支撑功率图</a:t>
            </a:r>
          </a:p>
        </p:txBody>
      </p:sp>
      <p:sp>
        <p:nvSpPr>
          <p:cNvPr id="8" name="矩形 7"/>
          <p:cNvSpPr/>
          <p:nvPr/>
        </p:nvSpPr>
        <p:spPr>
          <a:xfrm>
            <a:off x="304165" y="2814955"/>
            <a:ext cx="3601085" cy="645160"/>
          </a:xfrm>
          <a:prstGeom prst="rect">
            <a:avLst/>
          </a:prstGeom>
        </p:spPr>
        <p:txBody>
          <a:bodyPr wrap="square">
            <a:spAutoFit/>
          </a:bodyPr>
          <a:lstStyle/>
          <a:p>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送端电网接收到受端电网的频率偏差为</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5" name="对象 4"/>
          <p:cNvGraphicFramePr>
            <a:graphicFrameLocks noChangeAspect="1"/>
          </p:cNvGraphicFramePr>
          <p:nvPr/>
        </p:nvGraphicFramePr>
        <p:xfrm>
          <a:off x="718185" y="3460115"/>
          <a:ext cx="2479675" cy="568960"/>
        </p:xfrm>
        <a:graphic>
          <a:graphicData uri="http://schemas.openxmlformats.org/presentationml/2006/ole">
            <mc:AlternateContent xmlns:mc="http://schemas.openxmlformats.org/markup-compatibility/2006">
              <mc:Choice xmlns:v="urn:schemas-microsoft-com:vml" Requires="v">
                <p:oleObj spid="_x0000_s184325" name="Equation" r:id="rId10" imgW="1081405" imgH="255905" progId="Equation.DSMT4">
                  <p:embed/>
                </p:oleObj>
              </mc:Choice>
              <mc:Fallback>
                <p:oleObj name="Equation" r:id="rId10" imgW="1081405" imgH="255905" progId="Equation.DSMT4">
                  <p:embed/>
                  <p:pic>
                    <p:nvPicPr>
                      <p:cNvPr id="5" name="对象 4"/>
                      <p:cNvPicPr/>
                      <p:nvPr/>
                    </p:nvPicPr>
                    <p:blipFill>
                      <a:blip r:embed="rId11"/>
                      <a:stretch>
                        <a:fillRect/>
                      </a:stretch>
                    </p:blipFill>
                    <p:spPr>
                      <a:xfrm>
                        <a:off x="718185" y="3460115"/>
                        <a:ext cx="2479675" cy="56896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68948" y="5081270"/>
          <a:ext cx="3972560" cy="519430"/>
        </p:xfrm>
        <a:graphic>
          <a:graphicData uri="http://schemas.openxmlformats.org/presentationml/2006/ole">
            <mc:AlternateContent xmlns:mc="http://schemas.openxmlformats.org/markup-compatibility/2006">
              <mc:Choice xmlns:v="urn:schemas-microsoft-com:vml" Requires="v">
                <p:oleObj spid="_x0000_s184326" name="Equation" r:id="rId12" imgW="1688465" imgH="228600" progId="Equation.DSMT4">
                  <p:embed/>
                </p:oleObj>
              </mc:Choice>
              <mc:Fallback>
                <p:oleObj name="Equation" r:id="rId12" imgW="1688465" imgH="228600" progId="Equation.DSMT4">
                  <p:embed/>
                  <p:pic>
                    <p:nvPicPr>
                      <p:cNvPr id="11" name="对象 10"/>
                      <p:cNvPicPr/>
                      <p:nvPr/>
                    </p:nvPicPr>
                    <p:blipFill>
                      <a:blip r:embed="rId13"/>
                      <a:stretch>
                        <a:fillRect/>
                      </a:stretch>
                    </p:blipFill>
                    <p:spPr>
                      <a:xfrm>
                        <a:off x="468948" y="5081270"/>
                        <a:ext cx="3972560" cy="51943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87375" y="4287520"/>
          <a:ext cx="4007485" cy="638810"/>
        </p:xfrm>
        <a:graphic>
          <a:graphicData uri="http://schemas.openxmlformats.org/presentationml/2006/ole">
            <mc:AlternateContent xmlns:mc="http://schemas.openxmlformats.org/markup-compatibility/2006">
              <mc:Choice xmlns:v="urn:schemas-microsoft-com:vml" Requires="v">
                <p:oleObj spid="_x0000_s184327" name="Equation" r:id="rId14" imgW="2477770" imgH="403225" progId="Equation.DSMT4">
                  <p:embed/>
                </p:oleObj>
              </mc:Choice>
              <mc:Fallback>
                <p:oleObj name="Equation" r:id="rId14" imgW="2477770" imgH="403225" progId="Equation.DSMT4">
                  <p:embed/>
                  <p:pic>
                    <p:nvPicPr>
                      <p:cNvPr id="9" name="对象 8"/>
                      <p:cNvPicPr/>
                      <p:nvPr/>
                    </p:nvPicPr>
                    <p:blipFill>
                      <a:blip r:embed="rId15"/>
                      <a:stretch>
                        <a:fillRect/>
                      </a:stretch>
                    </p:blipFill>
                    <p:spPr>
                      <a:xfrm>
                        <a:off x="587375" y="4287520"/>
                        <a:ext cx="4007485" cy="63881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48350" y="2003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文本框 40"/>
          <p:cNvSpPr txBox="1"/>
          <p:nvPr/>
        </p:nvSpPr>
        <p:spPr>
          <a:xfrm>
            <a:off x="304165" y="1203325"/>
            <a:ext cx="11561445" cy="1383665"/>
          </a:xfrm>
          <a:prstGeom prst="rect">
            <a:avLst/>
          </a:prstGeom>
          <a:noFill/>
          <a:ln w="28575">
            <a:solidFill>
              <a:srgbClr val="4472C4"/>
            </a:solidFill>
            <a:prstDash val="dash"/>
          </a:ln>
        </p:spPr>
        <p:txBody>
          <a:bodyPr wrap="square">
            <a:noAutofit/>
          </a:bodyPr>
          <a:lstStyle/>
          <a:p>
            <a:pPr indent="313055" algn="just" fontAlgn="auto">
              <a:lnSpc>
                <a:spcPct val="150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如果海上风电存在通信，通过柔直系统可将受端的频率偏差传输至送端。</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313055" algn="just" fontAlgn="auto">
              <a:lnSpc>
                <a:spcPct val="150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如果海上风电</a:t>
            </a:r>
            <a:r>
              <a:rPr lang="zh-CN" altLang="en-US" b="1">
                <a:latin typeface="Times New Roman" panose="02020603050405020304" pitchFamily="18" charset="0"/>
                <a:ea typeface="微软雅黑" panose="020B0503020204020204" pitchFamily="34" charset="-122"/>
                <a:cs typeface="Times New Roman" panose="02020603050405020304" pitchFamily="18" charset="0"/>
                <a:sym typeface="+mn-ea"/>
              </a:rPr>
              <a:t>不存在通信</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，则需要添加</a:t>
            </a:r>
            <a:r>
              <a:rPr lang="zh-CN" altLang="zh-CN" b="1" kern="100" spc="10">
                <a:effectLst/>
                <a:latin typeface="Times New Roman" panose="02020603050405020304" pitchFamily="18" charset="0"/>
                <a:ea typeface="微软雅黑" panose="020B0503020204020204" pitchFamily="34" charset="-122"/>
                <a:cs typeface="Times New Roman" panose="02020603050405020304" pitchFamily="18" charset="0"/>
                <a:sym typeface="+mn-ea"/>
              </a:rPr>
              <a:t>直流电压与交流频率的耦合附加控制</a:t>
            </a:r>
            <a:r>
              <a:rPr lang="zh-CN" altLang="zh-CN"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，将受端交流频率变化映射至直流电压信号</a:t>
            </a:r>
            <a:r>
              <a:rPr lang="zh-CN" altLang="en-US"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。送端根据直流电压变化判断频率偏差，改变海风功率。</a:t>
            </a:r>
            <a:r>
              <a:rPr lang="zh-CN" altLang="en-US" b="1" kern="100" spc="1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无需通信设备，但需</a:t>
            </a:r>
            <a:r>
              <a:rPr lang="zh-CN" altLang="en-US"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要考虑系统稳定性问题</a:t>
            </a:r>
            <a:r>
              <a:rPr lang="zh-CN" altLang="en-US" b="1" kern="100" spc="10" dirty="0">
                <a:latin typeface="微软雅黑" panose="020B0503020204020204" pitchFamily="34" charset="-122"/>
                <a:ea typeface="微软雅黑" panose="020B0503020204020204" pitchFamily="34" charset="-122"/>
                <a:cs typeface="Calibri" panose="020F0502020204030204" pitchFamily="34" charset="0"/>
                <a:sym typeface="+mn-ea"/>
              </a:rPr>
              <a: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txBox="1"/>
          <p:nvPr/>
        </p:nvSpPr>
        <p:spPr>
          <a:xfrm>
            <a:off x="1186180" y="351790"/>
            <a:ext cx="11019155" cy="85280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2.2 </a:t>
            </a:r>
            <a:r>
              <a:rPr lang="zh-CN" altLang="en-US" sz="3600" b="1" dirty="0">
                <a:solidFill>
                  <a:srgbClr val="205196"/>
                </a:solidFill>
                <a:effectLst/>
                <a:latin typeface="微软雅黑" panose="020B0503020204020204" pitchFamily="34" charset="-122"/>
                <a:ea typeface="微软雅黑" panose="020B0503020204020204" pitchFamily="34" charset="-122"/>
              </a:rPr>
              <a:t>海上风电频率支撑控制策略分析</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52" name="矩形 51"/>
          <p:cNvSpPr/>
          <p:nvPr/>
        </p:nvSpPr>
        <p:spPr>
          <a:xfrm>
            <a:off x="948690" y="2973070"/>
            <a:ext cx="4018915" cy="337185"/>
          </a:xfrm>
          <a:prstGeom prst="rect">
            <a:avLst/>
          </a:prstGeom>
          <a:noFill/>
        </p:spPr>
        <p:txBody>
          <a:bodyPr wrap="square">
            <a:spAutoFit/>
          </a:bodyPr>
          <a:lstStyle/>
          <a:p>
            <a:r>
              <a:rPr lang="en-US" altLang="zh-CN" sz="1600"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、建立送端直流电压与受端直流电压关系</a:t>
            </a:r>
          </a:p>
        </p:txBody>
      </p:sp>
      <p:sp>
        <p:nvSpPr>
          <p:cNvPr id="54" name="矩形 53"/>
          <p:cNvSpPr/>
          <p:nvPr/>
        </p:nvSpPr>
        <p:spPr>
          <a:xfrm>
            <a:off x="948690" y="3757930"/>
            <a:ext cx="3954145" cy="337185"/>
          </a:xfrm>
          <a:prstGeom prst="rect">
            <a:avLst/>
          </a:prstGeom>
          <a:noFill/>
        </p:spPr>
        <p:txBody>
          <a:bodyPr wrap="square">
            <a:spAutoFit/>
          </a:bodyPr>
          <a:lstStyle/>
          <a:p>
            <a:r>
              <a:rPr lang="en-US" altLang="zh-CN" sz="1600"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、建立受端频率与</a:t>
            </a:r>
            <a:r>
              <a:rPr lang="zh-CN" altLang="en-US" sz="1600" kern="100" spc="1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整流站电压之间关系</a:t>
            </a:r>
            <a:r>
              <a:rPr lang="zh-CN" altLang="en-US" sz="1600"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9" name="文本框 28"/>
          <p:cNvSpPr txBox="1"/>
          <p:nvPr/>
        </p:nvSpPr>
        <p:spPr>
          <a:xfrm>
            <a:off x="948690" y="4867910"/>
            <a:ext cx="3953510" cy="583565"/>
          </a:xfrm>
          <a:prstGeom prst="rect">
            <a:avLst/>
          </a:prstGeom>
          <a:noFill/>
        </p:spPr>
        <p:txBody>
          <a:bodyPr wrap="square">
            <a:spAutoFit/>
          </a:bodyPr>
          <a:lstStyle/>
          <a:p>
            <a:r>
              <a:rPr lang="en-US" altLang="zh-CN" sz="1600"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、制定</a:t>
            </a:r>
            <a:r>
              <a:rPr lang="zh-CN" altLang="zh-CN" sz="1600"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下垂系数</a:t>
            </a:r>
            <a:r>
              <a:rPr lang="en-US" altLang="zh-CN" sz="1600" i="1"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K</a:t>
            </a:r>
            <a:r>
              <a:rPr lang="en-US" altLang="zh-CN" sz="1600" kern="100" spc="10" baseline="-2500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wt</a:t>
            </a:r>
            <a:r>
              <a:rPr lang="zh-CN" altLang="en-US" sz="1600"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保证</a:t>
            </a:r>
            <a:r>
              <a:rPr lang="zh-CN" altLang="zh-CN" sz="1600"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风机裕度与调频作用相适应</a:t>
            </a:r>
            <a:r>
              <a:rPr lang="zh-CN" altLang="en-US" sz="1600" kern="100" spc="1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5" name="文本框 14"/>
          <p:cNvSpPr txBox="1"/>
          <p:nvPr/>
        </p:nvSpPr>
        <p:spPr>
          <a:xfrm>
            <a:off x="948690" y="5768975"/>
            <a:ext cx="3799205" cy="583565"/>
          </a:xfrm>
          <a:prstGeom prst="rect">
            <a:avLst/>
          </a:prstGeom>
          <a:noFill/>
        </p:spPr>
        <p:txBody>
          <a:bodyPr wrap="square" rtlCol="0" anchor="t">
            <a:spAutoFit/>
          </a:bodyPr>
          <a:lstStyle/>
          <a:p>
            <a:r>
              <a:rPr lang="en-US" altLang="zh-CN" sz="1600"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1600"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zh-CN" sz="1600"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风机功率采取</a:t>
            </a:r>
            <a:r>
              <a:rPr lang="zh-CN" altLang="en-US" sz="1600"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与</a:t>
            </a:r>
            <a:r>
              <a:rPr lang="zh-CN" altLang="en-US" sz="1600" kern="100" spc="1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整流站</a:t>
            </a:r>
            <a:r>
              <a:rPr lang="zh-CN" altLang="zh-CN" sz="1600"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电压耦合的</a:t>
            </a:r>
            <a:r>
              <a:rPr lang="zh-CN" altLang="zh-CN" sz="1600" b="1" kern="100" spc="1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下垂控制</a:t>
            </a:r>
            <a:r>
              <a:rPr lang="zh-CN" altLang="zh-CN" sz="1600" kern="100" spc="1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graphicFrame>
        <p:nvGraphicFramePr>
          <p:cNvPr id="53" name="对象 52"/>
          <p:cNvGraphicFramePr>
            <a:graphicFrameLocks noChangeAspect="1"/>
          </p:cNvGraphicFramePr>
          <p:nvPr/>
        </p:nvGraphicFramePr>
        <p:xfrm>
          <a:off x="1766570" y="3197860"/>
          <a:ext cx="1788795" cy="627380"/>
        </p:xfrm>
        <a:graphic>
          <a:graphicData uri="http://schemas.openxmlformats.org/presentationml/2006/ole">
            <mc:AlternateContent xmlns:mc="http://schemas.openxmlformats.org/markup-compatibility/2006">
              <mc:Choice xmlns:v="urn:schemas-microsoft-com:vml" Requires="v">
                <p:oleObj spid="_x0000_s185354" name="Equation" r:id="rId4" imgW="1086485" imgH="382270" progId="Equation.DSMT4">
                  <p:embed/>
                </p:oleObj>
              </mc:Choice>
              <mc:Fallback>
                <p:oleObj name="Equation" r:id="rId4" imgW="1086485" imgH="382270" progId="Equation.DSMT4">
                  <p:embed/>
                  <p:pic>
                    <p:nvPicPr>
                      <p:cNvPr id="53" name="对象 52"/>
                      <p:cNvPicPr/>
                      <p:nvPr/>
                    </p:nvPicPr>
                    <p:blipFill>
                      <a:blip r:embed="rId5"/>
                      <a:stretch>
                        <a:fillRect/>
                      </a:stretch>
                    </p:blipFill>
                    <p:spPr>
                      <a:xfrm>
                        <a:off x="1766570" y="3197860"/>
                        <a:ext cx="1788795" cy="627380"/>
                      </a:xfrm>
                      <a:prstGeom prst="rect">
                        <a:avLst/>
                      </a:prstGeom>
                    </p:spPr>
                  </p:pic>
                </p:oleObj>
              </mc:Fallback>
            </mc:AlternateContent>
          </a:graphicData>
        </a:graphic>
      </p:graphicFrame>
      <p:graphicFrame>
        <p:nvGraphicFramePr>
          <p:cNvPr id="55" name="对象 54"/>
          <p:cNvGraphicFramePr>
            <a:graphicFrameLocks noChangeAspect="1"/>
          </p:cNvGraphicFramePr>
          <p:nvPr/>
        </p:nvGraphicFramePr>
        <p:xfrm>
          <a:off x="1288415" y="3963035"/>
          <a:ext cx="2999105" cy="875030"/>
        </p:xfrm>
        <a:graphic>
          <a:graphicData uri="http://schemas.openxmlformats.org/presentationml/2006/ole">
            <mc:AlternateContent xmlns:mc="http://schemas.openxmlformats.org/markup-compatibility/2006">
              <mc:Choice xmlns:v="urn:schemas-microsoft-com:vml" Requires="v">
                <p:oleObj spid="_x0000_s185355" name="Equation" r:id="rId6" imgW="1896745" imgH="553720" progId="Equation.DSMT4">
                  <p:embed/>
                </p:oleObj>
              </mc:Choice>
              <mc:Fallback>
                <p:oleObj name="Equation" r:id="rId6" imgW="1896745" imgH="553720" progId="Equation.DSMT4">
                  <p:embed/>
                  <p:pic>
                    <p:nvPicPr>
                      <p:cNvPr id="55" name="对象 54"/>
                      <p:cNvPicPr/>
                      <p:nvPr/>
                    </p:nvPicPr>
                    <p:blipFill>
                      <a:blip r:embed="rId7"/>
                      <a:stretch>
                        <a:fillRect/>
                      </a:stretch>
                    </p:blipFill>
                    <p:spPr>
                      <a:xfrm>
                        <a:off x="1288415" y="3963035"/>
                        <a:ext cx="2999105" cy="87503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082637" y="5127759"/>
          <a:ext cx="1969251" cy="736169"/>
        </p:xfrm>
        <a:graphic>
          <a:graphicData uri="http://schemas.openxmlformats.org/presentationml/2006/ole">
            <mc:AlternateContent xmlns:mc="http://schemas.openxmlformats.org/markup-compatibility/2006">
              <mc:Choice xmlns:v="urn:schemas-microsoft-com:vml" Requires="v">
                <p:oleObj spid="_x0000_s185356" name="Equation" r:id="rId8" imgW="1021080" imgH="382270" progId="Equation.DSMT4">
                  <p:embed/>
                </p:oleObj>
              </mc:Choice>
              <mc:Fallback>
                <p:oleObj name="Equation" r:id="rId8" imgW="1021080" imgH="382270" progId="Equation.DSMT4">
                  <p:embed/>
                  <p:pic>
                    <p:nvPicPr>
                      <p:cNvPr id="18" name="对象 17"/>
                      <p:cNvPicPr/>
                      <p:nvPr/>
                    </p:nvPicPr>
                    <p:blipFill>
                      <a:blip r:embed="rId9"/>
                      <a:stretch>
                        <a:fillRect/>
                      </a:stretch>
                    </p:blipFill>
                    <p:spPr>
                      <a:xfrm>
                        <a:off x="2082637" y="5127759"/>
                        <a:ext cx="1969251" cy="736169"/>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806412" y="6087014"/>
          <a:ext cx="2941182" cy="409983"/>
        </p:xfrm>
        <a:graphic>
          <a:graphicData uri="http://schemas.openxmlformats.org/presentationml/2006/ole">
            <mc:AlternateContent xmlns:mc="http://schemas.openxmlformats.org/markup-compatibility/2006">
              <mc:Choice xmlns:v="urn:schemas-microsoft-com:vml" Requires="v">
                <p:oleObj spid="_x0000_s185357" name="Equation" r:id="rId10" imgW="1572895" imgH="220980" progId="Equation.DSMT4">
                  <p:embed/>
                </p:oleObj>
              </mc:Choice>
              <mc:Fallback>
                <p:oleObj name="Equation" r:id="rId10" imgW="1572895" imgH="220980" progId="Equation.DSMT4">
                  <p:embed/>
                  <p:pic>
                    <p:nvPicPr>
                      <p:cNvPr id="21" name="对象 20"/>
                      <p:cNvPicPr/>
                      <p:nvPr/>
                    </p:nvPicPr>
                    <p:blipFill>
                      <a:blip r:embed="rId11"/>
                      <a:stretch>
                        <a:fillRect/>
                      </a:stretch>
                    </p:blipFill>
                    <p:spPr>
                      <a:xfrm>
                        <a:off x="1806412" y="6087014"/>
                        <a:ext cx="2941182" cy="409983"/>
                      </a:xfrm>
                      <a:prstGeom prst="rect">
                        <a:avLst/>
                      </a:prstGeom>
                    </p:spPr>
                  </p:pic>
                </p:oleObj>
              </mc:Fallback>
            </mc:AlternateContent>
          </a:graphicData>
        </a:graphic>
      </p:graphicFrame>
      <p:sp>
        <p:nvSpPr>
          <p:cNvPr id="22" name="文本框 21"/>
          <p:cNvSpPr txBox="1"/>
          <p:nvPr/>
        </p:nvSpPr>
        <p:spPr>
          <a:xfrm>
            <a:off x="1812290" y="2675890"/>
            <a:ext cx="2361565" cy="337185"/>
          </a:xfrm>
          <a:prstGeom prst="rect">
            <a:avLst/>
          </a:prstGeom>
          <a:noFill/>
        </p:spPr>
        <p:txBody>
          <a:bodyPr wrap="square" rtlCol="0" anchor="t">
            <a:spAutoFit/>
          </a:bodyPr>
          <a:lstStyle/>
          <a:p>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直流电压</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频率耦合控制</a:t>
            </a:r>
          </a:p>
        </p:txBody>
      </p:sp>
      <p:sp>
        <p:nvSpPr>
          <p:cNvPr id="26" name="下箭头 25"/>
          <p:cNvSpPr/>
          <p:nvPr/>
        </p:nvSpPr>
        <p:spPr>
          <a:xfrm>
            <a:off x="4410075" y="3241040"/>
            <a:ext cx="251460" cy="4845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下箭头 26"/>
          <p:cNvSpPr/>
          <p:nvPr/>
        </p:nvSpPr>
        <p:spPr>
          <a:xfrm>
            <a:off x="4410075" y="4271010"/>
            <a:ext cx="251460" cy="4845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下箭头 27"/>
          <p:cNvSpPr/>
          <p:nvPr/>
        </p:nvSpPr>
        <p:spPr>
          <a:xfrm>
            <a:off x="4410075" y="5212080"/>
            <a:ext cx="251460" cy="4845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 name="直接连接符 1"/>
          <p:cNvCxnSpPr/>
          <p:nvPr/>
        </p:nvCxnSpPr>
        <p:spPr>
          <a:xfrm>
            <a:off x="5845810" y="2838652"/>
            <a:ext cx="0" cy="339552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6471285" y="2978982"/>
            <a:ext cx="4362450" cy="3334188"/>
            <a:chOff x="6430382" y="3024107"/>
            <a:chExt cx="4576081" cy="3264996"/>
          </a:xfrm>
        </p:grpSpPr>
        <p:graphicFrame>
          <p:nvGraphicFramePr>
            <p:cNvPr id="42" name="对象 41"/>
            <p:cNvGraphicFramePr>
              <a:graphicFrameLocks noChangeAspect="1"/>
            </p:cNvGraphicFramePr>
            <p:nvPr/>
          </p:nvGraphicFramePr>
          <p:xfrm>
            <a:off x="6430383" y="3030138"/>
            <a:ext cx="2192967" cy="1485789"/>
          </p:xfrm>
          <a:graphic>
            <a:graphicData uri="http://schemas.openxmlformats.org/presentationml/2006/ole">
              <mc:AlternateContent xmlns:mc="http://schemas.openxmlformats.org/markup-compatibility/2006">
                <mc:Choice xmlns:v="urn:schemas-microsoft-com:vml" Requires="v">
                  <p:oleObj spid="_x0000_s185358" name="Visio" r:id="rId12" imgW="29629100" imgH="20139025" progId="Visio.Drawing.15">
                    <p:embed/>
                  </p:oleObj>
                </mc:Choice>
                <mc:Fallback>
                  <p:oleObj name="Visio" r:id="rId12" imgW="29629100" imgH="20139025" progId="Visio.Drawing.15">
                    <p:embed/>
                    <p:pic>
                      <p:nvPicPr>
                        <p:cNvPr id="42" name="对象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0383" y="3030138"/>
                          <a:ext cx="2192967" cy="1485789"/>
                        </a:xfrm>
                        <a:prstGeom prst="rect">
                          <a:avLst/>
                        </a:prstGeom>
                        <a:noFill/>
                      </p:spPr>
                    </p:pic>
                  </p:oleObj>
                </mc:Fallback>
              </mc:AlternateContent>
            </a:graphicData>
          </a:graphic>
        </p:graphicFrame>
        <p:graphicFrame>
          <p:nvGraphicFramePr>
            <p:cNvPr id="44" name="对象 43"/>
            <p:cNvGraphicFramePr>
              <a:graphicFrameLocks noChangeAspect="1"/>
            </p:cNvGraphicFramePr>
            <p:nvPr/>
          </p:nvGraphicFramePr>
          <p:xfrm>
            <a:off x="8623350" y="3024107"/>
            <a:ext cx="2192967" cy="1500075"/>
          </p:xfrm>
          <a:graphic>
            <a:graphicData uri="http://schemas.openxmlformats.org/presentationml/2006/ole">
              <mc:AlternateContent xmlns:mc="http://schemas.openxmlformats.org/markup-compatibility/2006">
                <mc:Choice xmlns:v="urn:schemas-microsoft-com:vml" Requires="v">
                  <p:oleObj spid="_x0000_s185359" name="Visio" r:id="rId14" imgW="29629100" imgH="20317460" progId="Visio.Drawing.15">
                    <p:embed/>
                  </p:oleObj>
                </mc:Choice>
                <mc:Fallback>
                  <p:oleObj name="Visio" r:id="rId14" imgW="29629100" imgH="20317460" progId="Visio.Drawing.15">
                    <p:embed/>
                    <p:pic>
                      <p:nvPicPr>
                        <p:cNvPr id="44" name="对象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23350" y="3024107"/>
                          <a:ext cx="2192967" cy="1500075"/>
                        </a:xfrm>
                        <a:prstGeom prst="rect">
                          <a:avLst/>
                        </a:prstGeom>
                        <a:noFill/>
                      </p:spPr>
                    </p:pic>
                  </p:oleObj>
                </mc:Fallback>
              </mc:AlternateContent>
            </a:graphicData>
          </a:graphic>
        </p:graphicFrame>
        <p:graphicFrame>
          <p:nvGraphicFramePr>
            <p:cNvPr id="46" name="对象 45"/>
            <p:cNvGraphicFramePr>
              <a:graphicFrameLocks noChangeAspect="1"/>
            </p:cNvGraphicFramePr>
            <p:nvPr/>
          </p:nvGraphicFramePr>
          <p:xfrm>
            <a:off x="6430382" y="4760455"/>
            <a:ext cx="2192967" cy="1528648"/>
          </p:xfrm>
          <a:graphic>
            <a:graphicData uri="http://schemas.openxmlformats.org/presentationml/2006/ole">
              <mc:AlternateContent xmlns:mc="http://schemas.openxmlformats.org/markup-compatibility/2006">
                <mc:Choice xmlns:v="urn:schemas-microsoft-com:vml" Requires="v">
                  <p:oleObj spid="_x0000_s185360" name="Visio" r:id="rId16" imgW="29629100" imgH="20640675" progId="Visio.Drawing.15">
                    <p:embed/>
                  </p:oleObj>
                </mc:Choice>
                <mc:Fallback>
                  <p:oleObj name="Visio" r:id="rId16" imgW="29629100" imgH="20640675" progId="Visio.Drawing.15">
                    <p:embed/>
                    <p:pic>
                      <p:nvPicPr>
                        <p:cNvPr id="46" name="对象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0382" y="4760455"/>
                          <a:ext cx="2192967" cy="1528648"/>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8623350" y="4674486"/>
            <a:ext cx="2383113" cy="1614617"/>
          </p:xfrm>
          <a:graphic>
            <a:graphicData uri="http://schemas.openxmlformats.org/presentationml/2006/ole">
              <mc:AlternateContent xmlns:mc="http://schemas.openxmlformats.org/markup-compatibility/2006">
                <mc:Choice xmlns:v="urn:schemas-microsoft-com:vml" Requires="v">
                  <p:oleObj spid="_x0000_s185361" name="Visio" r:id="rId18" imgW="29629100" imgH="20139025" progId="Visio.Drawing.15">
                    <p:embed/>
                  </p:oleObj>
                </mc:Choice>
                <mc:Fallback>
                  <p:oleObj name="Visio" r:id="rId18" imgW="29629100" imgH="20139025" progId="Visio.Drawing.15">
                    <p:embed/>
                    <p:pic>
                      <p:nvPicPr>
                        <p:cNvPr id="48" name="对象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3350" y="4674486"/>
                          <a:ext cx="2383113" cy="1614617"/>
                        </a:xfrm>
                        <a:prstGeom prst="rect">
                          <a:avLst/>
                        </a:prstGeom>
                        <a:noFill/>
                      </p:spPr>
                    </p:pic>
                  </p:oleObj>
                </mc:Fallback>
              </mc:AlternateContent>
            </a:graphicData>
          </a:graphic>
        </p:graphicFrame>
      </p:grpSp>
      <p:sp>
        <p:nvSpPr>
          <p:cNvPr id="50" name="文本框 49"/>
          <p:cNvSpPr txBox="1"/>
          <p:nvPr/>
        </p:nvSpPr>
        <p:spPr>
          <a:xfrm>
            <a:off x="7637780" y="2625725"/>
            <a:ext cx="2195830" cy="337185"/>
          </a:xfrm>
          <a:prstGeom prst="rect">
            <a:avLst/>
          </a:prstGeom>
          <a:noFill/>
        </p:spPr>
        <p:txBody>
          <a:bodyPr wrap="square" rtlCol="0" anchor="t">
            <a:spAutoFit/>
          </a:bodyPr>
          <a:lstStyle/>
          <a:p>
            <a:r>
              <a:rPr lang="zh-CN" sz="1600" b="1" dirty="0">
                <a:latin typeface="微软雅黑" panose="020B0503020204020204" pitchFamily="34" charset="-122"/>
                <a:ea typeface="微软雅黑" panose="020B0503020204020204" pitchFamily="34" charset="-122"/>
                <a:cs typeface="Times New Roman" panose="02020603050405020304" pitchFamily="18" charset="0"/>
                <a:sym typeface="+mn-ea"/>
              </a:rPr>
              <a:t>耦合控制稳定性分析</a:t>
            </a:r>
          </a:p>
        </p:txBody>
      </p:sp>
      <p:sp>
        <p:nvSpPr>
          <p:cNvPr id="51" name="文本框 50"/>
          <p:cNvSpPr txBox="1"/>
          <p:nvPr/>
        </p:nvSpPr>
        <p:spPr>
          <a:xfrm>
            <a:off x="247015" y="6484620"/>
            <a:ext cx="11692890" cy="306705"/>
          </a:xfrm>
          <a:prstGeom prst="rect">
            <a:avLst/>
          </a:prstGeom>
          <a:noFill/>
        </p:spPr>
        <p:txBody>
          <a:bodyPr wrap="square" rtlCol="0" anchor="t">
            <a:spAutoFit/>
          </a:bodyPr>
          <a:lstStyle/>
          <a:p>
            <a:r>
              <a:rPr lang="zh-CN" altLang="en-US" sz="1400" b="1" kern="100" spc="10" dirty="0">
                <a:latin typeface="微软雅黑" panose="020B0503020204020204" pitchFamily="34" charset="-122"/>
                <a:ea typeface="微软雅黑" panose="020B0503020204020204" pitchFamily="34" charset="-122"/>
                <a:cs typeface="Calibri" panose="020F0502020204030204" pitchFamily="34" charset="0"/>
                <a:sym typeface="+mn-ea"/>
              </a:rPr>
              <a:t>借助送受端</a:t>
            </a:r>
            <a:r>
              <a:rPr lang="zh-CN" altLang="en-US" sz="14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直流电压</a:t>
            </a:r>
            <a:r>
              <a:rPr lang="en-US" altLang="zh-CN" sz="14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14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频率下垂控制</a:t>
            </a:r>
            <a:r>
              <a:rPr lang="zh-CN" altLang="en-US" sz="1400" b="1" kern="100" spc="10" dirty="0">
                <a:latin typeface="微软雅黑" panose="020B0503020204020204" pitchFamily="34" charset="-122"/>
                <a:ea typeface="微软雅黑" panose="020B0503020204020204" pitchFamily="34" charset="-122"/>
                <a:cs typeface="Calibri" panose="020F0502020204030204" pitchFamily="34" charset="0"/>
                <a:sym typeface="+mn-ea"/>
              </a:rPr>
              <a:t>，对系统参数的要求较高，</a:t>
            </a:r>
            <a:r>
              <a:rPr lang="zh-CN" altLang="en-US" sz="14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对两端系统来说适用性较好</a:t>
            </a:r>
            <a:r>
              <a:rPr lang="zh-CN" altLang="en-US" sz="1400" b="1" kern="100" spc="10" dirty="0">
                <a:latin typeface="微软雅黑" panose="020B0503020204020204" pitchFamily="34" charset="-122"/>
                <a:ea typeface="微软雅黑" panose="020B0503020204020204" pitchFamily="34" charset="-122"/>
                <a:cs typeface="Calibri" panose="020F0502020204030204" pitchFamily="34" charset="0"/>
                <a:sym typeface="+mn-ea"/>
              </a:rPr>
              <a:t>；</a:t>
            </a:r>
            <a:r>
              <a:rPr lang="zh-CN" altLang="en-US" sz="14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对于多端柔直互联系统，建议使用带通信的控制方法。</a:t>
            </a:r>
          </a:p>
        </p:txBody>
      </p:sp>
      <p:sp>
        <p:nvSpPr>
          <p:cNvPr id="56" name="文本框 55"/>
          <p:cNvSpPr txBox="1"/>
          <p:nvPr/>
        </p:nvSpPr>
        <p:spPr>
          <a:xfrm>
            <a:off x="6033135" y="4263390"/>
            <a:ext cx="2528570" cy="460375"/>
          </a:xfrm>
          <a:prstGeom prst="rect">
            <a:avLst/>
          </a:prstGeom>
          <a:noFill/>
        </p:spPr>
        <p:txBody>
          <a:bodyPr wrap="square" rtlCol="0" anchor="t">
            <a:spAutoFit/>
          </a:bodyPr>
          <a:lstStyle/>
          <a:p>
            <a:r>
              <a:rPr lang="zh-CN" altLang="zh-CN"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比例系数</a:t>
            </a:r>
            <a:r>
              <a:rPr lang="en-US" altLang="zh-CN" sz="1200" b="1" i="1" kern="100" spc="10" dirty="0" err="1">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K</a:t>
            </a:r>
            <a:r>
              <a:rPr lang="en-US" altLang="zh-CN" sz="1200" b="1" kern="100" spc="10" baseline="-25000" dirty="0" err="1">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uf</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越大</a:t>
            </a:r>
            <a:r>
              <a:rPr lang="zh-CN" altLang="en-US"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，柔直</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系统越稳定</a:t>
            </a:r>
            <a:r>
              <a:rPr lang="zh-CN" altLang="en-US"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，取值范围约为</a:t>
            </a:r>
            <a:r>
              <a:rPr lang="en-US" altLang="zh-CN"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0.8-1.2</a:t>
            </a:r>
          </a:p>
        </p:txBody>
      </p:sp>
      <p:sp>
        <p:nvSpPr>
          <p:cNvPr id="57" name="文本框 56"/>
          <p:cNvSpPr txBox="1"/>
          <p:nvPr/>
        </p:nvSpPr>
        <p:spPr>
          <a:xfrm>
            <a:off x="10619740" y="3133090"/>
            <a:ext cx="1572260" cy="829945"/>
          </a:xfrm>
          <a:prstGeom prst="rect">
            <a:avLst/>
          </a:prstGeom>
          <a:noFill/>
        </p:spPr>
        <p:txBody>
          <a:bodyPr wrap="square" rtlCol="0" anchor="t">
            <a:spAutoFit/>
          </a:bodyPr>
          <a:lstStyle/>
          <a:p>
            <a:r>
              <a:rPr lang="zh-CN" altLang="zh-CN"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反馈系数</a:t>
            </a:r>
            <a:r>
              <a:rPr lang="en-US" altLang="zh-CN" sz="1200" b="1" i="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K</a:t>
            </a:r>
            <a:r>
              <a:rPr lang="en-US" altLang="zh-CN" sz="1200" b="1" i="1" kern="100" spc="10" baseline="-2500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LB</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越大</a:t>
            </a:r>
            <a:r>
              <a:rPr lang="zh-CN" altLang="en-US"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，柔直</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系统越稳定</a:t>
            </a:r>
            <a:r>
              <a:rPr lang="zh-CN" altLang="en-US"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，取值范围约为</a:t>
            </a:r>
            <a:r>
              <a:rPr lang="en-US" altLang="zh-CN" sz="1200" b="1" kern="100" spc="10" dirty="0">
                <a:solidFill>
                  <a:schemeClr val="tx1"/>
                </a:solidFill>
                <a:latin typeface="微软雅黑" panose="020B0503020204020204" pitchFamily="34" charset="-122"/>
                <a:ea typeface="微软雅黑" panose="020B0503020204020204" pitchFamily="34" charset="-122"/>
                <a:cs typeface="Calibri" panose="020F0502020204030204" pitchFamily="34" charset="0"/>
                <a:sym typeface="+mn-ea"/>
              </a:rPr>
              <a:t>0.09-0.012</a:t>
            </a:r>
          </a:p>
        </p:txBody>
      </p:sp>
      <p:sp>
        <p:nvSpPr>
          <p:cNvPr id="58" name="文本框 57"/>
          <p:cNvSpPr txBox="1"/>
          <p:nvPr/>
        </p:nvSpPr>
        <p:spPr>
          <a:xfrm>
            <a:off x="8537575" y="6064885"/>
            <a:ext cx="3527425" cy="460375"/>
          </a:xfrm>
          <a:prstGeom prst="rect">
            <a:avLst/>
          </a:prstGeom>
          <a:noFill/>
        </p:spPr>
        <p:txBody>
          <a:bodyPr wrap="square" rtlCol="0" anchor="t">
            <a:spAutoFit/>
          </a:bodyPr>
          <a:lstStyle/>
          <a:p>
            <a:r>
              <a:rPr lang="zh-CN" altLang="zh-CN"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送</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受</a:t>
            </a:r>
            <a:r>
              <a:rPr lang="zh-CN" altLang="zh-CN"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端系统惯量</a:t>
            </a:r>
            <a:r>
              <a:rPr lang="en-US" altLang="zh-CN" sz="1200" b="1" kern="100" spc="10" dirty="0" err="1">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Hse</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和</a:t>
            </a:r>
            <a:r>
              <a:rPr lang="en-US" altLang="zh-CN" sz="1200" b="1" kern="100" spc="10" dirty="0" err="1">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Hre</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越大</a:t>
            </a:r>
            <a:r>
              <a:rPr lang="zh-CN" altLang="en-US" sz="1200" b="1" kern="100" spc="1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mn-ea"/>
              </a:rPr>
              <a:t>，相同频率变化量下对柔直的有功裕度要求越大，</a:t>
            </a:r>
            <a:r>
              <a:rPr lang="zh-CN" altLang="en-US" sz="1200" b="1" kern="100" spc="10" dirty="0">
                <a:solidFill>
                  <a:srgbClr val="FF0000"/>
                </a:solidFill>
                <a:latin typeface="微软雅黑" panose="020B0503020204020204" pitchFamily="34" charset="-122"/>
                <a:ea typeface="微软雅黑" panose="020B0503020204020204" pitchFamily="34" charset="-122"/>
                <a:cs typeface="Calibri" panose="020F0502020204030204" pitchFamily="34" charset="0"/>
                <a:sym typeface="+mn-ea"/>
              </a:rPr>
              <a:t>系统越不稳定</a:t>
            </a:r>
          </a:p>
        </p:txBody>
      </p:sp>
      <p:sp>
        <p:nvSpPr>
          <p:cNvPr id="3" name="灯片编号占位符 2"/>
          <p:cNvSpPr>
            <a:spLocks noGrp="1"/>
          </p:cNvSpPr>
          <p:nvPr>
            <p:ph type="sldNum" sz="quarter" idx="4"/>
          </p:nvPr>
        </p:nvSpPr>
        <p:spPr>
          <a:xfrm>
            <a:off x="9448800" y="6503035"/>
            <a:ext cx="2743200" cy="365125"/>
          </a:xfrm>
        </p:spPr>
        <p:txBody>
          <a:bodyPr/>
          <a:lstStyle/>
          <a:p>
            <a:fld id="{1890D586-F587-4B11-9A09-7A3B8DB42779}" type="slidenum">
              <a:rPr lang="zh-CN" altLang="en-US" smtClean="0"/>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目录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4097348" y="1091068"/>
            <a:ext cx="3839513" cy="4357155"/>
          </a:xfrm>
          <a:prstGeom prst="rect">
            <a:avLst/>
          </a:prstGeom>
          <a:noFill/>
        </p:spPr>
        <p:txBody>
          <a:bodyPr wrap="none" rtlCol="0">
            <a:spAutoFit/>
          </a:bodyPr>
          <a:lstStyle/>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项目背景</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rgbClr val="FF0000"/>
                </a:solidFill>
                <a:latin typeface="微软雅黑" panose="020B0503020204020204" pitchFamily="34" charset="-122"/>
                <a:ea typeface="微软雅黑" panose="020B0503020204020204" pitchFamily="34" charset="-122"/>
              </a:rPr>
              <a:t>2 </a:t>
            </a:r>
            <a:r>
              <a:rPr lang="zh-CN" altLang="en-US" sz="3600" b="1" dirty="0">
                <a:solidFill>
                  <a:srgbClr val="FF0000"/>
                </a:solidFill>
                <a:latin typeface="微软雅黑" panose="020B0503020204020204" pitchFamily="34" charset="-122"/>
                <a:ea typeface="微软雅黑" panose="020B0503020204020204" pitchFamily="34" charset="-122"/>
              </a:rPr>
              <a:t>项目研究进展</a:t>
            </a:r>
            <a:endParaRPr lang="en-US" altLang="zh-CN" sz="3600" b="1" dirty="0">
              <a:solidFill>
                <a:srgbClr val="FF0000"/>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3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项目研究内容</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4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下一步研究计划</a:t>
            </a: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标题 1"/>
          <p:cNvSpPr txBox="1"/>
          <p:nvPr/>
        </p:nvSpPr>
        <p:spPr>
          <a:xfrm>
            <a:off x="716053" y="998693"/>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000" b="1" dirty="0">
                <a:solidFill>
                  <a:srgbClr val="FF0000"/>
                </a:solidFill>
                <a:effectLst/>
                <a:latin typeface="微软雅黑" panose="020B0503020204020204" pitchFamily="34" charset="-122"/>
                <a:ea typeface="微软雅黑" panose="020B0503020204020204" pitchFamily="34" charset="-122"/>
              </a:rPr>
              <a:t>风电机组的数学模型</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449454" y="1381618"/>
            <a:ext cx="11399646" cy="922020"/>
          </a:xfrm>
          <a:prstGeom prst="rect">
            <a:avLst/>
          </a:prstGeom>
          <a:noFill/>
          <a:ln w="28575">
            <a:solidFill>
              <a:srgbClr val="4472C4"/>
            </a:solidFill>
            <a:prstDash val="dashDot"/>
          </a:ln>
        </p:spPr>
        <p:txBody>
          <a:bodyPr wrap="square">
            <a:spAutoFit/>
          </a:bodyPr>
          <a:lstStyle/>
          <a:p>
            <a:pPr indent="457200">
              <a:lnSpc>
                <a:spcPct val="150000"/>
              </a:lnSpc>
            </a:pP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风机转子通过减速提供惯量支撑</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捕获的</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风能</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随转速的下降而变化</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，推导了</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考虑风能捕获变化的直驱型风电机组惯量支撑能力评估，并根据典型参数对可模拟惯量大小进行整定</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txBox="1"/>
          <p:nvPr/>
        </p:nvSpPr>
        <p:spPr>
          <a:xfrm>
            <a:off x="1186180" y="351790"/>
            <a:ext cx="11019155" cy="6832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2.3 </a:t>
            </a:r>
            <a:r>
              <a:rPr lang="zh-CN" altLang="en-US" sz="3600" b="1" dirty="0">
                <a:solidFill>
                  <a:srgbClr val="205196"/>
                </a:solidFill>
                <a:effectLst/>
                <a:latin typeface="微软雅黑" panose="020B0503020204020204" pitchFamily="34" charset="-122"/>
                <a:ea typeface="微软雅黑" panose="020B0503020204020204" pitchFamily="34" charset="-122"/>
              </a:rPr>
              <a:t>风电机组惯量支撑能力评估</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31" name="矩形 30"/>
          <p:cNvSpPr/>
          <p:nvPr/>
        </p:nvSpPr>
        <p:spPr>
          <a:xfrm>
            <a:off x="1709906" y="4844955"/>
            <a:ext cx="2983429" cy="337185"/>
          </a:xfrm>
          <a:prstGeom prst="rect">
            <a:avLst/>
          </a:prstGeom>
          <a:noFill/>
        </p:spPr>
        <p:txBody>
          <a:bodyPr wrap="square">
            <a:spAutoFit/>
          </a:bodyPr>
          <a:lstStyle/>
          <a:p>
            <a:r>
              <a:rPr lang="zh-CN" altLang="en-US" sz="1600" b="1"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风力机的能量捕获方程</a:t>
            </a:r>
          </a:p>
        </p:txBody>
      </p:sp>
      <p:graphicFrame>
        <p:nvGraphicFramePr>
          <p:cNvPr id="23" name="对象 22"/>
          <p:cNvGraphicFramePr>
            <a:graphicFrameLocks noChangeAspect="1"/>
          </p:cNvGraphicFramePr>
          <p:nvPr/>
        </p:nvGraphicFramePr>
        <p:xfrm>
          <a:off x="516255" y="4272280"/>
          <a:ext cx="2976880" cy="590550"/>
        </p:xfrm>
        <a:graphic>
          <a:graphicData uri="http://schemas.openxmlformats.org/presentationml/2006/ole">
            <mc:AlternateContent xmlns:mc="http://schemas.openxmlformats.org/markup-compatibility/2006">
              <mc:Choice xmlns:v="urn:schemas-microsoft-com:vml" Requires="v">
                <p:oleObj spid="_x0000_s186377" name="Equation" r:id="rId6" imgW="2260600" imgH="482600" progId="Equation.DSMT4">
                  <p:embed/>
                </p:oleObj>
              </mc:Choice>
              <mc:Fallback>
                <p:oleObj name="Equation" r:id="rId6" imgW="2260600" imgH="482600" progId="Equation.DSMT4">
                  <p:embed/>
                  <p:pic>
                    <p:nvPicPr>
                      <p:cNvPr id="23" name="对象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255" y="4272280"/>
                        <a:ext cx="2976880" cy="590550"/>
                      </a:xfrm>
                      <a:prstGeom prst="rect">
                        <a:avLst/>
                      </a:prstGeom>
                      <a:noFill/>
                    </p:spPr>
                  </p:pic>
                </p:oleObj>
              </mc:Fallback>
            </mc:AlternateContent>
          </a:graphicData>
        </a:graphic>
      </p:graphicFrame>
      <p:graphicFrame>
        <p:nvGraphicFramePr>
          <p:cNvPr id="27" name="对象 26"/>
          <p:cNvGraphicFramePr>
            <a:graphicFrameLocks noChangeAspect="1"/>
          </p:cNvGraphicFramePr>
          <p:nvPr/>
        </p:nvGraphicFramePr>
        <p:xfrm>
          <a:off x="3289935" y="3661410"/>
          <a:ext cx="2130425" cy="590550"/>
        </p:xfrm>
        <a:graphic>
          <a:graphicData uri="http://schemas.openxmlformats.org/presentationml/2006/ole">
            <mc:AlternateContent xmlns:mc="http://schemas.openxmlformats.org/markup-compatibility/2006">
              <mc:Choice xmlns:v="urn:schemas-microsoft-com:vml" Requires="v">
                <p:oleObj spid="_x0000_s186378" name="Equation" r:id="rId8" imgW="1473200" imgH="431800" progId="Equation.DSMT4">
                  <p:embed/>
                </p:oleObj>
              </mc:Choice>
              <mc:Fallback>
                <p:oleObj name="Equation" r:id="rId8" imgW="1473200" imgH="431800" progId="Equation.DSMT4">
                  <p:embed/>
                  <p:pic>
                    <p:nvPicPr>
                      <p:cNvPr id="27" name="对象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9935" y="3661410"/>
                        <a:ext cx="2130425" cy="590550"/>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4156710" y="4243070"/>
          <a:ext cx="784225" cy="563880"/>
        </p:xfrm>
        <a:graphic>
          <a:graphicData uri="http://schemas.openxmlformats.org/presentationml/2006/ole">
            <mc:AlternateContent xmlns:mc="http://schemas.openxmlformats.org/markup-compatibility/2006">
              <mc:Choice xmlns:v="urn:schemas-microsoft-com:vml" Requires="v">
                <p:oleObj spid="_x0000_s186379" name="Equation" r:id="rId10" imgW="520700" imgH="393700" progId="Equation.DSMT4">
                  <p:embed/>
                </p:oleObj>
              </mc:Choice>
              <mc:Fallback>
                <p:oleObj name="Equation" r:id="rId10" imgW="520700" imgH="393700" progId="Equation.DSMT4">
                  <p:embed/>
                  <p:pic>
                    <p:nvPicPr>
                      <p:cNvPr id="28" name="对象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6710" y="4243070"/>
                        <a:ext cx="784225" cy="563880"/>
                      </a:xfrm>
                      <a:prstGeom prst="rect">
                        <a:avLst/>
                      </a:prstGeom>
                      <a:noFill/>
                    </p:spPr>
                  </p:pic>
                </p:oleObj>
              </mc:Fallback>
            </mc:AlternateContent>
          </a:graphicData>
        </a:graphic>
      </p:graphicFrame>
      <p:sp>
        <p:nvSpPr>
          <p:cNvPr id="30" name="矩形 29"/>
          <p:cNvSpPr/>
          <p:nvPr/>
        </p:nvSpPr>
        <p:spPr>
          <a:xfrm>
            <a:off x="535940" y="3663315"/>
            <a:ext cx="4959350" cy="1195705"/>
          </a:xfrm>
          <a:prstGeom prst="rect">
            <a:avLst/>
          </a:prstGeom>
          <a:no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chemeClr val="accent1"/>
                </a:solidFill>
              </a:ln>
            </a:endParaRPr>
          </a:p>
        </p:txBody>
      </p:sp>
      <p:graphicFrame>
        <p:nvGraphicFramePr>
          <p:cNvPr id="13" name="对象 12"/>
          <p:cNvGraphicFramePr>
            <a:graphicFrameLocks noChangeAspect="1"/>
          </p:cNvGraphicFramePr>
          <p:nvPr/>
        </p:nvGraphicFramePr>
        <p:xfrm>
          <a:off x="556895" y="3662045"/>
          <a:ext cx="2480310" cy="654685"/>
        </p:xfrm>
        <a:graphic>
          <a:graphicData uri="http://schemas.openxmlformats.org/presentationml/2006/ole">
            <mc:AlternateContent xmlns:mc="http://schemas.openxmlformats.org/markup-compatibility/2006">
              <mc:Choice xmlns:v="urn:schemas-microsoft-com:vml" Requires="v">
                <p:oleObj spid="_x0000_s186380" name="Equation" r:id="rId12" imgW="1372870" imgH="362585" progId="Equation.DSMT4">
                  <p:embed/>
                </p:oleObj>
              </mc:Choice>
              <mc:Fallback>
                <p:oleObj name="Equation" r:id="rId12" imgW="1372870" imgH="362585" progId="Equation.DSMT4">
                  <p:embed/>
                  <p:pic>
                    <p:nvPicPr>
                      <p:cNvPr id="13" name="对象 12"/>
                      <p:cNvPicPr/>
                      <p:nvPr/>
                    </p:nvPicPr>
                    <p:blipFill>
                      <a:blip r:embed="rId13"/>
                      <a:stretch>
                        <a:fillRect/>
                      </a:stretch>
                    </p:blipFill>
                    <p:spPr>
                      <a:xfrm>
                        <a:off x="556895" y="3662045"/>
                        <a:ext cx="2480310" cy="654685"/>
                      </a:xfrm>
                      <a:prstGeom prst="rect">
                        <a:avLst/>
                      </a:prstGeom>
                    </p:spPr>
                  </p:pic>
                </p:oleObj>
              </mc:Fallback>
            </mc:AlternateContent>
          </a:graphicData>
        </a:graphic>
      </p:graphicFrame>
      <p:sp>
        <p:nvSpPr>
          <p:cNvPr id="5" name="标题 1"/>
          <p:cNvSpPr txBox="1"/>
          <p:nvPr/>
        </p:nvSpPr>
        <p:spPr>
          <a:xfrm>
            <a:off x="798798" y="3353058"/>
            <a:ext cx="2789897" cy="37408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1600" b="1" dirty="0">
                <a:solidFill>
                  <a:schemeClr val="tx1"/>
                </a:solidFill>
                <a:effectLst/>
                <a:latin typeface="微软雅黑" panose="020B0503020204020204" pitchFamily="34" charset="-122"/>
                <a:ea typeface="微软雅黑" panose="020B0503020204020204" pitchFamily="34" charset="-122"/>
              </a:rPr>
              <a:t>直驱型风电机组的结构图</a:t>
            </a:r>
            <a:endParaRPr lang="en-US" altLang="zh-CN" sz="1600" b="1" dirty="0">
              <a:solidFill>
                <a:schemeClr val="tx1"/>
              </a:solidFill>
              <a:effectLst/>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518160" y="2521585"/>
          <a:ext cx="4382135" cy="996315"/>
        </p:xfrm>
        <a:graphic>
          <a:graphicData uri="http://schemas.openxmlformats.org/presentationml/2006/ole">
            <mc:AlternateContent xmlns:mc="http://schemas.openxmlformats.org/markup-compatibility/2006">
              <mc:Choice xmlns:v="urn:schemas-microsoft-com:vml" Requires="v">
                <p:oleObj spid="_x0000_s186381" name="Visio" r:id="rId14" imgW="4778375" imgH="1365250" progId="Visio.Drawing.15">
                  <p:embed/>
                </p:oleObj>
              </mc:Choice>
              <mc:Fallback>
                <p:oleObj name="Visio" r:id="rId14" imgW="4778375" imgH="1365250" progId="Visio.Drawing.15">
                  <p:embed/>
                  <p:pic>
                    <p:nvPicPr>
                      <p:cNvPr id="7" name="对象 6"/>
                      <p:cNvPicPr>
                        <a:picLocks noChangeAspect="1" noChangeArrowheads="1"/>
                      </p:cNvPicPr>
                      <p:nvPr/>
                    </p:nvPicPr>
                    <p:blipFill>
                      <a:blip r:embed="rId15">
                        <a:extLst>
                          <a:ext uri="{28A0092B-C50C-407E-A947-70E740481C1C}">
                            <a14:useLocalDpi xmlns:a14="http://schemas.microsoft.com/office/drawing/2010/main" val="0"/>
                          </a:ext>
                        </a:extLst>
                      </a:blip>
                      <a:srcRect l="5672" t="16100" r="4584" b="11452"/>
                      <a:stretch>
                        <a:fillRect/>
                      </a:stretch>
                    </p:blipFill>
                    <p:spPr bwMode="auto">
                      <a:xfrm>
                        <a:off x="518160" y="2521585"/>
                        <a:ext cx="4382135" cy="996315"/>
                      </a:xfrm>
                      <a:prstGeom prst="rect">
                        <a:avLst/>
                      </a:prstGeom>
                      <a:noFill/>
                    </p:spPr>
                  </p:pic>
                </p:oleObj>
              </mc:Fallback>
            </mc:AlternateContent>
          </a:graphicData>
        </a:graphic>
      </p:graphicFrame>
      <p:cxnSp>
        <p:nvCxnSpPr>
          <p:cNvPr id="15" name="直接连接符 14"/>
          <p:cNvCxnSpPr/>
          <p:nvPr/>
        </p:nvCxnSpPr>
        <p:spPr>
          <a:xfrm>
            <a:off x="5676265" y="2756737"/>
            <a:ext cx="10795" cy="366204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1890D586-F587-4B11-9A09-7A3B8DB42779}" type="slidenum">
              <a:rPr lang="zh-CN" altLang="en-US" smtClean="0"/>
              <a:t>40</a:t>
            </a:fld>
            <a:endParaRPr lang="zh-CN" altLang="en-US"/>
          </a:p>
        </p:txBody>
      </p:sp>
      <p:sp>
        <p:nvSpPr>
          <p:cNvPr id="4" name="矩形 3"/>
          <p:cNvSpPr/>
          <p:nvPr/>
        </p:nvSpPr>
        <p:spPr>
          <a:xfrm>
            <a:off x="3408045" y="5220335"/>
            <a:ext cx="2130425" cy="337185"/>
          </a:xfrm>
          <a:prstGeom prst="rect">
            <a:avLst/>
          </a:prstGeom>
          <a:noFill/>
        </p:spPr>
        <p:txBody>
          <a:bodyPr wrap="square">
            <a:spAutoFit/>
          </a:bodyPr>
          <a:lstStyle/>
          <a:p>
            <a:r>
              <a:rPr lang="zh-CN" altLang="en-US" sz="1600" b="1" kern="100" spc="1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风能捕获损失的影响</a:t>
            </a:r>
          </a:p>
        </p:txBody>
      </p:sp>
      <p:graphicFrame>
        <p:nvGraphicFramePr>
          <p:cNvPr id="9" name="对象 8"/>
          <p:cNvGraphicFramePr>
            <a:graphicFrameLocks noChangeAspect="1"/>
          </p:cNvGraphicFramePr>
          <p:nvPr/>
        </p:nvGraphicFramePr>
        <p:xfrm>
          <a:off x="716045" y="5788774"/>
          <a:ext cx="4664042" cy="742534"/>
        </p:xfrm>
        <a:graphic>
          <a:graphicData uri="http://schemas.openxmlformats.org/presentationml/2006/ole">
            <mc:AlternateContent xmlns:mc="http://schemas.openxmlformats.org/markup-compatibility/2006">
              <mc:Choice xmlns:v="urn:schemas-microsoft-com:vml" Requires="v">
                <p:oleObj spid="_x0000_s186382" name="Equation" r:id="rId16" imgW="3962400" imgH="638810" progId="Equation.DSMT4">
                  <p:embed/>
                </p:oleObj>
              </mc:Choice>
              <mc:Fallback>
                <p:oleObj name="Equation" r:id="rId16" imgW="3962400" imgH="638810" progId="Equation.DSMT4">
                  <p:embed/>
                  <p:pic>
                    <p:nvPicPr>
                      <p:cNvPr id="9" name="对象 8"/>
                      <p:cNvPicPr/>
                      <p:nvPr/>
                    </p:nvPicPr>
                    <p:blipFill>
                      <a:blip r:embed="rId17"/>
                      <a:stretch>
                        <a:fillRect/>
                      </a:stretch>
                    </p:blipFill>
                    <p:spPr>
                      <a:xfrm>
                        <a:off x="716045" y="5788774"/>
                        <a:ext cx="4664042" cy="742534"/>
                      </a:xfrm>
                      <a:prstGeom prst="rect">
                        <a:avLst/>
                      </a:prstGeom>
                    </p:spPr>
                  </p:pic>
                </p:oleObj>
              </mc:Fallback>
            </mc:AlternateContent>
          </a:graphicData>
        </a:graphic>
      </p:graphicFrame>
      <p:sp>
        <p:nvSpPr>
          <p:cNvPr id="16" name="下箭头 15"/>
          <p:cNvSpPr/>
          <p:nvPr/>
        </p:nvSpPr>
        <p:spPr>
          <a:xfrm>
            <a:off x="3144520" y="5182235"/>
            <a:ext cx="300990" cy="5511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nvSpPr>
        <p:spPr>
          <a:xfrm>
            <a:off x="467360" y="5114925"/>
            <a:ext cx="2223135" cy="386080"/>
          </a:xfrm>
          <a:prstGeom prst="rect">
            <a:avLst/>
          </a:prstGeom>
          <a:noFill/>
        </p:spPr>
        <p:txBody>
          <a:bodyPr wrap="square"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计算风轮等效惯量：</a:t>
            </a:r>
          </a:p>
        </p:txBody>
      </p:sp>
      <p:sp>
        <p:nvSpPr>
          <p:cNvPr id="24" name="矩形 23"/>
          <p:cNvSpPr/>
          <p:nvPr/>
        </p:nvSpPr>
        <p:spPr>
          <a:xfrm>
            <a:off x="2302510" y="5768340"/>
            <a:ext cx="3252470" cy="765810"/>
          </a:xfrm>
          <a:prstGeom prst="rect">
            <a:avLst/>
          </a:prstGeom>
          <a:noFill/>
          <a:ln w="38100">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p:custDataLst>
              <p:tags r:id="rId2"/>
            </p:custDataLst>
          </p:nvPr>
        </p:nvGraphicFramePr>
        <p:xfrm>
          <a:off x="5993765" y="2882265"/>
          <a:ext cx="3235960" cy="1671955"/>
        </p:xfrm>
        <a:graphic>
          <a:graphicData uri="http://schemas.openxmlformats.org/drawingml/2006/table">
            <a:tbl>
              <a:tblPr firstRow="1" bandRow="1">
                <a:tableStyleId>{5C22544A-7EE6-4342-B048-85BDC9FD1C3A}</a:tableStyleId>
              </a:tblPr>
              <a:tblGrid>
                <a:gridCol w="1617980">
                  <a:extLst>
                    <a:ext uri="{9D8B030D-6E8A-4147-A177-3AD203B41FA5}">
                      <a16:colId xmlns:a16="http://schemas.microsoft.com/office/drawing/2014/main" val="20000"/>
                    </a:ext>
                  </a:extLst>
                </a:gridCol>
                <a:gridCol w="1617980">
                  <a:extLst>
                    <a:ext uri="{9D8B030D-6E8A-4147-A177-3AD203B41FA5}">
                      <a16:colId xmlns:a16="http://schemas.microsoft.com/office/drawing/2014/main" val="20001"/>
                    </a:ext>
                  </a:extLst>
                </a:gridCol>
              </a:tblGrid>
              <a:tr h="330835">
                <a:tc>
                  <a:txBody>
                    <a:bodyPr/>
                    <a:lstStyle/>
                    <a:p>
                      <a:pPr algn="ctr"/>
                      <a:r>
                        <a:rPr lang="zh-CN" sz="1400" dirty="0"/>
                        <a:t>惯量支撑时间</a:t>
                      </a:r>
                    </a:p>
                  </a:txBody>
                  <a:tcPr anchor="ctr"/>
                </a:tc>
                <a:tc>
                  <a:txBody>
                    <a:bodyPr/>
                    <a:lstStyle/>
                    <a:p>
                      <a:pPr algn="ctr"/>
                      <a:r>
                        <a:rPr lang="zh-CN" altLang="en-US" sz="1400" dirty="0"/>
                        <a:t>可模拟惯量大小</a:t>
                      </a:r>
                    </a:p>
                  </a:txBody>
                  <a:tcPr anchor="ctr"/>
                </a:tc>
                <a:extLst>
                  <a:ext uri="{0D108BD9-81ED-4DB2-BD59-A6C34878D82A}">
                    <a16:rowId xmlns:a16="http://schemas.microsoft.com/office/drawing/2014/main" val="10000"/>
                  </a:ext>
                </a:extLst>
              </a:tr>
              <a:tr h="335280">
                <a:tc>
                  <a:txBody>
                    <a:bodyPr/>
                    <a:lstStyle/>
                    <a:p>
                      <a:pPr algn="ctr"/>
                      <a:r>
                        <a:rPr lang="en-US" altLang="zh-CN" sz="1600" dirty="0">
                          <a:latin typeface="Times New Roman" panose="02020603050405020304" pitchFamily="18" charset="0"/>
                          <a:cs typeface="Times New Roman" panose="02020603050405020304" pitchFamily="18" charset="0"/>
                        </a:rPr>
                        <a:t>2s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10.94s</a:t>
                      </a:r>
                    </a:p>
                  </a:txBody>
                  <a:tcPr anchor="ctr"/>
                </a:tc>
                <a:extLst>
                  <a:ext uri="{0D108BD9-81ED-4DB2-BD59-A6C34878D82A}">
                    <a16:rowId xmlns:a16="http://schemas.microsoft.com/office/drawing/2014/main" val="10001"/>
                  </a:ext>
                </a:extLst>
              </a:tr>
              <a:tr h="335280">
                <a:tc>
                  <a:txBody>
                    <a:bodyPr/>
                    <a:lstStyle/>
                    <a:p>
                      <a:pPr algn="ctr"/>
                      <a:r>
                        <a:rPr lang="en-US" altLang="zh-CN" sz="1600" dirty="0">
                          <a:latin typeface="Times New Roman" panose="02020603050405020304" pitchFamily="18" charset="0"/>
                          <a:cs typeface="Times New Roman" panose="02020603050405020304" pitchFamily="18" charset="0"/>
                          <a:sym typeface="+mn-ea"/>
                        </a:rPr>
                        <a:t>3s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7.29s</a:t>
                      </a:r>
                    </a:p>
                  </a:txBody>
                  <a:tcPr anchor="ctr"/>
                </a:tc>
                <a:extLst>
                  <a:ext uri="{0D108BD9-81ED-4DB2-BD59-A6C34878D82A}">
                    <a16:rowId xmlns:a16="http://schemas.microsoft.com/office/drawing/2014/main" val="10002"/>
                  </a:ext>
                </a:extLst>
              </a:tr>
              <a:tr h="335280">
                <a:tc>
                  <a:txBody>
                    <a:bodyPr/>
                    <a:lstStyle/>
                    <a:p>
                      <a:pPr algn="ctr"/>
                      <a:r>
                        <a:rPr lang="en-US" altLang="zh-CN" sz="1600" dirty="0">
                          <a:latin typeface="Times New Roman" panose="02020603050405020304" pitchFamily="18" charset="0"/>
                          <a:cs typeface="Times New Roman" panose="02020603050405020304" pitchFamily="18" charset="0"/>
                        </a:rPr>
                        <a:t>4s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5.48s</a:t>
                      </a:r>
                    </a:p>
                  </a:txBody>
                  <a:tcPr anchor="ctr"/>
                </a:tc>
                <a:extLst>
                  <a:ext uri="{0D108BD9-81ED-4DB2-BD59-A6C34878D82A}">
                    <a16:rowId xmlns:a16="http://schemas.microsoft.com/office/drawing/2014/main" val="10003"/>
                  </a:ext>
                </a:extLst>
              </a:tr>
              <a:tr h="335280">
                <a:tc>
                  <a:txBody>
                    <a:bodyPr/>
                    <a:lstStyle/>
                    <a:p>
                      <a:pPr algn="ctr"/>
                      <a:r>
                        <a:rPr lang="en-US" altLang="zh-CN" sz="1600" dirty="0">
                          <a:latin typeface="Times New Roman" panose="02020603050405020304" pitchFamily="18" charset="0"/>
                          <a:cs typeface="Times New Roman" panose="02020603050405020304" pitchFamily="18" charset="0"/>
                        </a:rPr>
                        <a:t>5s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4.39s</a:t>
                      </a:r>
                    </a:p>
                  </a:txBody>
                  <a:tcPr anchor="ctr"/>
                </a:tc>
                <a:extLst>
                  <a:ext uri="{0D108BD9-81ED-4DB2-BD59-A6C34878D82A}">
                    <a16:rowId xmlns:a16="http://schemas.microsoft.com/office/drawing/2014/main" val="10004"/>
                  </a:ext>
                </a:extLst>
              </a:tr>
            </a:tbl>
          </a:graphicData>
        </a:graphic>
      </p:graphicFrame>
      <p:sp>
        <p:nvSpPr>
          <p:cNvPr id="32" name="文本框 31"/>
          <p:cNvSpPr txBox="1"/>
          <p:nvPr/>
        </p:nvSpPr>
        <p:spPr>
          <a:xfrm>
            <a:off x="5916930" y="2557780"/>
            <a:ext cx="3763645" cy="337185"/>
          </a:xfrm>
          <a:prstGeom prst="rect">
            <a:avLst/>
          </a:prstGeom>
          <a:noFill/>
        </p:spPr>
        <p:txBody>
          <a:bodyPr wrap="square" rtlCol="0">
            <a:spAutoFit/>
          </a:bodyPr>
          <a:lstStyle/>
          <a:p>
            <a:r>
              <a:rPr lang="en-US" altLang="zh-CN" sz="1600" b="1" dirty="0">
                <a:solidFill>
                  <a:srgbClr val="4472C4"/>
                </a:solidFill>
                <a:latin typeface="微软雅黑" panose="020B0503020204020204" pitchFamily="34" charset="-122"/>
                <a:ea typeface="微软雅黑" panose="020B0503020204020204" pitchFamily="34" charset="-122"/>
              </a:rPr>
              <a:t>MPPT</a:t>
            </a:r>
            <a:r>
              <a:rPr lang="zh-CN" altLang="en-US" sz="1600" b="1" dirty="0">
                <a:solidFill>
                  <a:srgbClr val="4472C4"/>
                </a:solidFill>
                <a:latin typeface="微软雅黑" panose="020B0503020204020204" pitchFamily="34" charset="-122"/>
                <a:ea typeface="微软雅黑" panose="020B0503020204020204" pitchFamily="34" charset="-122"/>
              </a:rPr>
              <a:t>模式，</a:t>
            </a:r>
            <a:r>
              <a:rPr lang="en-US" altLang="zh-CN" sz="1600" b="1" dirty="0">
                <a:solidFill>
                  <a:srgbClr val="4472C4"/>
                </a:solidFill>
                <a:latin typeface="微软雅黑" panose="020B0503020204020204" pitchFamily="34" charset="-122"/>
                <a:ea typeface="微软雅黑" panose="020B0503020204020204" pitchFamily="34" charset="-122"/>
              </a:rPr>
              <a:t>TJ=18, RoCoF=-1Hz/s</a:t>
            </a:r>
          </a:p>
        </p:txBody>
      </p:sp>
      <p:graphicFrame>
        <p:nvGraphicFramePr>
          <p:cNvPr id="33" name="表格 32"/>
          <p:cNvGraphicFramePr>
            <a:graphicFrameLocks noGrp="1"/>
          </p:cNvGraphicFramePr>
          <p:nvPr>
            <p:custDataLst>
              <p:tags r:id="rId3"/>
            </p:custDataLst>
          </p:nvPr>
        </p:nvGraphicFramePr>
        <p:xfrm>
          <a:off x="5993765" y="4907280"/>
          <a:ext cx="4011930" cy="1645920"/>
        </p:xfrm>
        <a:graphic>
          <a:graphicData uri="http://schemas.openxmlformats.org/drawingml/2006/table">
            <a:tbl>
              <a:tblPr firstRow="1" bandRow="1">
                <a:tableStyleId>{5C22544A-7EE6-4342-B048-85BDC9FD1C3A}</a:tableStyleId>
              </a:tblPr>
              <a:tblGrid>
                <a:gridCol w="1137920">
                  <a:extLst>
                    <a:ext uri="{9D8B030D-6E8A-4147-A177-3AD203B41FA5}">
                      <a16:colId xmlns:a16="http://schemas.microsoft.com/office/drawing/2014/main" val="20000"/>
                    </a:ext>
                  </a:extLst>
                </a:gridCol>
                <a:gridCol w="1330325">
                  <a:extLst>
                    <a:ext uri="{9D8B030D-6E8A-4147-A177-3AD203B41FA5}">
                      <a16:colId xmlns:a16="http://schemas.microsoft.com/office/drawing/2014/main" val="20001"/>
                    </a:ext>
                  </a:extLst>
                </a:gridCol>
                <a:gridCol w="1543685">
                  <a:extLst>
                    <a:ext uri="{9D8B030D-6E8A-4147-A177-3AD203B41FA5}">
                      <a16:colId xmlns:a16="http://schemas.microsoft.com/office/drawing/2014/main" val="20002"/>
                    </a:ext>
                  </a:extLst>
                </a:gridCol>
              </a:tblGrid>
              <a:tr h="304800">
                <a:tc>
                  <a:txBody>
                    <a:bodyPr/>
                    <a:lstStyle/>
                    <a:p>
                      <a:pPr algn="ctr">
                        <a:buNone/>
                      </a:pPr>
                      <a:r>
                        <a:rPr lang="zh-CN" altLang="en-US" sz="1400" dirty="0"/>
                        <a:t>初始转速</a:t>
                      </a:r>
                      <a:r>
                        <a:rPr lang="en-US" altLang="zh-CN" sz="1400" dirty="0"/>
                        <a:t>pu</a:t>
                      </a:r>
                    </a:p>
                  </a:txBody>
                  <a:tcPr anchor="ctr"/>
                </a:tc>
                <a:tc>
                  <a:txBody>
                    <a:bodyPr/>
                    <a:lstStyle/>
                    <a:p>
                      <a:pPr algn="ctr"/>
                      <a:r>
                        <a:rPr lang="zh-CN" altLang="en-US" sz="1400" dirty="0"/>
                        <a:t>惯量支撑时间</a:t>
                      </a:r>
                    </a:p>
                  </a:txBody>
                  <a:tcPr anchor="ctr"/>
                </a:tc>
                <a:tc>
                  <a:txBody>
                    <a:bodyPr/>
                    <a:lstStyle/>
                    <a:p>
                      <a:pPr algn="ctr"/>
                      <a:r>
                        <a:rPr lang="zh-CN" altLang="en-US" sz="1400" dirty="0"/>
                        <a:t>可模拟惯量大小</a:t>
                      </a:r>
                    </a:p>
                  </a:txBody>
                  <a:tcPr anchor="ctr"/>
                </a:tc>
                <a:extLst>
                  <a:ext uri="{0D108BD9-81ED-4DB2-BD59-A6C34878D82A}">
                    <a16:rowId xmlns:a16="http://schemas.microsoft.com/office/drawing/2014/main" val="10000"/>
                  </a:ext>
                </a:extLst>
              </a:tr>
              <a:tr h="335280">
                <a:tc>
                  <a:txBody>
                    <a:bodyPr/>
                    <a:lstStyle/>
                    <a:p>
                      <a:pPr algn="ctr">
                        <a:buNone/>
                      </a:pPr>
                      <a:r>
                        <a:rPr lang="en-US" altLang="zh-CN" sz="1600" dirty="0">
                          <a:latin typeface="Times New Roman" panose="02020603050405020304" pitchFamily="18" charset="0"/>
                          <a:cs typeface="Times New Roman" panose="02020603050405020304" pitchFamily="18" charset="0"/>
                        </a:rPr>
                        <a:t>1.05</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2s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22.50s</a:t>
                      </a:r>
                    </a:p>
                  </a:txBody>
                  <a:tcPr anchor="ctr"/>
                </a:tc>
                <a:extLst>
                  <a:ext uri="{0D108BD9-81ED-4DB2-BD59-A6C34878D82A}">
                    <a16:rowId xmlns:a16="http://schemas.microsoft.com/office/drawing/2014/main" val="10001"/>
                  </a:ext>
                </a:extLst>
              </a:tr>
              <a:tr h="335280">
                <a:tc>
                  <a:txBody>
                    <a:bodyPr/>
                    <a:lstStyle/>
                    <a:p>
                      <a:pPr algn="ctr">
                        <a:buNone/>
                      </a:pPr>
                      <a:r>
                        <a:rPr lang="en-US" altLang="zh-CN" sz="1600" dirty="0">
                          <a:latin typeface="Times New Roman" panose="02020603050405020304" pitchFamily="18" charset="0"/>
                          <a:cs typeface="Times New Roman" panose="02020603050405020304" pitchFamily="18" charset="0"/>
                        </a:rPr>
                        <a:t>1.05</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3s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15.05s</a:t>
                      </a:r>
                    </a:p>
                  </a:txBody>
                  <a:tcPr anchor="ctr"/>
                </a:tc>
                <a:extLst>
                  <a:ext uri="{0D108BD9-81ED-4DB2-BD59-A6C34878D82A}">
                    <a16:rowId xmlns:a16="http://schemas.microsoft.com/office/drawing/2014/main" val="10002"/>
                  </a:ext>
                </a:extLst>
              </a:tr>
              <a:tr h="335280">
                <a:tc>
                  <a:txBody>
                    <a:bodyPr/>
                    <a:lstStyle/>
                    <a:p>
                      <a:pPr algn="ctr">
                        <a:buNone/>
                      </a:pPr>
                      <a:r>
                        <a:rPr lang="en-US" altLang="zh-CN" sz="1600" dirty="0">
                          <a:latin typeface="Times New Roman" panose="02020603050405020304" pitchFamily="18" charset="0"/>
                          <a:cs typeface="Times New Roman" panose="02020603050405020304" pitchFamily="18" charset="0"/>
                        </a:rPr>
                        <a:t>1.1</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2s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34.80s</a:t>
                      </a:r>
                    </a:p>
                  </a:txBody>
                  <a:tcPr anchor="ctr"/>
                </a:tc>
                <a:extLst>
                  <a:ext uri="{0D108BD9-81ED-4DB2-BD59-A6C34878D82A}">
                    <a16:rowId xmlns:a16="http://schemas.microsoft.com/office/drawing/2014/main" val="10003"/>
                  </a:ext>
                </a:extLst>
              </a:tr>
              <a:tr h="335280">
                <a:tc>
                  <a:txBody>
                    <a:bodyPr/>
                    <a:lstStyle/>
                    <a:p>
                      <a:pPr algn="ctr">
                        <a:buNone/>
                      </a:pPr>
                      <a:r>
                        <a:rPr lang="en-US" altLang="zh-CN" sz="1600" dirty="0">
                          <a:latin typeface="Times New Roman" panose="02020603050405020304" pitchFamily="18" charset="0"/>
                          <a:cs typeface="Times New Roman" panose="02020603050405020304" pitchFamily="18" charset="0"/>
                        </a:rPr>
                        <a:t>1.1</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3s</a:t>
                      </a: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23.06s</a:t>
                      </a:r>
                    </a:p>
                  </a:txBody>
                  <a:tcPr anchor="ctr"/>
                </a:tc>
                <a:extLst>
                  <a:ext uri="{0D108BD9-81ED-4DB2-BD59-A6C34878D82A}">
                    <a16:rowId xmlns:a16="http://schemas.microsoft.com/office/drawing/2014/main" val="10004"/>
                  </a:ext>
                </a:extLst>
              </a:tr>
            </a:tbl>
          </a:graphicData>
        </a:graphic>
      </p:graphicFrame>
      <p:sp>
        <p:nvSpPr>
          <p:cNvPr id="35" name="文本框 34"/>
          <p:cNvSpPr txBox="1"/>
          <p:nvPr/>
        </p:nvSpPr>
        <p:spPr>
          <a:xfrm>
            <a:off x="6060440" y="4570095"/>
            <a:ext cx="3850005" cy="341630"/>
          </a:xfrm>
          <a:prstGeom prst="rect">
            <a:avLst/>
          </a:prstGeom>
          <a:noFill/>
        </p:spPr>
        <p:txBody>
          <a:bodyPr wrap="square" rtlCol="0">
            <a:noAutofit/>
          </a:bodyPr>
          <a:lstStyle/>
          <a:p>
            <a:r>
              <a:rPr lang="zh-CN" altLang="en-US" sz="1600" b="1" dirty="0">
                <a:solidFill>
                  <a:srgbClr val="4472C4"/>
                </a:solidFill>
                <a:latin typeface="微软雅黑" panose="020B0503020204020204" pitchFamily="34" charset="-122"/>
                <a:ea typeface="微软雅黑" panose="020B0503020204020204" pitchFamily="34" charset="-122"/>
              </a:rPr>
              <a:t>超速减载模式</a:t>
            </a:r>
            <a:r>
              <a:rPr lang="en-US" altLang="zh-CN" sz="1600" b="1" dirty="0">
                <a:solidFill>
                  <a:srgbClr val="4472C4"/>
                </a:solidFill>
                <a:latin typeface="微软雅黑" panose="020B0503020204020204" pitchFamily="34" charset="-122"/>
                <a:ea typeface="微软雅黑" panose="020B0503020204020204" pitchFamily="34" charset="-122"/>
              </a:rPr>
              <a:t>,</a:t>
            </a:r>
            <a:r>
              <a:rPr lang="en-US" altLang="zh-CN" sz="1600" b="1" dirty="0">
                <a:solidFill>
                  <a:srgbClr val="4472C4"/>
                </a:solidFill>
                <a:latin typeface="微软雅黑" panose="020B0503020204020204" pitchFamily="34" charset="-122"/>
                <a:ea typeface="微软雅黑" panose="020B0503020204020204" pitchFamily="34" charset="-122"/>
                <a:sym typeface="+mn-ea"/>
              </a:rPr>
              <a:t>TJ=18, RoCoF=-1Hz/s</a:t>
            </a:r>
            <a:endParaRPr lang="en-US" altLang="zh-CN" sz="1600" b="1" dirty="0">
              <a:solidFill>
                <a:srgbClr val="4472C4"/>
              </a:solidFill>
              <a:latin typeface="微软雅黑" panose="020B0503020204020204" pitchFamily="34" charset="-122"/>
              <a:ea typeface="微软雅黑" panose="020B0503020204020204" pitchFamily="34" charset="-122"/>
            </a:endParaRPr>
          </a:p>
          <a:p>
            <a:endParaRPr lang="en-US" altLang="zh-CN" sz="1600" b="1" dirty="0">
              <a:solidFill>
                <a:srgbClr val="4472C4"/>
              </a:solidFill>
              <a:latin typeface="微软雅黑" panose="020B0503020204020204" pitchFamily="34" charset="-122"/>
              <a:ea typeface="微软雅黑" panose="020B0503020204020204" pitchFamily="34" charset="-122"/>
            </a:endParaRPr>
          </a:p>
        </p:txBody>
      </p:sp>
      <p:graphicFrame>
        <p:nvGraphicFramePr>
          <p:cNvPr id="36" name="对象 35"/>
          <p:cNvGraphicFramePr>
            <a:graphicFrameLocks noChangeAspect="1"/>
          </p:cNvGraphicFramePr>
          <p:nvPr/>
        </p:nvGraphicFramePr>
        <p:xfrm>
          <a:off x="9372600" y="2581275"/>
          <a:ext cx="2649855" cy="2335530"/>
        </p:xfrm>
        <a:graphic>
          <a:graphicData uri="http://schemas.openxmlformats.org/presentationml/2006/ole">
            <mc:AlternateContent xmlns:mc="http://schemas.openxmlformats.org/markup-compatibility/2006">
              <mc:Choice xmlns:v="urn:schemas-microsoft-com:vml" Requires="v">
                <p:oleObj spid="_x0000_s186383" name="Visio" r:id="rId18" imgW="5309235" imgH="4699635" progId="Visio.Drawing.15">
                  <p:embed/>
                </p:oleObj>
              </mc:Choice>
              <mc:Fallback>
                <p:oleObj name="Visio" r:id="rId18" imgW="5309235" imgH="4699635" progId="Visio.Drawing.15">
                  <p:embed/>
                  <p:pic>
                    <p:nvPicPr>
                      <p:cNvPr id="36" name="对象 35"/>
                      <p:cNvPicPr>
                        <a:picLocks noChangeAspect="1" noChangeArrowheads="1"/>
                      </p:cNvPicPr>
                      <p:nvPr/>
                    </p:nvPicPr>
                    <p:blipFill>
                      <a:blip r:embed="rId19"/>
                      <a:srcRect/>
                      <a:stretch>
                        <a:fillRect/>
                      </a:stretch>
                    </p:blipFill>
                    <p:spPr bwMode="auto">
                      <a:xfrm>
                        <a:off x="9372600" y="2581275"/>
                        <a:ext cx="2649855" cy="2335530"/>
                      </a:xfrm>
                      <a:prstGeom prst="rect">
                        <a:avLst/>
                      </a:prstGeom>
                      <a:noFill/>
                    </p:spPr>
                  </p:pic>
                </p:oleObj>
              </mc:Fallback>
            </mc:AlternateContent>
          </a:graphicData>
        </a:graphic>
      </p:graphicFrame>
      <p:sp>
        <p:nvSpPr>
          <p:cNvPr id="37" name="文本框 36"/>
          <p:cNvSpPr txBox="1"/>
          <p:nvPr/>
        </p:nvSpPr>
        <p:spPr>
          <a:xfrm>
            <a:off x="9910445" y="2875915"/>
            <a:ext cx="2205990" cy="521970"/>
          </a:xfrm>
          <a:prstGeom prst="rect">
            <a:avLst/>
          </a:prstGeom>
          <a:noFill/>
        </p:spPr>
        <p:txBody>
          <a:bodyPr wrap="square">
            <a:spAutoFit/>
          </a:bodyPr>
          <a:lstStyle/>
          <a:p>
            <a:pPr eaLnBrk="1" fontAlgn="auto" hangingPunct="1">
              <a:spcBef>
                <a:spcPts val="0"/>
              </a:spcBef>
              <a:spcAft>
                <a:spcPts val="0"/>
              </a:spcAft>
            </a:pPr>
            <a:r>
              <a:rPr lang="zh-CN" altLang="en-US" sz="1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参与惯量支撑的风电不同占比下系统频率偏差图</a:t>
            </a:r>
          </a:p>
        </p:txBody>
      </p:sp>
      <p:sp>
        <p:nvSpPr>
          <p:cNvPr id="38" name="文本框 37"/>
          <p:cNvSpPr txBox="1"/>
          <p:nvPr/>
        </p:nvSpPr>
        <p:spPr>
          <a:xfrm>
            <a:off x="10095865" y="5314950"/>
            <a:ext cx="2082800" cy="829945"/>
          </a:xfrm>
          <a:prstGeom prst="rect">
            <a:avLst/>
          </a:prstGeom>
          <a:noFill/>
        </p:spPr>
        <p:txBody>
          <a:bodyPr wrap="square">
            <a:spAutoFit/>
          </a:bodyPr>
          <a:lstStyle/>
          <a:p>
            <a:pPr eaLnBrk="1" fontAlgn="auto" hangingPunct="1">
              <a:spcBef>
                <a:spcPts val="0"/>
              </a:spcBef>
              <a:spcAft>
                <a:spcPts val="0"/>
              </a:spcAft>
            </a:pP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利用风轮自身的惯性，可以为风电机组提供较为充足的惯量</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Times New Roman" panose="02020603050405020304" pitchFamily="18" charset="0"/>
              <a:ea typeface="微软雅黑" panose="020B0503020204020204" pitchFamily="34" charset="-122"/>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15" name="灯片编号占位符 1"/>
          <p:cNvSpPr txBox="1"/>
          <p:nvPr/>
        </p:nvSpPr>
        <p:spPr>
          <a:xfrm>
            <a:off x="9399266" y="6493013"/>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fld id="{9AC84105-F606-4BFD-9D78-4850A6948637}" type="slidenum">
              <a:rPr lang="zh-CN" altLang="en-US" sz="1200">
                <a:solidFill>
                  <a:schemeClr val="tx1">
                    <a:tint val="75000"/>
                  </a:schemeClr>
                </a:solidFill>
                <a:latin typeface="Times New Roman" panose="02020603050405020304" pitchFamily="18" charset="0"/>
                <a:ea typeface="微软雅黑" panose="020B0503020204020204" pitchFamily="34" charset="-122"/>
              </a:rPr>
              <a:t>41</a:t>
            </a:fld>
            <a:endParaRPr lang="zh-CN" altLang="en-US" sz="1200" dirty="0">
              <a:solidFill>
                <a:schemeClr val="tx1">
                  <a:tint val="75000"/>
                </a:schemeClr>
              </a:solidFill>
              <a:latin typeface="Times New Roman" panose="02020603050405020304" pitchFamily="18" charset="0"/>
              <a:ea typeface="微软雅黑" panose="020B0503020204020204" pitchFamily="34" charset="-122"/>
            </a:endParaRPr>
          </a:p>
        </p:txBody>
      </p:sp>
      <p:sp>
        <p:nvSpPr>
          <p:cNvPr id="16" name="Rectangle 6"/>
          <p:cNvSpPr>
            <a:spLocks noChangeArrowheads="1"/>
          </p:cNvSpPr>
          <p:nvPr/>
        </p:nvSpPr>
        <p:spPr bwMode="auto">
          <a:xfrm>
            <a:off x="-13384" y="-235235"/>
            <a:ext cx="184731" cy="40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nSpc>
                <a:spcPct val="120000"/>
              </a:lnSpc>
            </a:pPr>
            <a:endParaRPr lang="zh-CN" altLang="en-US">
              <a:latin typeface="Times New Roman" panose="02020603050405020304" pitchFamily="18" charset="0"/>
              <a:ea typeface="微软雅黑" panose="020B0503020204020204" pitchFamily="34" charset="-122"/>
            </a:endParaRPr>
          </a:p>
        </p:txBody>
      </p:sp>
      <p:sp>
        <p:nvSpPr>
          <p:cNvPr id="18" name="文本框 17"/>
          <p:cNvSpPr txBox="1"/>
          <p:nvPr/>
        </p:nvSpPr>
        <p:spPr>
          <a:xfrm>
            <a:off x="477520" y="1268730"/>
            <a:ext cx="11424920" cy="1358900"/>
          </a:xfrm>
          <a:prstGeom prst="rect">
            <a:avLst/>
          </a:prstGeom>
          <a:noFill/>
          <a:ln w="19050">
            <a:solidFill>
              <a:srgbClr val="4472C4"/>
            </a:solidFill>
            <a:prstDash val="dash"/>
          </a:ln>
        </p:spPr>
        <p:txBody>
          <a:bodyPr wrap="square">
            <a:noAutofit/>
          </a:bodyPr>
          <a:lstStyle/>
          <a:p>
            <a:pPr indent="457200" algn="just">
              <a:lnSpc>
                <a:spcPct val="150000"/>
              </a:lnSpc>
            </a:pPr>
            <a:r>
              <a:rPr lang="zh-CN" dirty="0">
                <a:latin typeface="微软雅黑" panose="020B0503020204020204" pitchFamily="34" charset="-122"/>
                <a:ea typeface="微软雅黑" panose="020B0503020204020204" pitchFamily="34" charset="-122"/>
                <a:sym typeface="+mn-ea"/>
              </a:rPr>
              <a:t>在实际电力系统中，两次二次调频（</a:t>
            </a:r>
            <a:r>
              <a:rPr lang="en-US" altLang="zh-CN" dirty="0">
                <a:latin typeface="微软雅黑" panose="020B0503020204020204" pitchFamily="34" charset="-122"/>
                <a:ea typeface="微软雅黑" panose="020B0503020204020204" pitchFamily="34" charset="-122"/>
                <a:sym typeface="+mn-ea"/>
              </a:rPr>
              <a:t>AGC</a:t>
            </a:r>
            <a:r>
              <a:rPr lang="zh-CN" altLang="en-US"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之间的时间间隔约为</a:t>
            </a:r>
            <a:r>
              <a:rPr lang="en-US" altLang="zh-CN" dirty="0">
                <a:latin typeface="微软雅黑" panose="020B0503020204020204" pitchFamily="34" charset="-122"/>
                <a:ea typeface="微软雅黑" panose="020B0503020204020204" pitchFamily="34" charset="-122"/>
                <a:sym typeface="+mn-ea"/>
              </a:rPr>
              <a:t>30s</a:t>
            </a:r>
            <a:r>
              <a:rPr lang="zh-CN" altLang="en-US"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要求风机在这</a:t>
            </a:r>
            <a:r>
              <a:rPr lang="en-US" altLang="zh-CN" b="1" dirty="0">
                <a:latin typeface="微软雅黑" panose="020B0503020204020204" pitchFamily="34" charset="-122"/>
                <a:ea typeface="微软雅黑" panose="020B0503020204020204" pitchFamily="34" charset="-122"/>
                <a:sym typeface="+mn-ea"/>
              </a:rPr>
              <a:t>30s</a:t>
            </a:r>
            <a:r>
              <a:rPr lang="zh-CN" altLang="en-US" b="1" dirty="0">
                <a:latin typeface="微软雅黑" panose="020B0503020204020204" pitchFamily="34" charset="-122"/>
                <a:ea typeface="微软雅黑" panose="020B0503020204020204" pitchFamily="34" charset="-122"/>
                <a:sym typeface="+mn-ea"/>
              </a:rPr>
              <a:t>内能够提供惯量支撑</a:t>
            </a:r>
            <a:r>
              <a:rPr lang="zh-CN" dirty="0">
                <a:latin typeface="微软雅黑" panose="020B0503020204020204" pitchFamily="34" charset="-122"/>
                <a:ea typeface="微软雅黑" panose="020B0503020204020204" pitchFamily="34" charset="-122"/>
                <a:sym typeface="+mn-ea"/>
              </a:rPr>
              <a:t>。设置风机并网系统的参数如下，当风机转速下降至规定值之后，出于自身稳定性考虑，风机可以停止惯量支撑。</a:t>
            </a:r>
            <a:r>
              <a:rPr lang="zh-CN" b="1" dirty="0">
                <a:latin typeface="微软雅黑" panose="020B0503020204020204" pitchFamily="34" charset="-122"/>
                <a:ea typeface="微软雅黑" panose="020B0503020204020204" pitchFamily="34" charset="-122"/>
                <a:sym typeface="+mn-ea"/>
              </a:rPr>
              <a:t>仿真分析风机提供不同惯量大小（即不同</a:t>
            </a:r>
            <a:r>
              <a:rPr lang="en-US" altLang="zh-CN" b="1" dirty="0">
                <a:latin typeface="微软雅黑" panose="020B0503020204020204" pitchFamily="34" charset="-122"/>
                <a:ea typeface="微软雅黑" panose="020B0503020204020204" pitchFamily="34" charset="-122"/>
                <a:sym typeface="+mn-ea"/>
              </a:rPr>
              <a:t>H</a:t>
            </a:r>
            <a:r>
              <a:rPr lang="zh-CN" altLang="en-US" b="1" dirty="0">
                <a:latin typeface="微软雅黑" panose="020B0503020204020204" pitchFamily="34" charset="-122"/>
                <a:ea typeface="微软雅黑" panose="020B0503020204020204" pitchFamily="34" charset="-122"/>
                <a:sym typeface="+mn-ea"/>
              </a:rPr>
              <a:t>整定值）下，系统的频率变化情况以及风机转速变化情况。</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1" name="文本框 30"/>
          <p:cNvSpPr txBox="1"/>
          <p:nvPr/>
        </p:nvSpPr>
        <p:spPr>
          <a:xfrm>
            <a:off x="866775" y="6222365"/>
            <a:ext cx="10553700" cy="645160"/>
          </a:xfrm>
          <a:prstGeom prst="rect">
            <a:avLst/>
          </a:prstGeom>
          <a:noFill/>
        </p:spPr>
        <p:txBody>
          <a:bodyPr wrap="square" rtlCol="0">
            <a:spAutoFit/>
          </a:bodyPr>
          <a:lstStyle/>
          <a:p>
            <a:r>
              <a:rPr lang="zh-CN" altLang="en-US">
                <a:solidFill>
                  <a:schemeClr val="tx1"/>
                </a:solidFill>
                <a:latin typeface="微软雅黑" panose="020B0503020204020204" pitchFamily="34" charset="-122"/>
                <a:ea typeface="微软雅黑" panose="020B0503020204020204" pitchFamily="34" charset="-122"/>
              </a:rPr>
              <a:t>在所述的典型系统中，</a:t>
            </a:r>
            <a:r>
              <a:rPr lang="zh-CN" altLang="en-US" b="1">
                <a:solidFill>
                  <a:schemeClr val="tx1"/>
                </a:solidFill>
                <a:latin typeface="微软雅黑" panose="020B0503020204020204" pitchFamily="34" charset="-122"/>
                <a:ea typeface="微软雅黑" panose="020B0503020204020204" pitchFamily="34" charset="-122"/>
              </a:rPr>
              <a:t>当支撑时间、转速变化范围等边界条件确定后，</a:t>
            </a:r>
            <a:r>
              <a:rPr lang="zh-CN" altLang="en-US">
                <a:solidFill>
                  <a:schemeClr val="tx1"/>
                </a:solidFill>
                <a:latin typeface="微软雅黑" panose="020B0503020204020204" pitchFamily="34" charset="-122"/>
                <a:ea typeface="微软雅黑" panose="020B0503020204020204" pitchFamily="34" charset="-122"/>
              </a:rPr>
              <a:t>出于风机自身稳定性考虑，在风机最低转速限制的条件下，</a:t>
            </a:r>
            <a:r>
              <a:rPr lang="zh-CN" altLang="en-US" b="1">
                <a:solidFill>
                  <a:schemeClr val="tx1"/>
                </a:solidFill>
                <a:latin typeface="微软雅黑" panose="020B0503020204020204" pitchFamily="34" charset="-122"/>
                <a:ea typeface="微软雅黑" panose="020B0503020204020204" pitchFamily="34" charset="-122"/>
              </a:rPr>
              <a:t>风机可以提供的惯量大小约为</a:t>
            </a:r>
            <a:r>
              <a:rPr lang="en-US" altLang="zh-CN" b="1">
                <a:solidFill>
                  <a:schemeClr val="tx1"/>
                </a:solidFill>
                <a:latin typeface="微软雅黑" panose="020B0503020204020204" pitchFamily="34" charset="-122"/>
                <a:ea typeface="微软雅黑" panose="020B0503020204020204" pitchFamily="34" charset="-122"/>
              </a:rPr>
              <a:t>8s</a:t>
            </a:r>
            <a:r>
              <a:rPr lang="zh-CN" altLang="en-US" b="1">
                <a:solidFill>
                  <a:schemeClr val="tx1"/>
                </a:solidFill>
                <a:latin typeface="微软雅黑" panose="020B0503020204020204" pitchFamily="34" charset="-122"/>
                <a:ea typeface="微软雅黑" panose="020B0503020204020204" pitchFamily="34" charset="-122"/>
              </a:rPr>
              <a:t>。</a:t>
            </a:r>
          </a:p>
        </p:txBody>
      </p:sp>
      <p:graphicFrame>
        <p:nvGraphicFramePr>
          <p:cNvPr id="23" name="表格 22"/>
          <p:cNvGraphicFramePr>
            <a:graphicFrameLocks noGrp="1"/>
          </p:cNvGraphicFramePr>
          <p:nvPr>
            <p:custDataLst>
              <p:tags r:id="rId2"/>
            </p:custDataLst>
          </p:nvPr>
        </p:nvGraphicFramePr>
        <p:xfrm>
          <a:off x="191770" y="2936240"/>
          <a:ext cx="3623945" cy="3267710"/>
        </p:xfrm>
        <a:graphic>
          <a:graphicData uri="http://schemas.openxmlformats.org/drawingml/2006/table">
            <a:tbl>
              <a:tblPr firstRow="1" bandRow="1">
                <a:tableStyleId>{5C22544A-7EE6-4342-B048-85BDC9FD1C3A}</a:tableStyleId>
              </a:tblPr>
              <a:tblGrid>
                <a:gridCol w="2096770">
                  <a:extLst>
                    <a:ext uri="{9D8B030D-6E8A-4147-A177-3AD203B41FA5}">
                      <a16:colId xmlns:a16="http://schemas.microsoft.com/office/drawing/2014/main" val="20000"/>
                    </a:ext>
                  </a:extLst>
                </a:gridCol>
                <a:gridCol w="1527175">
                  <a:extLst>
                    <a:ext uri="{9D8B030D-6E8A-4147-A177-3AD203B41FA5}">
                      <a16:colId xmlns:a16="http://schemas.microsoft.com/office/drawing/2014/main" val="20001"/>
                    </a:ext>
                  </a:extLst>
                </a:gridCol>
              </a:tblGrid>
              <a:tr h="433070">
                <a:tc>
                  <a:txBody>
                    <a:bodyPr/>
                    <a:lstStyle/>
                    <a:p>
                      <a:pPr algn="ctr"/>
                      <a:r>
                        <a:rPr lang="zh-CN" sz="1400" dirty="0">
                          <a:latin typeface="Times New Roman" panose="02020603050405020304" pitchFamily="18" charset="0"/>
                          <a:ea typeface="微软雅黑" panose="020B0503020204020204" pitchFamily="34" charset="-122"/>
                        </a:rPr>
                        <a:t>主要参数名称</a:t>
                      </a:r>
                    </a:p>
                  </a:txBody>
                  <a:tcPr anchor="ctr"/>
                </a:tc>
                <a:tc>
                  <a:txBody>
                    <a:bodyPr/>
                    <a:lstStyle/>
                    <a:p>
                      <a:pPr algn="ctr"/>
                      <a:r>
                        <a:rPr lang="zh-CN" altLang="en-US" sz="1400" dirty="0">
                          <a:latin typeface="Times New Roman" panose="02020603050405020304" pitchFamily="18" charset="0"/>
                          <a:ea typeface="微软雅黑" panose="020B0503020204020204" pitchFamily="34" charset="-122"/>
                        </a:rPr>
                        <a:t>数值</a:t>
                      </a:r>
                    </a:p>
                  </a:txBody>
                  <a:tcPr anchor="ctr"/>
                </a:tc>
                <a:extLst>
                  <a:ext uri="{0D108BD9-81ED-4DB2-BD59-A6C34878D82A}">
                    <a16:rowId xmlns:a16="http://schemas.microsoft.com/office/drawing/2014/main" val="10000"/>
                  </a:ext>
                </a:extLst>
              </a:tr>
              <a:tr h="335280">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风机功率占比</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1.5%</a:t>
                      </a:r>
                    </a:p>
                  </a:txBody>
                  <a:tcPr anchor="ctr"/>
                </a:tc>
                <a:extLst>
                  <a:ext uri="{0D108BD9-81ED-4DB2-BD59-A6C34878D82A}">
                    <a16:rowId xmlns:a16="http://schemas.microsoft.com/office/drawing/2014/main" val="10001"/>
                  </a:ext>
                </a:extLst>
              </a:tr>
              <a:tr h="33528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系统惯量</a:t>
                      </a:r>
                    </a:p>
                  </a:txBody>
                  <a:tcPr anchor="ct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 s</a:t>
                      </a:r>
                    </a:p>
                  </a:txBody>
                  <a:tcPr anchor="ctr"/>
                </a:tc>
                <a:extLst>
                  <a:ext uri="{0D108BD9-81ED-4DB2-BD59-A6C34878D82A}">
                    <a16:rowId xmlns:a16="http://schemas.microsoft.com/office/drawing/2014/main" val="10002"/>
                  </a:ext>
                </a:extLst>
              </a:tr>
              <a:tr h="33528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阻尼系数</a:t>
                      </a:r>
                    </a:p>
                  </a:txBody>
                  <a:tcPr anchor="ct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0.1</a:t>
                      </a:r>
                    </a:p>
                  </a:txBody>
                  <a:tcPr anchor="ctr"/>
                </a:tc>
                <a:extLst>
                  <a:ext uri="{0D108BD9-81ED-4DB2-BD59-A6C34878D82A}">
                    <a16:rowId xmlns:a16="http://schemas.microsoft.com/office/drawing/2014/main" val="10003"/>
                  </a:ext>
                </a:extLst>
              </a:tr>
              <a:tr h="48768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一次调频时间常数</a:t>
                      </a:r>
                    </a:p>
                  </a:txBody>
                  <a:tcPr anchor="ct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=6s;T</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=20s</a:t>
                      </a:r>
                    </a:p>
                  </a:txBody>
                  <a:tcPr anchor="ctr"/>
                </a:tc>
                <a:extLst>
                  <a:ext uri="{0D108BD9-81ED-4DB2-BD59-A6C34878D82A}">
                    <a16:rowId xmlns:a16="http://schemas.microsoft.com/office/drawing/2014/main" val="10004"/>
                  </a:ext>
                </a:extLst>
              </a:tr>
              <a:tr h="33528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一次调频增益</a:t>
                      </a:r>
                    </a:p>
                  </a:txBody>
                  <a:tcPr anchor="ct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a:t>
                      </a:r>
                    </a:p>
                  </a:txBody>
                  <a:tcPr anchor="ctr"/>
                </a:tc>
                <a:extLst>
                  <a:ext uri="{0D108BD9-81ED-4DB2-BD59-A6C34878D82A}">
                    <a16:rowId xmlns:a16="http://schemas.microsoft.com/office/drawing/2014/main" val="10005"/>
                  </a:ext>
                </a:extLst>
              </a:tr>
              <a:tr h="335280">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系统功率缺额</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0.05 pu</a:t>
                      </a:r>
                    </a:p>
                  </a:txBody>
                  <a:tcPr anchor="ctr"/>
                </a:tc>
                <a:extLst>
                  <a:ext uri="{0D108BD9-81ED-4DB2-BD59-A6C34878D82A}">
                    <a16:rowId xmlns:a16="http://schemas.microsoft.com/office/drawing/2014/main" val="10006"/>
                  </a:ext>
                </a:extLst>
              </a:tr>
              <a:tr h="335280">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初始转速</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 pu</a:t>
                      </a:r>
                    </a:p>
                  </a:txBody>
                  <a:tcPr anchor="ctr"/>
                </a:tc>
                <a:extLst>
                  <a:ext uri="{0D108BD9-81ED-4DB2-BD59-A6C34878D82A}">
                    <a16:rowId xmlns:a16="http://schemas.microsoft.com/office/drawing/2014/main" val="10007"/>
                  </a:ext>
                </a:extLst>
              </a:tr>
              <a:tr h="335280">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风机转速下限</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0.95 pu</a:t>
                      </a:r>
                    </a:p>
                  </a:txBody>
                  <a:tcPr anchor="ctr"/>
                </a:tc>
                <a:extLst>
                  <a:ext uri="{0D108BD9-81ED-4DB2-BD59-A6C34878D82A}">
                    <a16:rowId xmlns:a16="http://schemas.microsoft.com/office/drawing/2014/main" val="10008"/>
                  </a:ext>
                </a:extLst>
              </a:tr>
            </a:tbl>
          </a:graphicData>
        </a:graphic>
      </p:graphicFrame>
      <p:sp>
        <p:nvSpPr>
          <p:cNvPr id="4" name="文本框 3"/>
          <p:cNvSpPr txBox="1"/>
          <p:nvPr/>
        </p:nvSpPr>
        <p:spPr>
          <a:xfrm>
            <a:off x="958850" y="2661285"/>
            <a:ext cx="2037080" cy="306705"/>
          </a:xfrm>
          <a:prstGeom prst="rect">
            <a:avLst/>
          </a:prstGeom>
          <a:noFill/>
        </p:spPr>
        <p:txBody>
          <a:bodyPr wrap="square" rtlCol="0">
            <a:spAutoFit/>
          </a:bodyPr>
          <a:lstStyle/>
          <a:p>
            <a:r>
              <a:rPr lang="zh-CN" sz="1400" b="1">
                <a:latin typeface="微软雅黑" panose="020B0503020204020204" pitchFamily="34" charset="-122"/>
                <a:ea typeface="微软雅黑" panose="020B0503020204020204" pitchFamily="34" charset="-122"/>
                <a:cs typeface="微软雅黑" panose="020B0503020204020204" pitchFamily="34" charset="-122"/>
              </a:rPr>
              <a:t>系统主要调频参数取值</a:t>
            </a:r>
          </a:p>
        </p:txBody>
      </p:sp>
      <p:sp>
        <p:nvSpPr>
          <p:cNvPr id="24" name="标题 1"/>
          <p:cNvSpPr txBox="1"/>
          <p:nvPr/>
        </p:nvSpPr>
        <p:spPr>
          <a:xfrm>
            <a:off x="559347" y="872753"/>
            <a:ext cx="5424240" cy="51661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en-US" sz="2000" b="1" dirty="0">
                <a:solidFill>
                  <a:srgbClr val="FF0000"/>
                </a:solidFill>
                <a:effectLst/>
                <a:latin typeface="Times New Roman" panose="02020603050405020304" pitchFamily="18" charset="0"/>
                <a:ea typeface="微软雅黑" panose="020B0503020204020204" pitchFamily="34" charset="-122"/>
              </a:rPr>
              <a:t>考虑风轮等效惯量水平的风电机组虚拟惯量分析</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graphicFrame>
        <p:nvGraphicFramePr>
          <p:cNvPr id="30" name="对象 29"/>
          <p:cNvGraphicFramePr/>
          <p:nvPr/>
        </p:nvGraphicFramePr>
        <p:xfrm>
          <a:off x="4037330" y="2962910"/>
          <a:ext cx="3820795" cy="2980690"/>
        </p:xfrm>
        <a:graphic>
          <a:graphicData uri="http://schemas.openxmlformats.org/presentationml/2006/ole">
            <mc:AlternateContent xmlns:mc="http://schemas.openxmlformats.org/markup-compatibility/2006">
              <mc:Choice xmlns:v="urn:schemas-microsoft-com:vml" Requires="v">
                <p:oleObj spid="_x0000_s187396" r:id="rId6" imgW="5210810" imgH="4247515" progId="Visio.Drawing.15">
                  <p:embed/>
                </p:oleObj>
              </mc:Choice>
              <mc:Fallback>
                <p:oleObj r:id="rId6" imgW="5210810" imgH="4247515" progId="Visio.Drawing.15">
                  <p:embed/>
                  <p:pic>
                    <p:nvPicPr>
                      <p:cNvPr id="30" name="对象 29"/>
                      <p:cNvPicPr/>
                      <p:nvPr/>
                    </p:nvPicPr>
                    <p:blipFill>
                      <a:blip r:embed="rId7"/>
                      <a:stretch>
                        <a:fillRect/>
                      </a:stretch>
                    </p:blipFill>
                    <p:spPr>
                      <a:xfrm>
                        <a:off x="4037330" y="2962910"/>
                        <a:ext cx="3820795" cy="2980690"/>
                      </a:xfrm>
                      <a:prstGeom prst="rect">
                        <a:avLst/>
                      </a:prstGeom>
                    </p:spPr>
                  </p:pic>
                </p:oleObj>
              </mc:Fallback>
            </mc:AlternateContent>
          </a:graphicData>
        </a:graphic>
      </p:graphicFrame>
      <p:graphicFrame>
        <p:nvGraphicFramePr>
          <p:cNvPr id="40" name="对象 39"/>
          <p:cNvGraphicFramePr/>
          <p:nvPr/>
        </p:nvGraphicFramePr>
        <p:xfrm>
          <a:off x="7858125" y="2934970"/>
          <a:ext cx="3647440" cy="2980055"/>
        </p:xfrm>
        <a:graphic>
          <a:graphicData uri="http://schemas.openxmlformats.org/presentationml/2006/ole">
            <mc:AlternateContent xmlns:mc="http://schemas.openxmlformats.org/markup-compatibility/2006">
              <mc:Choice xmlns:v="urn:schemas-microsoft-com:vml" Requires="v">
                <p:oleObj spid="_x0000_s187397" r:id="rId8" imgW="5250180" imgH="4247515" progId="Visio.Drawing.15">
                  <p:embed/>
                </p:oleObj>
              </mc:Choice>
              <mc:Fallback>
                <p:oleObj r:id="rId8" imgW="5250180" imgH="4247515" progId="Visio.Drawing.15">
                  <p:embed/>
                  <p:pic>
                    <p:nvPicPr>
                      <p:cNvPr id="40" name="对象 39"/>
                      <p:cNvPicPr/>
                      <p:nvPr/>
                    </p:nvPicPr>
                    <p:blipFill>
                      <a:blip r:embed="rId9"/>
                      <a:stretch>
                        <a:fillRect/>
                      </a:stretch>
                    </p:blipFill>
                    <p:spPr>
                      <a:xfrm>
                        <a:off x="7858125" y="2934970"/>
                        <a:ext cx="3647440" cy="2980055"/>
                      </a:xfrm>
                      <a:prstGeom prst="rect">
                        <a:avLst/>
                      </a:prstGeom>
                    </p:spPr>
                  </p:pic>
                </p:oleObj>
              </mc:Fallback>
            </mc:AlternateContent>
          </a:graphicData>
        </a:graphic>
      </p:graphicFrame>
      <p:sp>
        <p:nvSpPr>
          <p:cNvPr id="2" name="标题 1"/>
          <p:cNvSpPr txBox="1"/>
          <p:nvPr/>
        </p:nvSpPr>
        <p:spPr>
          <a:xfrm>
            <a:off x="1186180" y="351790"/>
            <a:ext cx="11019155" cy="6832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2.3 </a:t>
            </a:r>
            <a:r>
              <a:rPr lang="zh-CN" altLang="en-US" sz="3600" b="1" dirty="0">
                <a:solidFill>
                  <a:srgbClr val="205196"/>
                </a:solidFill>
                <a:effectLst/>
                <a:latin typeface="微软雅黑" panose="020B0503020204020204" pitchFamily="34" charset="-122"/>
                <a:ea typeface="微软雅黑" panose="020B0503020204020204" pitchFamily="34" charset="-122"/>
              </a:rPr>
              <a:t>风电机组惯量支撑能力评估</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425450" y="3647440"/>
            <a:ext cx="2923540" cy="2398395"/>
          </a:xfrm>
          <a:prstGeom prst="rect">
            <a:avLst/>
          </a:prstGeom>
        </p:spPr>
      </p:pic>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Times New Roman" panose="02020603050405020304" pitchFamily="18" charset="0"/>
              <a:ea typeface="微软雅黑" panose="020B0503020204020204" pitchFamily="34" charset="-122"/>
            </a:endParaRPr>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144" name="灯片编号占位符 1"/>
          <p:cNvSpPr txBox="1"/>
          <p:nvPr/>
        </p:nvSpPr>
        <p:spPr>
          <a:xfrm>
            <a:off x="9270065" y="6476092"/>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fld id="{9AC84105-F606-4BFD-9D78-4850A6948637}" type="slidenum">
              <a:rPr lang="zh-CN" altLang="en-US" sz="1200">
                <a:solidFill>
                  <a:schemeClr val="tx1">
                    <a:tint val="75000"/>
                  </a:schemeClr>
                </a:solidFill>
                <a:latin typeface="Times New Roman" panose="02020603050405020304" pitchFamily="18" charset="0"/>
                <a:ea typeface="微软雅黑" panose="020B0503020204020204" pitchFamily="34" charset="-122"/>
              </a:rPr>
              <a:t>42</a:t>
            </a:fld>
            <a:endParaRPr lang="zh-CN" altLang="en-US" sz="1200" dirty="0">
              <a:solidFill>
                <a:schemeClr val="tx1">
                  <a:tint val="75000"/>
                </a:schemeClr>
              </a:solidFill>
              <a:latin typeface="Times New Roman" panose="02020603050405020304" pitchFamily="18" charset="0"/>
              <a:ea typeface="微软雅黑" panose="020B0503020204020204" pitchFamily="34" charset="-122"/>
            </a:endParaRPr>
          </a:p>
        </p:txBody>
      </p:sp>
      <p:sp>
        <p:nvSpPr>
          <p:cNvPr id="10" name="Rectangle 6"/>
          <p:cNvSpPr>
            <a:spLocks noChangeArrowheads="1"/>
          </p:cNvSpPr>
          <p:nvPr/>
        </p:nvSpPr>
        <p:spPr bwMode="auto">
          <a:xfrm>
            <a:off x="-13384" y="-235235"/>
            <a:ext cx="184731" cy="40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nSpc>
                <a:spcPct val="120000"/>
              </a:lnSpc>
            </a:pPr>
            <a:endParaRPr lang="zh-CN" altLang="en-US">
              <a:latin typeface="Times New Roman" panose="02020603050405020304" pitchFamily="18" charset="0"/>
              <a:ea typeface="微软雅黑" panose="020B0503020204020204" pitchFamily="34" charset="-122"/>
            </a:endParaRPr>
          </a:p>
        </p:txBody>
      </p:sp>
      <p:sp>
        <p:nvSpPr>
          <p:cNvPr id="19" name="标题 1"/>
          <p:cNvSpPr txBox="1"/>
          <p:nvPr/>
        </p:nvSpPr>
        <p:spPr>
          <a:xfrm>
            <a:off x="559347" y="97752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en-US" sz="2000" b="1" dirty="0">
                <a:solidFill>
                  <a:srgbClr val="FF0000"/>
                </a:solidFill>
                <a:effectLst/>
                <a:latin typeface="Times New Roman" panose="02020603050405020304" pitchFamily="18" charset="0"/>
                <a:ea typeface="微软雅黑" panose="020B0503020204020204" pitchFamily="34" charset="-122"/>
              </a:rPr>
              <a:t>风电机组提供惯量支撑能力检验</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
        <p:nvSpPr>
          <p:cNvPr id="34" name="文本框 33"/>
          <p:cNvSpPr txBox="1"/>
          <p:nvPr/>
        </p:nvSpPr>
        <p:spPr>
          <a:xfrm>
            <a:off x="559435" y="1569720"/>
            <a:ext cx="11063605" cy="1941195"/>
          </a:xfrm>
          <a:prstGeom prst="rect">
            <a:avLst/>
          </a:prstGeom>
          <a:noFill/>
          <a:ln w="19050">
            <a:solidFill>
              <a:srgbClr val="4472C4"/>
            </a:solidFill>
            <a:prstDash val="dash"/>
          </a:ln>
        </p:spPr>
        <p:txBody>
          <a:bodyPr wrap="square">
            <a:noAutofit/>
          </a:bodyPr>
          <a:lstStyle/>
          <a:p>
            <a:pPr indent="457200">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基于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2030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夏大方式、夏腰方式、</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2030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夏小方式数据，设置牛从直流出现双极闭锁故障，损失</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6400MW</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有功功率，</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对比风电机组提供惯量支撑前后，直流落点附近频率变化情况。</a:t>
            </a:r>
          </a:p>
          <a:p>
            <a:pPr indent="457200">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2030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春节午间方式，设置直流闭锁故障损失</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2000MW</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功率，</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对比风电机组提供惯量支撑前后，直流落点附近频率变化情况。</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33755" y="6163945"/>
            <a:ext cx="10687685" cy="645160"/>
          </a:xfrm>
          <a:prstGeom prst="rect">
            <a:avLst/>
          </a:prstGeom>
          <a:noFill/>
        </p:spPr>
        <p:txBody>
          <a:bodyPr wrap="square">
            <a:spAutoFit/>
          </a:bodyPr>
          <a:lstStyle/>
          <a:p>
            <a:pPr eaLnBrk="1" fontAlgn="auto" hangingPunct="1">
              <a:spcBef>
                <a:spcPts val="0"/>
              </a:spcBef>
              <a:spcAft>
                <a:spcPts val="0"/>
              </a:spcAft>
            </a:pP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利用风机转子提供惯量支撑，可以改善系统频率响应特性；大方式下，由于风机占比较小，改善作用不是很明显；小方式下，风机提供惯量支撑对落点附近频率的改善作用较为明显。</a:t>
            </a:r>
          </a:p>
        </p:txBody>
      </p:sp>
      <p:graphicFrame>
        <p:nvGraphicFramePr>
          <p:cNvPr id="3" name="对象 2"/>
          <p:cNvGraphicFramePr/>
          <p:nvPr/>
        </p:nvGraphicFramePr>
        <p:xfrm>
          <a:off x="3500755" y="3843655"/>
          <a:ext cx="2644140" cy="2122805"/>
        </p:xfrm>
        <a:graphic>
          <a:graphicData uri="http://schemas.openxmlformats.org/presentationml/2006/ole">
            <mc:AlternateContent xmlns:mc="http://schemas.openxmlformats.org/markup-compatibility/2006">
              <mc:Choice xmlns:v="urn:schemas-microsoft-com:vml" Requires="v">
                <p:oleObj spid="_x0000_s188421" r:id="rId5" imgW="5142230" imgH="4394835" progId="Visio.Drawing.15">
                  <p:embed/>
                </p:oleObj>
              </mc:Choice>
              <mc:Fallback>
                <p:oleObj r:id="rId5" imgW="5142230" imgH="4394835" progId="Visio.Drawing.15">
                  <p:embed/>
                  <p:pic>
                    <p:nvPicPr>
                      <p:cNvPr id="3" name="对象 2"/>
                      <p:cNvPicPr/>
                      <p:nvPr/>
                    </p:nvPicPr>
                    <p:blipFill>
                      <a:blip r:embed="rId6"/>
                      <a:stretch>
                        <a:fillRect/>
                      </a:stretch>
                    </p:blipFill>
                    <p:spPr>
                      <a:xfrm>
                        <a:off x="3500755" y="3843655"/>
                        <a:ext cx="2644140" cy="2122805"/>
                      </a:xfrm>
                      <a:prstGeom prst="rect">
                        <a:avLst/>
                      </a:prstGeom>
                    </p:spPr>
                  </p:pic>
                </p:oleObj>
              </mc:Fallback>
            </mc:AlternateContent>
          </a:graphicData>
        </a:graphic>
      </p:graphicFrame>
      <p:graphicFrame>
        <p:nvGraphicFramePr>
          <p:cNvPr id="5" name="对象 4"/>
          <p:cNvGraphicFramePr/>
          <p:nvPr/>
        </p:nvGraphicFramePr>
        <p:xfrm>
          <a:off x="6296660" y="3797935"/>
          <a:ext cx="2647315" cy="2171700"/>
        </p:xfrm>
        <a:graphic>
          <a:graphicData uri="http://schemas.openxmlformats.org/presentationml/2006/ole">
            <mc:AlternateContent xmlns:mc="http://schemas.openxmlformats.org/markup-compatibility/2006">
              <mc:Choice xmlns:v="urn:schemas-microsoft-com:vml" Requires="v">
                <p:oleObj spid="_x0000_s188422" r:id="rId7" imgW="5142230" imgH="4394835" progId="Visio.Drawing.15">
                  <p:embed/>
                </p:oleObj>
              </mc:Choice>
              <mc:Fallback>
                <p:oleObj r:id="rId7" imgW="5142230" imgH="4394835" progId="Visio.Drawing.15">
                  <p:embed/>
                  <p:pic>
                    <p:nvPicPr>
                      <p:cNvPr id="5" name="对象 4"/>
                      <p:cNvPicPr/>
                      <p:nvPr/>
                    </p:nvPicPr>
                    <p:blipFill>
                      <a:blip r:embed="rId8"/>
                      <a:stretch>
                        <a:fillRect/>
                      </a:stretch>
                    </p:blipFill>
                    <p:spPr>
                      <a:xfrm>
                        <a:off x="6296660" y="3797935"/>
                        <a:ext cx="2647315" cy="2171700"/>
                      </a:xfrm>
                      <a:prstGeom prst="rect">
                        <a:avLst/>
                      </a:prstGeom>
                    </p:spPr>
                  </p:pic>
                </p:oleObj>
              </mc:Fallback>
            </mc:AlternateContent>
          </a:graphicData>
        </a:graphic>
      </p:graphicFrame>
      <p:graphicFrame>
        <p:nvGraphicFramePr>
          <p:cNvPr id="7" name="对象 6"/>
          <p:cNvGraphicFramePr/>
          <p:nvPr/>
        </p:nvGraphicFramePr>
        <p:xfrm>
          <a:off x="9096375" y="3764280"/>
          <a:ext cx="2771140" cy="2203450"/>
        </p:xfrm>
        <a:graphic>
          <a:graphicData uri="http://schemas.openxmlformats.org/presentationml/2006/ole">
            <mc:AlternateContent xmlns:mc="http://schemas.openxmlformats.org/markup-compatibility/2006">
              <mc:Choice xmlns:v="urn:schemas-microsoft-com:vml" Requires="v">
                <p:oleObj spid="_x0000_s188423" r:id="rId9" imgW="5142230" imgH="4394835" progId="Visio.Drawing.15">
                  <p:embed/>
                </p:oleObj>
              </mc:Choice>
              <mc:Fallback>
                <p:oleObj r:id="rId9" imgW="5142230" imgH="4394835" progId="Visio.Drawing.15">
                  <p:embed/>
                  <p:pic>
                    <p:nvPicPr>
                      <p:cNvPr id="7" name="对象 6"/>
                      <p:cNvPicPr/>
                      <p:nvPr/>
                    </p:nvPicPr>
                    <p:blipFill>
                      <a:blip r:embed="rId10"/>
                      <a:stretch>
                        <a:fillRect/>
                      </a:stretch>
                    </p:blipFill>
                    <p:spPr>
                      <a:xfrm>
                        <a:off x="9096375" y="3764280"/>
                        <a:ext cx="2771140" cy="2203450"/>
                      </a:xfrm>
                      <a:prstGeom prst="rect">
                        <a:avLst/>
                      </a:prstGeom>
                    </p:spPr>
                  </p:pic>
                </p:oleObj>
              </mc:Fallback>
            </mc:AlternateContent>
          </a:graphicData>
        </a:graphic>
      </p:graphicFrame>
      <p:sp>
        <p:nvSpPr>
          <p:cNvPr id="9" name="文本框 8"/>
          <p:cNvSpPr txBox="1"/>
          <p:nvPr/>
        </p:nvSpPr>
        <p:spPr>
          <a:xfrm>
            <a:off x="1439545" y="4427855"/>
            <a:ext cx="1729740"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夏大方式</a:t>
            </a:r>
          </a:p>
        </p:txBody>
      </p:sp>
      <p:sp>
        <p:nvSpPr>
          <p:cNvPr id="11" name="文本框 10"/>
          <p:cNvSpPr txBox="1"/>
          <p:nvPr/>
        </p:nvSpPr>
        <p:spPr>
          <a:xfrm>
            <a:off x="4414520" y="4411980"/>
            <a:ext cx="1729740"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夏腰方式</a:t>
            </a:r>
          </a:p>
        </p:txBody>
      </p:sp>
      <p:sp>
        <p:nvSpPr>
          <p:cNvPr id="12" name="文本框 11"/>
          <p:cNvSpPr txBox="1"/>
          <p:nvPr/>
        </p:nvSpPr>
        <p:spPr>
          <a:xfrm>
            <a:off x="7402830" y="4411980"/>
            <a:ext cx="1327785"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夏小方式</a:t>
            </a:r>
          </a:p>
        </p:txBody>
      </p:sp>
      <p:sp>
        <p:nvSpPr>
          <p:cNvPr id="13" name="文本框 12"/>
          <p:cNvSpPr txBox="1"/>
          <p:nvPr/>
        </p:nvSpPr>
        <p:spPr>
          <a:xfrm>
            <a:off x="9759950" y="4411980"/>
            <a:ext cx="1557020"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春节午间方式</a:t>
            </a:r>
          </a:p>
        </p:txBody>
      </p:sp>
      <p:sp>
        <p:nvSpPr>
          <p:cNvPr id="20" name="标题 1"/>
          <p:cNvSpPr txBox="1"/>
          <p:nvPr/>
        </p:nvSpPr>
        <p:spPr>
          <a:xfrm>
            <a:off x="1186180" y="351790"/>
            <a:ext cx="11019155" cy="6832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2.3 </a:t>
            </a:r>
            <a:r>
              <a:rPr lang="zh-CN" altLang="en-US" sz="3600" b="1" dirty="0">
                <a:solidFill>
                  <a:srgbClr val="205196"/>
                </a:solidFill>
                <a:effectLst/>
                <a:latin typeface="微软雅黑" panose="020B0503020204020204" pitchFamily="34" charset="-122"/>
                <a:ea typeface="微软雅黑" panose="020B0503020204020204" pitchFamily="34" charset="-122"/>
              </a:rPr>
              <a:t>风电机组惯量支撑能力评估</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144" name="灯片编号占位符 1"/>
          <p:cNvSpPr txBox="1"/>
          <p:nvPr/>
        </p:nvSpPr>
        <p:spPr>
          <a:xfrm>
            <a:off x="9357702" y="640418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AC84105-F606-4BFD-9D78-4850A6948637}" type="slidenum">
              <a:rPr lang="zh-CN" altLang="en-US" sz="1200">
                <a:solidFill>
                  <a:schemeClr val="tx1">
                    <a:tint val="75000"/>
                  </a:schemeClr>
                </a:solidFill>
              </a:rPr>
              <a:t>43</a:t>
            </a:fld>
            <a:endParaRPr lang="zh-CN" altLang="en-US" sz="1200" dirty="0">
              <a:solidFill>
                <a:schemeClr val="tx1">
                  <a:tint val="75000"/>
                </a:schemeClr>
              </a:solidFill>
            </a:endParaRPr>
          </a:p>
        </p:txBody>
      </p:sp>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6" name="文本框 25"/>
          <p:cNvSpPr txBox="1"/>
          <p:nvPr/>
        </p:nvSpPr>
        <p:spPr>
          <a:xfrm>
            <a:off x="449454" y="1290178"/>
            <a:ext cx="11399646" cy="1337945"/>
          </a:xfrm>
          <a:prstGeom prst="rect">
            <a:avLst/>
          </a:prstGeom>
          <a:noFill/>
          <a:ln w="28575">
            <a:solidFill>
              <a:srgbClr val="4472C4"/>
            </a:solidFill>
            <a:prstDash val="dashDot"/>
          </a:ln>
        </p:spPr>
        <p:txBody>
          <a:bodyPr wrap="square">
            <a:spAutoFit/>
          </a:bodyPr>
          <a:lstStyle/>
          <a:p>
            <a:pPr indent="457200">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针对纯海上风电送出、常规电源与海上风电打捆送出方案进行技术比较，分析比较各方案通道利用率，研究两种接入方案对受端电网电压稳定以及频率稳定性的影响，综合上述分析给出纯海上风电送出与常规电源与海上风电打捆方案比较的结论</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2.4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graphicFrame>
        <p:nvGraphicFramePr>
          <p:cNvPr id="2" name="表格 1"/>
          <p:cNvGraphicFramePr>
            <a:graphicFrameLocks noGrp="1"/>
          </p:cNvGraphicFramePr>
          <p:nvPr>
            <p:custDataLst>
              <p:tags r:id="rId1"/>
            </p:custDataLst>
          </p:nvPr>
        </p:nvGraphicFramePr>
        <p:xfrm>
          <a:off x="563245" y="2795905"/>
          <a:ext cx="11129645" cy="4010025"/>
        </p:xfrm>
        <a:graphic>
          <a:graphicData uri="http://schemas.openxmlformats.org/drawingml/2006/table">
            <a:tbl>
              <a:tblPr firstRow="1" bandRow="1">
                <a:tableStyleId>{5C22544A-7EE6-4342-B048-85BDC9FD1C3A}</a:tableStyleId>
              </a:tblPr>
              <a:tblGrid>
                <a:gridCol w="986155">
                  <a:extLst>
                    <a:ext uri="{9D8B030D-6E8A-4147-A177-3AD203B41FA5}">
                      <a16:colId xmlns:a16="http://schemas.microsoft.com/office/drawing/2014/main" val="20000"/>
                    </a:ext>
                  </a:extLst>
                </a:gridCol>
                <a:gridCol w="3670300">
                  <a:extLst>
                    <a:ext uri="{9D8B030D-6E8A-4147-A177-3AD203B41FA5}">
                      <a16:colId xmlns:a16="http://schemas.microsoft.com/office/drawing/2014/main" val="20001"/>
                    </a:ext>
                  </a:extLst>
                </a:gridCol>
                <a:gridCol w="6473190">
                  <a:extLst>
                    <a:ext uri="{9D8B030D-6E8A-4147-A177-3AD203B41FA5}">
                      <a16:colId xmlns:a16="http://schemas.microsoft.com/office/drawing/2014/main" val="20002"/>
                    </a:ext>
                  </a:extLst>
                </a:gridCol>
              </a:tblGrid>
              <a:tr h="402590">
                <a:tc>
                  <a:txBody>
                    <a:bodyPr/>
                    <a:lstStyle/>
                    <a:p>
                      <a:pPr algn="ctr"/>
                      <a:r>
                        <a:rPr lang="zh-CN" dirty="0">
                          <a:latin typeface="Times New Roman" panose="02020603050405020304" pitchFamily="18" charset="0"/>
                          <a:ea typeface="微软雅黑" panose="020B0503020204020204" pitchFamily="34" charset="-122"/>
                        </a:rPr>
                        <a:t>方案</a:t>
                      </a:r>
                    </a:p>
                  </a:txBody>
                  <a:tcPr anchor="ctr"/>
                </a:tc>
                <a:tc>
                  <a:txBody>
                    <a:bodyPr/>
                    <a:lstStyle/>
                    <a:p>
                      <a:pPr algn="ctr"/>
                      <a:r>
                        <a:rPr lang="zh-CN" altLang="en-US" dirty="0">
                          <a:latin typeface="Times New Roman" panose="02020603050405020304" pitchFamily="18" charset="0"/>
                          <a:ea typeface="微软雅黑" panose="020B0503020204020204" pitchFamily="34" charset="-122"/>
                        </a:rPr>
                        <a:t>送端电源组成</a:t>
                      </a:r>
                    </a:p>
                  </a:txBody>
                  <a:tcPr anchor="ctr"/>
                </a:tc>
                <a:tc>
                  <a:txBody>
                    <a:bodyPr/>
                    <a:lstStyle/>
                    <a:p>
                      <a:pPr algn="ctr">
                        <a:buNone/>
                      </a:pPr>
                      <a:r>
                        <a:rPr lang="zh-CN" altLang="en-US" dirty="0">
                          <a:latin typeface="Times New Roman" panose="02020603050405020304" pitchFamily="18" charset="0"/>
                          <a:ea typeface="微软雅黑" panose="020B0503020204020204" pitchFamily="34" charset="-122"/>
                        </a:rPr>
                        <a:t>方案可行性分析</a:t>
                      </a:r>
                    </a:p>
                  </a:txBody>
                  <a:tcPr anchor="ctr"/>
                </a:tc>
                <a:extLst>
                  <a:ext uri="{0D108BD9-81ED-4DB2-BD59-A6C34878D82A}">
                    <a16:rowId xmlns:a16="http://schemas.microsoft.com/office/drawing/2014/main" val="10000"/>
                  </a:ext>
                </a:extLst>
              </a:tr>
              <a:tr h="410845">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方案一</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p>
                  </a:txBody>
                  <a:tcPr anchor="ctr"/>
                </a:tc>
                <a:tc>
                  <a:txBody>
                    <a:bodyPr/>
                    <a:lstStyle/>
                    <a:p>
                      <a:pPr algn="ctr">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直流故障导致海风无法送出，</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供电可靠性较差</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；海风低功率时，直流</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通道利用率降低</a:t>
                      </a:r>
                    </a:p>
                  </a:txBody>
                  <a:tcPr anchor="ctr"/>
                </a:tc>
                <a:extLst>
                  <a:ext uri="{0D108BD9-81ED-4DB2-BD59-A6C34878D82A}">
                    <a16:rowId xmlns:a16="http://schemas.microsoft.com/office/drawing/2014/main" val="10001"/>
                  </a:ext>
                </a:extLst>
              </a:tr>
              <a:tr h="640080">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方案二</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孤岛火电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rPr>
                        <a:t>火电换流站故障，切除火电机组，</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sym typeface="+mn-ea"/>
                        </a:rPr>
                        <a:t>供电可靠性较差</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rPr>
                        <a:t>；海风低功率时，火电多发</a:t>
                      </a: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提高通道利用率</a:t>
                      </a:r>
                    </a:p>
                  </a:txBody>
                  <a:tcPr anchor="ctr"/>
                </a:tc>
                <a:extLst>
                  <a:ext uri="{0D108BD9-81ED-4DB2-BD59-A6C34878D82A}">
                    <a16:rowId xmlns:a16="http://schemas.microsoft.com/office/drawing/2014/main" val="10002"/>
                  </a:ext>
                </a:extLst>
              </a:tr>
              <a:tr h="640080">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方案三</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孤岛核电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核电换流站故障，核电机组无法短时间完全切除，投入耗能装置过多缺乏经济性，</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可行性较差</a:t>
                      </a:r>
                    </a:p>
                  </a:txBody>
                  <a:tcPr anchor="ctr"/>
                </a:tc>
                <a:extLst>
                  <a:ext uri="{0D108BD9-81ED-4DB2-BD59-A6C34878D82A}">
                    <a16:rowId xmlns:a16="http://schemas.microsoft.com/office/drawing/2014/main" val="10003"/>
                  </a:ext>
                </a:extLst>
              </a:tr>
              <a:tr h="843915">
                <a:tc>
                  <a:txBody>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方案四</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联网火电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火电换流站故障，</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火电借助交流网架疏散</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供电可靠性较好</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；海风低功率时，从送端交流电网抽取功率，</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提高通道利用率</a:t>
                      </a:r>
                    </a:p>
                  </a:txBody>
                  <a:tcPr anchor="ctr"/>
                </a:tc>
                <a:extLst>
                  <a:ext uri="{0D108BD9-81ED-4DB2-BD59-A6C34878D82A}">
                    <a16:rowId xmlns:a16="http://schemas.microsoft.com/office/drawing/2014/main" val="10004"/>
                  </a:ext>
                </a:extLst>
              </a:tr>
              <a:tr h="843280">
                <a:tc>
                  <a:txBody>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方案五</a:t>
                      </a:r>
                    </a:p>
                  </a:txBody>
                  <a:tcPr anchor="ctr"/>
                </a:tc>
                <a:tc>
                  <a:txBody>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联网核电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核电换流站故障，</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核电借助交流网架疏散，</a:t>
                      </a: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供电可靠性较好</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rPr>
                        <a:t>海风低功率时，从送端交流电网抽取功率，</a:t>
                      </a: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提高通道利用率</a:t>
                      </a:r>
                    </a:p>
                  </a:txBody>
                  <a:tcPr anchor="ctr"/>
                </a:tc>
                <a:extLst>
                  <a:ext uri="{0D108BD9-81ED-4DB2-BD59-A6C34878D82A}">
                    <a16:rowId xmlns:a16="http://schemas.microsoft.com/office/drawing/2014/main" val="10005"/>
                  </a:ext>
                </a:extLst>
              </a:tr>
            </a:tbl>
          </a:graphicData>
        </a:graphic>
      </p:graphicFrame>
      <p:sp>
        <p:nvSpPr>
          <p:cNvPr id="4" name="标题 1"/>
          <p:cNvSpPr txBox="1"/>
          <p:nvPr/>
        </p:nvSpPr>
        <p:spPr>
          <a:xfrm>
            <a:off x="739687" y="84036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en-US" sz="2000" b="1" dirty="0">
                <a:solidFill>
                  <a:srgbClr val="FF0000"/>
                </a:solidFill>
                <a:effectLst/>
                <a:latin typeface="Times New Roman" panose="02020603050405020304" pitchFamily="18" charset="0"/>
                <a:ea typeface="微软雅黑" panose="020B0503020204020204" pitchFamily="34" charset="-122"/>
              </a:rPr>
              <a:t>方案可行性分析</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6" name="文本框 25"/>
          <p:cNvSpPr txBox="1"/>
          <p:nvPr/>
        </p:nvSpPr>
        <p:spPr>
          <a:xfrm>
            <a:off x="449454" y="1417813"/>
            <a:ext cx="11399646" cy="1753235"/>
          </a:xfrm>
          <a:prstGeom prst="rect">
            <a:avLst/>
          </a:prstGeom>
          <a:noFill/>
          <a:ln w="28575">
            <a:solidFill>
              <a:srgbClr val="4472C4"/>
            </a:solidFill>
            <a:prstDash val="dashDot"/>
          </a:ln>
        </p:spPr>
        <p:txBody>
          <a:bodyPr wrap="square">
            <a:spAutoFit/>
          </a:bodyPr>
          <a:lstStyle/>
          <a:p>
            <a:pPr indent="457200">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2030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数据，设计方案一：海上风电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柔直送出，落点于西江、江门；方案二：海上风电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，孤岛火电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，打捆柔直送出，受端落点相同；方案三：将方案二中火电厂替换为核电厂；方案四：</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海上风电风电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和联网火电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3000MW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打捆柔直送出方案，柔直落点于西江、江门，火电厂交流并网点为高新，将广东省负荷等比例增长共计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9000MW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；方案五：将方案四中火电厂替换为核电厂。</a:t>
            </a:r>
          </a:p>
        </p:txBody>
      </p:sp>
      <p:sp>
        <p:nvSpPr>
          <p:cNvPr id="19" name="标题 1"/>
          <p:cNvSpPr txBox="1"/>
          <p:nvPr/>
        </p:nvSpPr>
        <p:spPr>
          <a:xfrm>
            <a:off x="559347" y="91021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en-US" sz="2000" b="1" dirty="0">
                <a:solidFill>
                  <a:srgbClr val="FF0000"/>
                </a:solidFill>
                <a:effectLst/>
                <a:latin typeface="Times New Roman" panose="02020603050405020304" pitchFamily="18" charset="0"/>
                <a:ea typeface="微软雅黑" panose="020B0503020204020204" pitchFamily="34" charset="-122"/>
              </a:rPr>
              <a:t>受端功率疏散能力计算</a:t>
            </a:r>
            <a:r>
              <a:rPr lang="en-US" altLang="zh-CN" sz="2000" b="1" dirty="0">
                <a:solidFill>
                  <a:srgbClr val="FF0000"/>
                </a:solidFill>
                <a:effectLst/>
                <a:latin typeface="Times New Roman" panose="02020603050405020304" pitchFamily="18" charset="0"/>
                <a:ea typeface="微软雅黑" panose="020B0503020204020204" pitchFamily="34" charset="-122"/>
              </a:rPr>
              <a:t>-</a:t>
            </a:r>
            <a:r>
              <a:rPr lang="zh-CN" altLang="en-US" sz="2000" b="1" dirty="0">
                <a:solidFill>
                  <a:srgbClr val="FF0000"/>
                </a:solidFill>
                <a:effectLst/>
                <a:latin typeface="Times New Roman" panose="02020603050405020304" pitchFamily="18" charset="0"/>
                <a:ea typeface="微软雅黑" panose="020B0503020204020204" pitchFamily="34" charset="-122"/>
              </a:rPr>
              <a:t>热稳裕度</a:t>
            </a:r>
          </a:p>
        </p:txBody>
      </p:sp>
      <p:graphicFrame>
        <p:nvGraphicFramePr>
          <p:cNvPr id="23" name="表格 22"/>
          <p:cNvGraphicFramePr>
            <a:graphicFrameLocks noGrp="1"/>
          </p:cNvGraphicFramePr>
          <p:nvPr>
            <p:custDataLst>
              <p:tags r:id="rId1"/>
            </p:custDataLst>
          </p:nvPr>
        </p:nvGraphicFramePr>
        <p:xfrm>
          <a:off x="332740" y="3304540"/>
          <a:ext cx="11516360" cy="301752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gridCol w="1229995">
                  <a:extLst>
                    <a:ext uri="{9D8B030D-6E8A-4147-A177-3AD203B41FA5}">
                      <a16:colId xmlns:a16="http://schemas.microsoft.com/office/drawing/2014/main" val="20002"/>
                    </a:ext>
                  </a:extLst>
                </a:gridCol>
                <a:gridCol w="1449070">
                  <a:extLst>
                    <a:ext uri="{9D8B030D-6E8A-4147-A177-3AD203B41FA5}">
                      <a16:colId xmlns:a16="http://schemas.microsoft.com/office/drawing/2014/main" val="20003"/>
                    </a:ext>
                  </a:extLst>
                </a:gridCol>
                <a:gridCol w="1892300">
                  <a:extLst>
                    <a:ext uri="{9D8B030D-6E8A-4147-A177-3AD203B41FA5}">
                      <a16:colId xmlns:a16="http://schemas.microsoft.com/office/drawing/2014/main" val="20004"/>
                    </a:ext>
                  </a:extLst>
                </a:gridCol>
                <a:gridCol w="1541145">
                  <a:extLst>
                    <a:ext uri="{9D8B030D-6E8A-4147-A177-3AD203B41FA5}">
                      <a16:colId xmlns:a16="http://schemas.microsoft.com/office/drawing/2014/main" val="20005"/>
                    </a:ext>
                  </a:extLst>
                </a:gridCol>
                <a:gridCol w="1539875">
                  <a:extLst>
                    <a:ext uri="{9D8B030D-6E8A-4147-A177-3AD203B41FA5}">
                      <a16:colId xmlns:a16="http://schemas.microsoft.com/office/drawing/2014/main" val="20006"/>
                    </a:ext>
                  </a:extLst>
                </a:gridCol>
                <a:gridCol w="1539875">
                  <a:extLst>
                    <a:ext uri="{9D8B030D-6E8A-4147-A177-3AD203B41FA5}">
                      <a16:colId xmlns:a16="http://schemas.microsoft.com/office/drawing/2014/main" val="20007"/>
                    </a:ext>
                  </a:extLst>
                </a:gridCol>
              </a:tblGrid>
              <a:tr h="822960">
                <a:tc>
                  <a:txBody>
                    <a:bodyPr/>
                    <a:lstStyle/>
                    <a:p>
                      <a:pPr algn="ctr"/>
                      <a:r>
                        <a:rPr lang="zh-CN" sz="1600" dirty="0">
                          <a:latin typeface="Times New Roman" panose="02020603050405020304" pitchFamily="18" charset="0"/>
                          <a:ea typeface="微软雅黑" panose="020B0503020204020204" pitchFamily="34" charset="-122"/>
                        </a:rPr>
                        <a:t>首端节点</a:t>
                      </a:r>
                    </a:p>
                  </a:txBody>
                  <a:tcPr anchor="ctr"/>
                </a:tc>
                <a:tc>
                  <a:txBody>
                    <a:bodyPr/>
                    <a:lstStyle/>
                    <a:p>
                      <a:pPr algn="ctr"/>
                      <a:r>
                        <a:rPr lang="zh-CN" altLang="en-US" sz="1600" dirty="0">
                          <a:latin typeface="Times New Roman" panose="02020603050405020304" pitchFamily="18" charset="0"/>
                          <a:ea typeface="微软雅黑" panose="020B0503020204020204" pitchFamily="34" charset="-122"/>
                        </a:rPr>
                        <a:t>末端节点</a:t>
                      </a:r>
                    </a:p>
                  </a:txBody>
                  <a:tcPr anchor="ctr"/>
                </a:tc>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纯海风送出负载率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txBody>
                  <a:tcPr anchor="ctr"/>
                </a:tc>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纯海风送出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热稳裕度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txBody>
                  <a:tcPr anchor="ctr"/>
                </a:tc>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孤岛火</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核电打捆送出负载率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txBody>
                  <a:tcPr anchor="ctr"/>
                </a:tc>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孤岛火</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核电打捆送出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N-1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热稳裕度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a:t>
                      </a:r>
                    </a:p>
                  </a:txBody>
                  <a:tcPr anchor="ctr"/>
                </a:tc>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联网火</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核电打捆送出负载率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txBody>
                  <a:tcPr anchor="ctr"/>
                </a:tc>
                <a:tc>
                  <a:txBody>
                    <a:bodyPr/>
                    <a:lstStyle/>
                    <a:p>
                      <a:pPr algn="ctr">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联网火</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核电打捆送出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N-1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热稳裕度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a:t>
                      </a:r>
                    </a:p>
                  </a:txBody>
                  <a:tcPr anchor="ctr"/>
                </a:tc>
                <a:extLst>
                  <a:ext uri="{0D108BD9-81ED-4DB2-BD59-A6C34878D82A}">
                    <a16:rowId xmlns:a16="http://schemas.microsoft.com/office/drawing/2014/main" val="10000"/>
                  </a:ext>
                </a:extLst>
              </a:tr>
              <a:tr h="365760">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粤罗洞</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粤西江</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23.9</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57.3</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37.0</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35.5</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35.1</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37.5</a:t>
                      </a:r>
                    </a:p>
                  </a:txBody>
                  <a:tcPr anchor="ctr"/>
                </a:tc>
                <a:extLst>
                  <a:ext uri="{0D108BD9-81ED-4DB2-BD59-A6C34878D82A}">
                    <a16:rowId xmlns:a16="http://schemas.microsoft.com/office/drawing/2014/main" val="10001"/>
                  </a:ext>
                </a:extLst>
              </a:tr>
              <a:tr h="365760">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粤沧江</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粤西江</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27.5</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56.2</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23.0</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62.0</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23.5</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62.6</a:t>
                      </a:r>
                    </a:p>
                  </a:txBody>
                  <a:tcPr anchor="ctr"/>
                </a:tc>
                <a:extLst>
                  <a:ext uri="{0D108BD9-81ED-4DB2-BD59-A6C34878D82A}">
                    <a16:rowId xmlns:a16="http://schemas.microsoft.com/office/drawing/2014/main" val="10002"/>
                  </a:ext>
                </a:extLst>
              </a:tr>
              <a:tr h="365760">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粤德庆</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粤西江</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12.3</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83.5</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21.0</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71.9</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20.0</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73.0</a:t>
                      </a:r>
                    </a:p>
                  </a:txBody>
                  <a:tcPr anchor="ctr"/>
                </a:tc>
                <a:extLst>
                  <a:ext uri="{0D108BD9-81ED-4DB2-BD59-A6C34878D82A}">
                    <a16:rowId xmlns:a16="http://schemas.microsoft.com/office/drawing/2014/main" val="10003"/>
                  </a:ext>
                </a:extLst>
              </a:tr>
              <a:tr h="365760">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粤江门</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粤顺德</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42.0</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40.2</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45.8</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24.9</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48.9</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29.5</a:t>
                      </a:r>
                    </a:p>
                  </a:txBody>
                  <a:tcPr anchor="ctr"/>
                </a:tc>
                <a:extLst>
                  <a:ext uri="{0D108BD9-81ED-4DB2-BD59-A6C34878D82A}">
                    <a16:rowId xmlns:a16="http://schemas.microsoft.com/office/drawing/2014/main" val="10004"/>
                  </a:ext>
                </a:extLst>
              </a:tr>
              <a:tr h="365760">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粤江门</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粤五邑</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5T</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28.9</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52.7</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25.6</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58.9</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24.2</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60.1</a:t>
                      </a:r>
                    </a:p>
                  </a:txBody>
                  <a:tcPr anchor="ctr"/>
                </a:tc>
                <a:extLst>
                  <a:ext uri="{0D108BD9-81ED-4DB2-BD59-A6C34878D82A}">
                    <a16:rowId xmlns:a16="http://schemas.microsoft.com/office/drawing/2014/main" val="10005"/>
                  </a:ext>
                </a:extLst>
              </a:tr>
              <a:tr h="365760">
                <a:tc>
                  <a:txBody>
                    <a:bodyPr/>
                    <a:lstStyle/>
                    <a:p>
                      <a:pPr algn="ctr">
                        <a:buNone/>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粤江门</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buNone/>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粤侨乡</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51</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9.10</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83.7</a:t>
                      </a:r>
                    </a:p>
                  </a:txBody>
                  <a:tcPr anchor="ctr">
                    <a:solidFill>
                      <a:schemeClr val="accent3">
                        <a:lumMod val="20000"/>
                        <a:lumOff val="80000"/>
                      </a:schemeClr>
                    </a:solidFill>
                  </a:tcP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17.3</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66.3</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18.8</a:t>
                      </a:r>
                    </a:p>
                  </a:txBody>
                  <a:tcPr anchor="ctr"/>
                </a:tc>
                <a:tc>
                  <a:txBody>
                    <a:bodyPr/>
                    <a:lstStyle/>
                    <a:p>
                      <a:pPr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66.0</a:t>
                      </a:r>
                    </a:p>
                  </a:txBody>
                  <a:tcPr anchor="ctr"/>
                </a:tc>
                <a:extLst>
                  <a:ext uri="{0D108BD9-81ED-4DB2-BD59-A6C34878D82A}">
                    <a16:rowId xmlns:a16="http://schemas.microsoft.com/office/drawing/2014/main" val="10006"/>
                  </a:ext>
                </a:extLst>
              </a:tr>
            </a:tbl>
          </a:graphicData>
        </a:graphic>
      </p:graphicFrame>
      <p:sp>
        <p:nvSpPr>
          <p:cNvPr id="7" name="矩形 6"/>
          <p:cNvSpPr/>
          <p:nvPr/>
        </p:nvSpPr>
        <p:spPr>
          <a:xfrm>
            <a:off x="62230" y="6403975"/>
            <a:ext cx="12142470" cy="374015"/>
          </a:xfrm>
          <a:prstGeom prst="rect">
            <a:avLst/>
          </a:prstGeom>
        </p:spPr>
        <p:txBody>
          <a:bodyPr wrap="square">
            <a:noAutofit/>
          </a:bodyPr>
          <a:lstStyle/>
          <a:p>
            <a:r>
              <a:rPr lang="zh-CN" b="1" dirty="0">
                <a:latin typeface="微软雅黑" panose="020B0503020204020204" pitchFamily="34" charset="-122"/>
                <a:ea typeface="微软雅黑" panose="020B0503020204020204" pitchFamily="34" charset="-122"/>
              </a:rPr>
              <a:t>纯海风送出</a:t>
            </a:r>
            <a:r>
              <a:rPr lang="en-US" altLang="zh-CN" b="1" dirty="0">
                <a:latin typeface="微软雅黑" panose="020B0503020204020204" pitchFamily="34" charset="-122"/>
                <a:ea typeface="微软雅黑" panose="020B0503020204020204" pitchFamily="34" charset="-122"/>
              </a:rPr>
              <a:t>6000MW</a:t>
            </a:r>
            <a:r>
              <a:rPr lang="zh-CN" altLang="en-US" b="1" dirty="0">
                <a:latin typeface="微软雅黑" panose="020B0503020204020204" pitchFamily="34" charset="-122"/>
                <a:ea typeface="微软雅黑" panose="020B0503020204020204" pitchFamily="34" charset="-122"/>
              </a:rPr>
              <a:t>对受端网架的负载率与</a:t>
            </a:r>
            <a:r>
              <a:rPr lang="en-US" altLang="zh-CN" b="1" dirty="0">
                <a:latin typeface="微软雅黑" panose="020B0503020204020204" pitchFamily="34" charset="-122"/>
                <a:ea typeface="微软雅黑" panose="020B0503020204020204" pitchFamily="34" charset="-122"/>
              </a:rPr>
              <a:t>N-1</a:t>
            </a:r>
            <a:r>
              <a:rPr lang="zh-CN" altLang="en-US" b="1" dirty="0">
                <a:latin typeface="微软雅黑" panose="020B0503020204020204" pitchFamily="34" charset="-122"/>
                <a:ea typeface="微软雅黑" panose="020B0503020204020204" pitchFamily="34" charset="-122"/>
              </a:rPr>
              <a:t>热稳裕度要求更小；现有网架可以</a:t>
            </a:r>
            <a:r>
              <a:rPr lang="en-US" altLang="zh-CN" b="1" dirty="0">
                <a:latin typeface="微软雅黑" panose="020B0503020204020204" pitchFamily="34" charset="-122"/>
                <a:ea typeface="微软雅黑" panose="020B0503020204020204" pitchFamily="34" charset="-122"/>
              </a:rPr>
              <a:t>100%</a:t>
            </a:r>
            <a:r>
              <a:rPr lang="zh-CN" altLang="en-US" b="1" dirty="0">
                <a:latin typeface="微软雅黑" panose="020B0503020204020204" pitchFamily="34" charset="-122"/>
                <a:ea typeface="微软雅黑" panose="020B0503020204020204" pitchFamily="34" charset="-122"/>
              </a:rPr>
              <a:t>消纳风电和常规电源打捆送出</a:t>
            </a:r>
          </a:p>
        </p:txBody>
      </p:sp>
      <p:sp>
        <p:nvSpPr>
          <p:cNvPr id="2" name="灯片编号占位符 1"/>
          <p:cNvSpPr>
            <a:spLocks noGrp="1"/>
          </p:cNvSpPr>
          <p:nvPr>
            <p:ph type="sldNum" sz="quarter" idx="4"/>
          </p:nvPr>
        </p:nvSpPr>
        <p:spPr/>
        <p:txBody>
          <a:bodyPr/>
          <a:lstStyle/>
          <a:p>
            <a:fld id="{1890D586-F587-4B11-9A09-7A3B8DB42779}" type="slidenum">
              <a:rPr lang="zh-CN" altLang="en-US" smtClean="0"/>
              <a:t>44</a:t>
            </a:fld>
            <a:endParaRPr lang="zh-CN" altLang="en-US"/>
          </a:p>
        </p:txBody>
      </p:sp>
      <p:sp>
        <p:nvSpPr>
          <p:cNvPr id="3"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2.4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6" name="文本框 25"/>
          <p:cNvSpPr txBox="1"/>
          <p:nvPr/>
        </p:nvSpPr>
        <p:spPr>
          <a:xfrm>
            <a:off x="449454" y="1373363"/>
            <a:ext cx="11399646" cy="1337945"/>
          </a:xfrm>
          <a:prstGeom prst="rect">
            <a:avLst/>
          </a:prstGeom>
          <a:noFill/>
          <a:ln w="28575">
            <a:solidFill>
              <a:srgbClr val="4472C4"/>
            </a:solidFill>
            <a:prstDash val="dashDot"/>
          </a:ln>
        </p:spPr>
        <p:txBody>
          <a:bodyPr wrap="square">
            <a:spAutoFit/>
          </a:bodyPr>
          <a:lstStyle/>
          <a:p>
            <a:pPr indent="457200">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2030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a:t>
            </a:r>
            <a:r>
              <a:rPr lang="zh-CN" dirty="0">
                <a:latin typeface="Times New Roman" panose="02020603050405020304" pitchFamily="18" charset="0"/>
                <a:ea typeface="微软雅黑" panose="020B0503020204020204" pitchFamily="34" charset="-122"/>
                <a:cs typeface="Times New Roman" panose="02020603050405020304" pitchFamily="18" charset="0"/>
              </a:rPr>
              <a:t>对所提的频率强度指标：</a:t>
            </a:r>
            <a:r>
              <a:rPr lang="zh-CN" b="1" dirty="0">
                <a:latin typeface="Times New Roman" panose="02020603050405020304" pitchFamily="18" charset="0"/>
                <a:ea typeface="微软雅黑" panose="020B0503020204020204" pitchFamily="34" charset="-122"/>
                <a:cs typeface="Times New Roman" panose="02020603050405020304" pitchFamily="18" charset="0"/>
              </a:rPr>
              <a:t>修正的频率偏差因子</a:t>
            </a:r>
            <a:r>
              <a:rPr 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b="1" dirty="0">
                <a:latin typeface="Times New Roman" panose="02020603050405020304" pitchFamily="18" charset="0"/>
                <a:ea typeface="微软雅黑" panose="020B0503020204020204" pitchFamily="34" charset="-122"/>
                <a:cs typeface="Times New Roman" panose="02020603050405020304" pitchFamily="18" charset="0"/>
              </a:rPr>
              <a:t>能量缺失因子</a:t>
            </a:r>
            <a:r>
              <a:rPr lang="zh-CN" dirty="0">
                <a:latin typeface="Times New Roman" panose="02020603050405020304" pitchFamily="18" charset="0"/>
                <a:ea typeface="微软雅黑" panose="020B0503020204020204" pitchFamily="34" charset="-122"/>
                <a:cs typeface="Times New Roman" panose="02020603050405020304" pitchFamily="18" charset="0"/>
              </a:rPr>
              <a:t>进行计算</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。不同方案在频率强度指标方面的差异主要是由柔直送出功率的不同引起的，此处重点分析纯海风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送出以及海风与常规能源打捆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9000MW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送出的差异。</a:t>
            </a:r>
          </a:p>
        </p:txBody>
      </p:sp>
      <p:sp>
        <p:nvSpPr>
          <p:cNvPr id="19" name="标题 1"/>
          <p:cNvSpPr txBox="1"/>
          <p:nvPr/>
        </p:nvSpPr>
        <p:spPr>
          <a:xfrm>
            <a:off x="559347" y="91021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sz="2000" b="1" dirty="0">
                <a:solidFill>
                  <a:srgbClr val="FF0000"/>
                </a:solidFill>
                <a:effectLst/>
                <a:latin typeface="Times New Roman" panose="02020603050405020304" pitchFamily="18" charset="0"/>
                <a:ea typeface="微软雅黑" panose="020B0503020204020204" pitchFamily="34" charset="-122"/>
              </a:rPr>
              <a:t>频率强度分析</a:t>
            </a:r>
            <a:endParaRPr lang="zh-CN" altLang="en-US" sz="2000" b="1" dirty="0">
              <a:solidFill>
                <a:srgbClr val="FF0000"/>
              </a:solidFill>
              <a:effectLst/>
              <a:latin typeface="Times New Roman" panose="02020603050405020304" pitchFamily="18" charset="0"/>
              <a:ea typeface="微软雅黑" panose="020B0503020204020204" pitchFamily="34" charset="-122"/>
            </a:endParaRPr>
          </a:p>
        </p:txBody>
      </p:sp>
      <p:graphicFrame>
        <p:nvGraphicFramePr>
          <p:cNvPr id="2" name="表格 1"/>
          <p:cNvGraphicFramePr/>
          <p:nvPr>
            <p:custDataLst>
              <p:tags r:id="rId1"/>
            </p:custDataLst>
          </p:nvPr>
        </p:nvGraphicFramePr>
        <p:xfrm>
          <a:off x="449580" y="2930525"/>
          <a:ext cx="4930775" cy="2829560"/>
        </p:xfrm>
        <a:graphic>
          <a:graphicData uri="http://schemas.openxmlformats.org/drawingml/2006/table">
            <a:tbl>
              <a:tblPr/>
              <a:tblGrid>
                <a:gridCol w="1417320">
                  <a:extLst>
                    <a:ext uri="{9D8B030D-6E8A-4147-A177-3AD203B41FA5}">
                      <a16:colId xmlns:a16="http://schemas.microsoft.com/office/drawing/2014/main" val="20000"/>
                    </a:ext>
                  </a:extLst>
                </a:gridCol>
                <a:gridCol w="922655">
                  <a:extLst>
                    <a:ext uri="{9D8B030D-6E8A-4147-A177-3AD203B41FA5}">
                      <a16:colId xmlns:a16="http://schemas.microsoft.com/office/drawing/2014/main" val="20001"/>
                    </a:ext>
                  </a:extLst>
                </a:gridCol>
                <a:gridCol w="64389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918210">
                  <a:extLst>
                    <a:ext uri="{9D8B030D-6E8A-4147-A177-3AD203B41FA5}">
                      <a16:colId xmlns:a16="http://schemas.microsoft.com/office/drawing/2014/main" val="20004"/>
                    </a:ext>
                  </a:extLst>
                </a:gridCol>
              </a:tblGrid>
              <a:tr h="471805">
                <a:tc>
                  <a:txBody>
                    <a:bodyPr/>
                    <a:lstStyle/>
                    <a:p>
                      <a:pPr algn="ctr" fontAlgn="ctr"/>
                      <a:r>
                        <a:rPr lang="zh-CN" altLang="en-US" sz="1200" b="1" i="0">
                          <a:solidFill>
                            <a:srgbClr val="000000"/>
                          </a:solidFill>
                          <a:latin typeface="微软雅黑" panose="020B0503020204020204" pitchFamily="34" charset="-122"/>
                          <a:ea typeface="微软雅黑" panose="020B0503020204020204" pitchFamily="34" charset="-122"/>
                        </a:rPr>
                        <a:t>指标</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zh-CN" altLang="en-US" sz="1200" b="1" i="0">
                          <a:solidFill>
                            <a:srgbClr val="000000"/>
                          </a:solidFill>
                          <a:latin typeface="微软雅黑" panose="020B0503020204020204" pitchFamily="34" charset="-122"/>
                          <a:ea typeface="微软雅黑" panose="020B0503020204020204" pitchFamily="34" charset="-122"/>
                        </a:rPr>
                        <a:t>原始值</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zh-CN" altLang="en-US" sz="1200" b="1" i="0">
                          <a:solidFill>
                            <a:srgbClr val="000000"/>
                          </a:solidFill>
                          <a:latin typeface="微软雅黑" panose="020B0503020204020204" pitchFamily="34" charset="-122"/>
                          <a:ea typeface="微软雅黑" panose="020B0503020204020204" pitchFamily="34" charset="-122"/>
                        </a:rPr>
                        <a:t>纯海风送出</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zh-CN" altLang="en-US" sz="1200" b="1" i="0">
                          <a:solidFill>
                            <a:srgbClr val="000000"/>
                          </a:solidFill>
                          <a:latin typeface="微软雅黑" panose="020B0503020204020204" pitchFamily="34" charset="-122"/>
                          <a:ea typeface="微软雅黑" panose="020B0503020204020204" pitchFamily="34" charset="-122"/>
                        </a:rPr>
                        <a:t>海风联网常规电源打捆</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zh-CN" altLang="en-US" sz="1200" b="1" i="0">
                          <a:solidFill>
                            <a:srgbClr val="000000"/>
                          </a:solidFill>
                          <a:latin typeface="微软雅黑" panose="020B0503020204020204" pitchFamily="34" charset="-122"/>
                          <a:ea typeface="微软雅黑" panose="020B0503020204020204" pitchFamily="34" charset="-122"/>
                        </a:rPr>
                        <a:t>海风孤网常规电源打捆</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19100">
                <a:tc>
                  <a:txBody>
                    <a:bodyPr/>
                    <a:lstStyle/>
                    <a:p>
                      <a:pPr algn="ctr" fontAlgn="ctr"/>
                      <a:r>
                        <a:rPr lang="zh-CN" altLang="en-US" sz="1100" b="0" i="0">
                          <a:solidFill>
                            <a:srgbClr val="000000"/>
                          </a:solidFill>
                          <a:latin typeface="微软雅黑" panose="020B0503020204020204" pitchFamily="34" charset="-122"/>
                          <a:ea typeface="微软雅黑" panose="020B0503020204020204" pitchFamily="34" charset="-122"/>
                        </a:rPr>
                        <a:t>系统传统发电机组等效惯量</a:t>
                      </a:r>
                      <a:r>
                        <a:rPr lang="en-US" altLang="zh-CN" sz="1100" b="0" i="0">
                          <a:solidFill>
                            <a:srgbClr val="000000"/>
                          </a:solidFill>
                          <a:latin typeface="微软雅黑" panose="020B0503020204020204" pitchFamily="34" charset="-122"/>
                          <a:ea typeface="微软雅黑" panose="020B0503020204020204" pitchFamily="34" charset="-122"/>
                        </a:rPr>
                        <a:t>Hsys/s</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4.59298</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4.59298</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4.59298</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4.59298</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61620">
                <a:tc>
                  <a:txBody>
                    <a:bodyPr/>
                    <a:lstStyle/>
                    <a:p>
                      <a:pPr algn="ctr" fontAlgn="ctr"/>
                      <a:r>
                        <a:rPr lang="zh-CN" altLang="en-US" sz="1100" b="0" i="0">
                          <a:solidFill>
                            <a:srgbClr val="000000"/>
                          </a:solidFill>
                          <a:latin typeface="微软雅黑" panose="020B0503020204020204" pitchFamily="34" charset="-122"/>
                          <a:ea typeface="微软雅黑" panose="020B0503020204020204" pitchFamily="34" charset="-122"/>
                        </a:rPr>
                        <a:t>新能源渗透率</a:t>
                      </a:r>
                      <a:r>
                        <a:rPr lang="en-US" altLang="zh-CN" sz="1100" b="0" i="0">
                          <a:solidFill>
                            <a:srgbClr val="000000"/>
                          </a:solidFill>
                          <a:latin typeface="微软雅黑" panose="020B0503020204020204" pitchFamily="34" charset="-122"/>
                          <a:ea typeface="微软雅黑" panose="020B0503020204020204" pitchFamily="34" charset="-122"/>
                        </a:rPr>
                        <a:t>η</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4">
                        <a:lumMod val="20000"/>
                        <a:lumOff val="80000"/>
                      </a:schemeClr>
                    </a:solid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0.08378</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4">
                        <a:lumMod val="20000"/>
                        <a:lumOff val="80000"/>
                      </a:schemeClr>
                    </a:solid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0.09818</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4">
                        <a:lumMod val="20000"/>
                        <a:lumOff val="80000"/>
                      </a:schemeClr>
                    </a:solidFill>
                  </a:tcPr>
                </a:tc>
                <a:tc>
                  <a:txBody>
                    <a:bodyPr/>
                    <a:lstStyle/>
                    <a:p>
                      <a:pPr algn="ctr" fontAlgn="t"/>
                      <a:r>
                        <a:rPr lang="en-US" altLang="zh-CN" sz="1100" b="0" i="0">
                          <a:solidFill>
                            <a:srgbClr val="000000"/>
                          </a:solidFill>
                          <a:latin typeface="微软雅黑" panose="020B0503020204020204" pitchFamily="34" charset="-122"/>
                          <a:ea typeface="微软雅黑" panose="020B0503020204020204" pitchFamily="34" charset="-122"/>
                        </a:rPr>
                        <a:t>0.097416312</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4">
                        <a:lumMod val="20000"/>
                        <a:lumOff val="80000"/>
                      </a:schemeClr>
                    </a:solidFill>
                  </a:tcPr>
                </a:tc>
                <a:tc>
                  <a:txBody>
                    <a:bodyPr/>
                    <a:lstStyle/>
                    <a:p>
                      <a:pPr algn="ctr" fontAlgn="t"/>
                      <a:r>
                        <a:rPr lang="en-US" altLang="zh-CN" sz="1100" b="0" i="0">
                          <a:solidFill>
                            <a:srgbClr val="000000"/>
                          </a:solidFill>
                          <a:latin typeface="微软雅黑" panose="020B0503020204020204" pitchFamily="34" charset="-122"/>
                          <a:ea typeface="微软雅黑" panose="020B0503020204020204" pitchFamily="34" charset="-122"/>
                        </a:rPr>
                        <a:t>0.105211529</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419735">
                <a:tc>
                  <a:txBody>
                    <a:bodyPr/>
                    <a:lstStyle/>
                    <a:p>
                      <a:pPr algn="ctr" fontAlgn="ctr"/>
                      <a:r>
                        <a:rPr lang="zh-CN" altLang="en-US" sz="1100" b="0" i="0">
                          <a:solidFill>
                            <a:srgbClr val="000000"/>
                          </a:solidFill>
                          <a:latin typeface="微软雅黑" panose="020B0503020204020204" pitchFamily="34" charset="-122"/>
                          <a:ea typeface="微软雅黑" panose="020B0503020204020204" pitchFamily="34" charset="-122"/>
                        </a:rPr>
                        <a:t>直流馈入比𝛾</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5">
                        <a:lumMod val="20000"/>
                        <a:lumOff val="80000"/>
                      </a:schemeClr>
                    </a:solid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0.0812</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5">
                        <a:lumMod val="20000"/>
                        <a:lumOff val="80000"/>
                      </a:schemeClr>
                    </a:solidFill>
                  </a:tcPr>
                </a:tc>
                <a:tc>
                  <a:txBody>
                    <a:bodyPr/>
                    <a:lstStyle/>
                    <a:p>
                      <a:pPr algn="ctr" fontAlgn="t"/>
                      <a:r>
                        <a:rPr lang="en-US" altLang="zh-CN" sz="1100" b="0" i="0">
                          <a:solidFill>
                            <a:srgbClr val="000000"/>
                          </a:solidFill>
                          <a:latin typeface="微软雅黑" panose="020B0503020204020204" pitchFamily="34" charset="-122"/>
                          <a:ea typeface="微软雅黑" panose="020B0503020204020204" pitchFamily="34" charset="-122"/>
                        </a:rPr>
                        <a:t>0.092731707</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5">
                        <a:lumMod val="20000"/>
                        <a:lumOff val="80000"/>
                      </a:schemeClr>
                    </a:solidFill>
                  </a:tcPr>
                </a:tc>
                <a:tc>
                  <a:txBody>
                    <a:bodyPr/>
                    <a:lstStyle/>
                    <a:p>
                      <a:pPr algn="ctr" fontAlgn="t"/>
                      <a:r>
                        <a:rPr lang="en-US" altLang="zh-CN" sz="1100" b="0" i="0">
                          <a:solidFill>
                            <a:srgbClr val="000000"/>
                          </a:solidFill>
                          <a:latin typeface="微软雅黑" panose="020B0503020204020204" pitchFamily="34" charset="-122"/>
                          <a:ea typeface="微软雅黑" panose="020B0503020204020204" pitchFamily="34" charset="-122"/>
                        </a:rPr>
                        <a:t>0.098382083</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5">
                        <a:lumMod val="20000"/>
                        <a:lumOff val="80000"/>
                      </a:schemeClr>
                    </a:solidFill>
                  </a:tcPr>
                </a:tc>
                <a:tc>
                  <a:txBody>
                    <a:bodyPr/>
                    <a:lstStyle/>
                    <a:p>
                      <a:pPr algn="ctr" fontAlgn="t"/>
                      <a:r>
                        <a:rPr lang="en-US" altLang="zh-CN" sz="1100" b="0" i="0">
                          <a:solidFill>
                            <a:srgbClr val="000000"/>
                          </a:solidFill>
                          <a:latin typeface="微软雅黑" panose="020B0503020204020204" pitchFamily="34" charset="-122"/>
                          <a:ea typeface="微软雅黑" panose="020B0503020204020204" pitchFamily="34" charset="-122"/>
                        </a:rPr>
                        <a:t>0.098356974</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3"/>
                  </a:ext>
                </a:extLst>
              </a:tr>
              <a:tr h="419100">
                <a:tc>
                  <a:txBody>
                    <a:bodyPr/>
                    <a:lstStyle/>
                    <a:p>
                      <a:pPr algn="ctr" fontAlgn="ctr"/>
                      <a:r>
                        <a:rPr lang="zh-CN" altLang="en-US" sz="1100" b="0" i="0">
                          <a:solidFill>
                            <a:srgbClr val="000000"/>
                          </a:solidFill>
                          <a:latin typeface="微软雅黑" panose="020B0503020204020204" pitchFamily="34" charset="-122"/>
                          <a:ea typeface="微软雅黑" panose="020B0503020204020204" pitchFamily="34" charset="-122"/>
                        </a:rPr>
                        <a:t>所有传统发电机的等效调差系数</a:t>
                      </a:r>
                      <a:r>
                        <a:rPr lang="en-US" altLang="zh-CN" sz="1100" b="0" i="0">
                          <a:solidFill>
                            <a:srgbClr val="000000"/>
                          </a:solidFill>
                          <a:latin typeface="微软雅黑" panose="020B0503020204020204" pitchFamily="34" charset="-122"/>
                          <a:ea typeface="微软雅黑" panose="020B0503020204020204" pitchFamily="34" charset="-122"/>
                        </a:rPr>
                        <a:t>Req </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0.0571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0.0571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0.0571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0.0571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r h="418465">
                <a:tc>
                  <a:txBody>
                    <a:bodyPr/>
                    <a:lstStyle/>
                    <a:p>
                      <a:pPr algn="ctr" fontAlgn="ctr"/>
                      <a:r>
                        <a:rPr lang="zh-CN" altLang="en-US" sz="1100" b="0" i="0">
                          <a:solidFill>
                            <a:srgbClr val="000000"/>
                          </a:solidFill>
                          <a:latin typeface="微软雅黑" panose="020B0503020204020204" pitchFamily="34" charset="-122"/>
                          <a:ea typeface="微软雅黑" panose="020B0503020204020204" pitchFamily="34" charset="-122"/>
                        </a:rPr>
                        <a:t>系统负荷的有功功率频率调节系数</a:t>
                      </a:r>
                      <a:r>
                        <a:rPr lang="en-US" altLang="zh-CN" sz="1100" b="0" i="0">
                          <a:solidFill>
                            <a:srgbClr val="000000"/>
                          </a:solidFill>
                          <a:latin typeface="微软雅黑" panose="020B0503020204020204" pitchFamily="34" charset="-122"/>
                          <a:ea typeface="微软雅黑" panose="020B0503020204020204" pitchFamily="34" charset="-122"/>
                        </a:rPr>
                        <a:t>DL</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1.565721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1.565721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1.565721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1.565721</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5"/>
                  </a:ext>
                </a:extLst>
              </a:tr>
              <a:tr h="419735">
                <a:tc>
                  <a:txBody>
                    <a:bodyPr/>
                    <a:lstStyle/>
                    <a:p>
                      <a:pPr algn="ctr" fontAlgn="ctr"/>
                      <a:r>
                        <a:rPr lang="zh-CN" altLang="en-US" sz="1100" b="0" i="0">
                          <a:solidFill>
                            <a:srgbClr val="000000"/>
                          </a:solidFill>
                          <a:latin typeface="微软雅黑" panose="020B0503020204020204" pitchFamily="34" charset="-122"/>
                          <a:ea typeface="微软雅黑" panose="020B0503020204020204" pitchFamily="34" charset="-122"/>
                        </a:rPr>
                        <a:t>修正的稳态频率偏差因子</a:t>
                      </a:r>
                      <a:r>
                        <a:rPr lang="en-US" altLang="zh-CN" sz="1100" b="0" i="0">
                          <a:solidFill>
                            <a:srgbClr val="000000"/>
                          </a:solidFill>
                          <a:latin typeface="微软雅黑" panose="020B0503020204020204" pitchFamily="34" charset="-122"/>
                          <a:ea typeface="微软雅黑" panose="020B0503020204020204" pitchFamily="34" charset="-122"/>
                        </a:rPr>
                        <a:t>βX </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D7E3BF"/>
                    </a:solidFill>
                  </a:tcPr>
                </a:tc>
                <a:tc>
                  <a:txBody>
                    <a:bodyPr/>
                    <a:lstStyle/>
                    <a:p>
                      <a:pPr algn="ctr" fontAlgn="ctr"/>
                      <a:r>
                        <a:rPr lang="en-US" altLang="zh-CN" sz="1100" b="0" i="0">
                          <a:solidFill>
                            <a:srgbClr val="000000"/>
                          </a:solidFill>
                          <a:latin typeface="微软雅黑" panose="020B0503020204020204" pitchFamily="34" charset="-122"/>
                          <a:ea typeface="微软雅黑" panose="020B0503020204020204" pitchFamily="34" charset="-122"/>
                        </a:rPr>
                        <a:t>17.4845</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D7E3BF"/>
                    </a:solidFill>
                  </a:tcPr>
                </a:tc>
                <a:tc>
                  <a:txBody>
                    <a:bodyPr/>
                    <a:lstStyle/>
                    <a:p>
                      <a:pPr algn="ctr" fontAlgn="t"/>
                      <a:r>
                        <a:rPr lang="en-US" altLang="zh-CN" sz="1100" b="0" i="0">
                          <a:solidFill>
                            <a:srgbClr val="000000"/>
                          </a:solidFill>
                          <a:latin typeface="微软雅黑" panose="020B0503020204020204" pitchFamily="34" charset="-122"/>
                          <a:ea typeface="微软雅黑" panose="020B0503020204020204" pitchFamily="34" charset="-122"/>
                        </a:rPr>
                        <a:t>17.2142</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D7E3BF"/>
                    </a:solidFill>
                  </a:tcPr>
                </a:tc>
                <a:tc>
                  <a:txBody>
                    <a:bodyPr/>
                    <a:lstStyle/>
                    <a:p>
                      <a:pPr algn="ctr" fontAlgn="t"/>
                      <a:r>
                        <a:rPr lang="en-US" altLang="zh-CN" sz="1100" b="1" i="0">
                          <a:solidFill>
                            <a:schemeClr val="tx1"/>
                          </a:solidFill>
                          <a:latin typeface="微软雅黑" panose="020B0503020204020204" pitchFamily="34" charset="-122"/>
                          <a:ea typeface="微软雅黑" panose="020B0503020204020204" pitchFamily="34" charset="-122"/>
                        </a:rPr>
                        <a:t>17.2187</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D7E3BF"/>
                    </a:solidFill>
                  </a:tcPr>
                </a:tc>
                <a:tc>
                  <a:txBody>
                    <a:bodyPr/>
                    <a:lstStyle/>
                    <a:p>
                      <a:pPr algn="ctr" fontAlgn="t"/>
                      <a:r>
                        <a:rPr lang="en-US" altLang="zh-CN" sz="1100" b="0" i="0">
                          <a:solidFill>
                            <a:srgbClr val="C00000"/>
                          </a:solidFill>
                          <a:latin typeface="微软雅黑" panose="020B0503020204020204" pitchFamily="34" charset="-122"/>
                          <a:ea typeface="微软雅黑" panose="020B0503020204020204" pitchFamily="34" charset="-122"/>
                        </a:rPr>
                        <a:t>17.0823</a:t>
                      </a:r>
                    </a:p>
                  </a:txBody>
                  <a:tcPr marL="9842" marR="9842" marT="9842"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D7E3BF"/>
                    </a:solidFill>
                  </a:tcPr>
                </a:tc>
                <a:extLst>
                  <a:ext uri="{0D108BD9-81ED-4DB2-BD59-A6C34878D82A}">
                    <a16:rowId xmlns:a16="http://schemas.microsoft.com/office/drawing/2014/main" val="10006"/>
                  </a:ext>
                </a:extLst>
              </a:tr>
            </a:tbl>
          </a:graphicData>
        </a:graphic>
      </p:graphicFrame>
      <p:sp>
        <p:nvSpPr>
          <p:cNvPr id="4" name="文本框 3"/>
          <p:cNvSpPr txBox="1"/>
          <p:nvPr/>
        </p:nvSpPr>
        <p:spPr>
          <a:xfrm>
            <a:off x="183515" y="5792470"/>
            <a:ext cx="5567045" cy="502285"/>
          </a:xfrm>
          <a:prstGeom prst="rect">
            <a:avLst/>
          </a:prstGeom>
        </p:spPr>
        <p:txBody>
          <a:bodyPr wrap="square">
            <a:noAutofit/>
          </a:bodyPr>
          <a:lstStyle/>
          <a:p>
            <a:pPr marL="0" indent="0" algn="just" defTabSz="266700" latinLnBrk="0">
              <a:lnSpc>
                <a:spcPct val="125000"/>
              </a:lnSpc>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计算得到海风馈入前南方电网修正的频率偏差因子为</a:t>
            </a:r>
            <a:r>
              <a:rPr lang="en-US" sz="1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17.4845</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合理范围为</a:t>
            </a:r>
            <a:r>
              <a:rPr lang="en-US" alt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12.8-21.3</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可以认为现状电网具有较强的频率调节能力。</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46100" y="6395720"/>
            <a:ext cx="11415395" cy="437515"/>
          </a:xfrm>
          <a:prstGeom prst="rect">
            <a:avLst/>
          </a:prstGeom>
          <a:noFill/>
        </p:spPr>
        <p:txBody>
          <a:bodyPr wrap="square" rtlCol="0">
            <a:spAutoFit/>
          </a:bodyPr>
          <a:lstStyle/>
          <a:p>
            <a:pPr marL="0" indent="0" defTabSz="266700" latinLnBrk="0">
              <a:lnSpc>
                <a:spcPct val="125000"/>
              </a:lnSpc>
            </a:pPr>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海上风电和联网常规电源打捆送出可以提高频率强度；海风和孤岛电源打捆可能加重直流闭锁故障的影响</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5" name="灯片编号占位符 4"/>
          <p:cNvSpPr>
            <a:spLocks noGrp="1"/>
          </p:cNvSpPr>
          <p:nvPr>
            <p:ph type="sldNum" sz="quarter" idx="4"/>
          </p:nvPr>
        </p:nvSpPr>
        <p:spPr/>
        <p:txBody>
          <a:bodyPr/>
          <a:lstStyle/>
          <a:p>
            <a:fld id="{1890D586-F587-4B11-9A09-7A3B8DB42779}" type="slidenum">
              <a:rPr lang="zh-CN" altLang="en-US" smtClean="0"/>
              <a:t>45</a:t>
            </a:fld>
            <a:endParaRPr lang="zh-CN" altLang="en-US"/>
          </a:p>
        </p:txBody>
      </p:sp>
      <p:graphicFrame>
        <p:nvGraphicFramePr>
          <p:cNvPr id="7" name="表格 6"/>
          <p:cNvGraphicFramePr>
            <a:graphicFrameLocks noGrp="1"/>
          </p:cNvGraphicFramePr>
          <p:nvPr>
            <p:custDataLst>
              <p:tags r:id="rId2"/>
            </p:custDataLst>
          </p:nvPr>
        </p:nvGraphicFramePr>
        <p:xfrm>
          <a:off x="6096000" y="2713355"/>
          <a:ext cx="5636260" cy="3157220"/>
        </p:xfrm>
        <a:graphic>
          <a:graphicData uri="http://schemas.openxmlformats.org/drawingml/2006/table">
            <a:tbl>
              <a:tblPr firstRow="1" bandRow="1">
                <a:tableStyleId>{5C22544A-7EE6-4342-B048-85BDC9FD1C3A}</a:tableStyleId>
              </a:tblPr>
              <a:tblGrid>
                <a:gridCol w="86169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021080">
                  <a:extLst>
                    <a:ext uri="{9D8B030D-6E8A-4147-A177-3AD203B41FA5}">
                      <a16:colId xmlns:a16="http://schemas.microsoft.com/office/drawing/2014/main" val="20002"/>
                    </a:ext>
                  </a:extLst>
                </a:gridCol>
                <a:gridCol w="1259840">
                  <a:extLst>
                    <a:ext uri="{9D8B030D-6E8A-4147-A177-3AD203B41FA5}">
                      <a16:colId xmlns:a16="http://schemas.microsoft.com/office/drawing/2014/main" val="20003"/>
                    </a:ext>
                  </a:extLst>
                </a:gridCol>
                <a:gridCol w="1367790">
                  <a:extLst>
                    <a:ext uri="{9D8B030D-6E8A-4147-A177-3AD203B41FA5}">
                      <a16:colId xmlns:a16="http://schemas.microsoft.com/office/drawing/2014/main" val="20004"/>
                    </a:ext>
                  </a:extLst>
                </a:gridCol>
              </a:tblGrid>
              <a:tr h="810260">
                <a:tc gridSpan="2">
                  <a:txBody>
                    <a:bodyPr/>
                    <a:lstStyle/>
                    <a:p>
                      <a:pPr indent="0" algn="ctr" fontAlgn="auto">
                        <a:lnSpc>
                          <a:spcPct val="100000"/>
                        </a:lnSpc>
                      </a:pPr>
                      <a:r>
                        <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以广东省内的同步机作为补偿能量缺失的对象</a:t>
                      </a:r>
                    </a:p>
                  </a:txBody>
                  <a:tcPr marL="68580" marR="68580" marT="0" marB="0" anchor="ctr"/>
                </a:tc>
                <a:tc hMerge="1">
                  <a:txBody>
                    <a:bodyPr/>
                    <a:lstStyle/>
                    <a:p>
                      <a:endParaRPr lang="zh-CN"/>
                    </a:p>
                  </a:txBody>
                  <a:tcPr marL="68580" marR="68580" marT="0" marB="0"/>
                </a:tc>
                <a:tc>
                  <a:txBody>
                    <a:bodyPr/>
                    <a:lstStyle/>
                    <a:p>
                      <a:pPr indent="0" algn="ctr" rtl="0" fontAlgn="auto">
                        <a:lnSpc>
                          <a:spcPct val="100000"/>
                        </a:lnSpc>
                      </a:pPr>
                      <a:r>
                        <a:rPr lang="zh-CN" altLang="en-US" sz="1400" b="1"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纯海风送出</a:t>
                      </a:r>
                    </a:p>
                  </a:txBody>
                  <a:tcPr marL="68580" marR="68580" marT="0" marB="0" anchor="ctr"/>
                </a:tc>
                <a:tc>
                  <a:txBody>
                    <a:bodyPr/>
                    <a:lstStyle/>
                    <a:p>
                      <a:pPr indent="0" algn="ctr" fontAlgn="auto">
                        <a:lnSpc>
                          <a:spcPct val="100000"/>
                        </a:lnSpc>
                      </a:pPr>
                      <a:r>
                        <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海风和孤岛常规电源打捆</a:t>
                      </a:r>
                    </a:p>
                  </a:txBody>
                  <a:tcPr marL="68580" marR="68580" marT="0" marB="0" anchor="ctr"/>
                </a:tc>
                <a:tc>
                  <a:txBody>
                    <a:bodyPr/>
                    <a:lstStyle/>
                    <a:p>
                      <a:pPr indent="0" algn="ctr" fontAlgn="auto">
                        <a:lnSpc>
                          <a:spcPct val="100000"/>
                        </a:lnSpc>
                        <a:buNone/>
                      </a:pP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海风和联网常规电源打捆</a:t>
                      </a:r>
                    </a:p>
                  </a:txBody>
                  <a:tcPr marL="68580" marR="68580" marT="0" marB="0" anchor="ctr"/>
                </a:tc>
                <a:extLst>
                  <a:ext uri="{0D108BD9-81ED-4DB2-BD59-A6C34878D82A}">
                    <a16:rowId xmlns:a16="http://schemas.microsoft.com/office/drawing/2014/main" val="10000"/>
                  </a:ext>
                </a:extLst>
              </a:tr>
              <a:tr h="320040">
                <a:tc rowSpan="2">
                  <a:txBody>
                    <a:bodyPr/>
                    <a:lstStyle/>
                    <a:p>
                      <a:pPr indent="0" algn="ctr" fontAlgn="auto">
                        <a:lnSpc>
                          <a:spcPct val="100000"/>
                        </a:lnSpc>
                      </a:pPr>
                      <a:r>
                        <a:rPr lang="en-US" altLang="zh-CN" sz="1400" b="1" kern="100">
                          <a:effectLst/>
                          <a:latin typeface="微软雅黑" panose="020B0503020204020204" pitchFamily="34" charset="-122"/>
                          <a:ea typeface="微软雅黑" panose="020B0503020204020204" pitchFamily="34" charset="-122"/>
                          <a:cs typeface="Times New Roman" panose="02020603050405020304" pitchFamily="18" charset="0"/>
                        </a:rPr>
                        <a:t>Hsys (MJ)</a:t>
                      </a:r>
                    </a:p>
                  </a:txBody>
                  <a:tcPr marL="68580" marR="68580" marT="0" marB="0" anchor="ctr"/>
                </a:tc>
                <a:tc>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大方式</a:t>
                      </a:r>
                    </a:p>
                  </a:txBody>
                  <a:tcPr marL="68580" marR="68580" marT="0" marB="0" anchor="ctr"/>
                </a:tc>
                <a:tc>
                  <a:txBody>
                    <a:bodyPr/>
                    <a:lstStyle/>
                    <a:p>
                      <a:pPr indent="0" algn="ctr" fontAlgn="auto">
                        <a:lnSpc>
                          <a:spcPct val="100000"/>
                        </a:lnSpc>
                      </a:pPr>
                      <a:r>
                        <a:rPr 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878260.4</a:t>
                      </a:r>
                    </a:p>
                  </a:txBody>
                  <a:tcPr marL="68580" marR="68580" marT="0" marB="0" anchor="ctr"/>
                </a:tc>
                <a:tc>
                  <a:txBody>
                    <a:bodyPr/>
                    <a:lstStyle/>
                    <a:p>
                      <a:pPr indent="0" algn="ctr" fontAlgn="auto">
                        <a:lnSpc>
                          <a:spcPct val="100000"/>
                        </a:lnSpc>
                      </a:pPr>
                      <a:r>
                        <a:rPr lang="en-US" sz="1400" b="1" kern="100" dirty="0">
                          <a:effectLst/>
                          <a:latin typeface="微软雅黑" panose="020B0503020204020204" pitchFamily="34" charset="-122"/>
                          <a:ea typeface="微软雅黑" panose="020B0503020204020204" pitchFamily="34" charset="-122"/>
                          <a:cs typeface="Times New Roman" panose="02020603050405020304" pitchFamily="18" charset="0"/>
                        </a:rPr>
                        <a:t>878260.4</a:t>
                      </a:r>
                    </a:p>
                  </a:txBody>
                  <a:tcPr marL="68580" marR="68580" marT="0" marB="0" anchor="ctr"/>
                </a:tc>
                <a:tc>
                  <a:txBody>
                    <a:bodyPr/>
                    <a:lstStyle/>
                    <a:p>
                      <a:pPr indent="0" algn="ctr" fontAlgn="auto">
                        <a:lnSpc>
                          <a:spcPct val="100000"/>
                        </a:lnSpc>
                        <a:buNone/>
                      </a:pPr>
                      <a:r>
                        <a:rPr lang="en-US" altLang="en-US" sz="1400" b="1" kern="100" dirty="0">
                          <a:effectLst/>
                          <a:latin typeface="微软雅黑" panose="020B0503020204020204" pitchFamily="34" charset="-122"/>
                          <a:ea typeface="微软雅黑" panose="020B0503020204020204" pitchFamily="34" charset="-122"/>
                          <a:cs typeface="Times New Roman" panose="02020603050405020304" pitchFamily="18" charset="0"/>
                        </a:rPr>
                        <a:t>892039.4</a:t>
                      </a:r>
                    </a:p>
                  </a:txBody>
                  <a:tcPr marL="68580" marR="68580" marT="0" marB="0" anchor="ctr"/>
                </a:tc>
                <a:extLst>
                  <a:ext uri="{0D108BD9-81ED-4DB2-BD59-A6C34878D82A}">
                    <a16:rowId xmlns:a16="http://schemas.microsoft.com/office/drawing/2014/main" val="10001"/>
                  </a:ext>
                </a:extLst>
              </a:tr>
              <a:tr h="320040">
                <a:tc vMerge="1">
                  <a:txBody>
                    <a:bodyPr/>
                    <a:lstStyle/>
                    <a:p>
                      <a:endParaRPr lang="zh-CN"/>
                    </a:p>
                  </a:txBody>
                  <a:tcPr marL="68580" marR="68580" marT="0" marB="0" anchor="ctr"/>
                </a:tc>
                <a:tc>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小方式</a:t>
                      </a:r>
                    </a:p>
                  </a:txBody>
                  <a:tcPr marL="68580" marR="68580" marT="0" marB="0" anchor="ctr"/>
                </a:tc>
                <a:tc>
                  <a:txBody>
                    <a:bodyPr/>
                    <a:lstStyle/>
                    <a:p>
                      <a:pPr indent="0" algn="ctr" fontAlgn="auto">
                        <a:lnSpc>
                          <a:spcPct val="100000"/>
                        </a:lnSpc>
                        <a:buNone/>
                      </a:pPr>
                      <a:r>
                        <a:rPr lang="en-US"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351304.2</a:t>
                      </a:r>
                    </a:p>
                  </a:txBody>
                  <a:tcPr marL="68580" marR="68580" marT="0" marB="0" anchor="ctr"/>
                </a:tc>
                <a:tc>
                  <a:txBody>
                    <a:bodyPr/>
                    <a:lstStyle/>
                    <a:p>
                      <a:pPr indent="0" algn="ctr" fontAlgn="auto">
                        <a:lnSpc>
                          <a:spcPct val="100000"/>
                        </a:lnSpc>
                        <a:buNone/>
                      </a:pPr>
                      <a:r>
                        <a:rPr lang="en-US" altLang="en-US" sz="1400" b="1" kern="100" dirty="0">
                          <a:effectLst/>
                          <a:latin typeface="微软雅黑" panose="020B0503020204020204" pitchFamily="34" charset="-122"/>
                          <a:ea typeface="微软雅黑" panose="020B0503020204020204" pitchFamily="34" charset="-122"/>
                          <a:cs typeface="Times New Roman" panose="02020603050405020304" pitchFamily="18" charset="0"/>
                        </a:rPr>
                        <a:t>351304.2</a:t>
                      </a:r>
                    </a:p>
                  </a:txBody>
                  <a:tcPr marL="68580" marR="68580" marT="0" marB="0" anchor="ctr"/>
                </a:tc>
                <a:tc>
                  <a:txBody>
                    <a:bodyPr/>
                    <a:lstStyle/>
                    <a:p>
                      <a:pPr indent="0" algn="ctr" fontAlgn="auto">
                        <a:lnSpc>
                          <a:spcPct val="100000"/>
                        </a:lnSpc>
                        <a:buNone/>
                      </a:pPr>
                      <a:r>
                        <a:rPr lang="en-US" altLang="en-US" sz="1400" b="1" kern="100" dirty="0">
                          <a:effectLst/>
                          <a:latin typeface="微软雅黑" panose="020B0503020204020204" pitchFamily="34" charset="-122"/>
                          <a:ea typeface="微软雅黑" panose="020B0503020204020204" pitchFamily="34" charset="-122"/>
                          <a:cs typeface="Times New Roman" panose="02020603050405020304" pitchFamily="18" charset="0"/>
                        </a:rPr>
                        <a:t>365083.2</a:t>
                      </a:r>
                    </a:p>
                  </a:txBody>
                  <a:tcPr marL="68580" marR="68580" marT="0" marB="0" anchor="ctr"/>
                </a:tc>
                <a:extLst>
                  <a:ext uri="{0D108BD9-81ED-4DB2-BD59-A6C34878D82A}">
                    <a16:rowId xmlns:a16="http://schemas.microsoft.com/office/drawing/2014/main" val="10002"/>
                  </a:ext>
                </a:extLst>
              </a:tr>
              <a:tr h="426720">
                <a:tc gridSpan="2">
                  <a:txBody>
                    <a:bodyPr/>
                    <a:lstStyle/>
                    <a:p>
                      <a:pPr indent="0" algn="ctr" fontAlgn="auto">
                        <a:lnSpc>
                          <a:spcPct val="100000"/>
                        </a:lnSpc>
                      </a:pPr>
                      <a:r>
                        <a:rPr lang="en-US" altLang="zh-CN" sz="1400" b="1" kern="100">
                          <a:effectLst/>
                          <a:latin typeface="微软雅黑" panose="020B0503020204020204" pitchFamily="34" charset="-122"/>
                          <a:ea typeface="微软雅黑" panose="020B0503020204020204" pitchFamily="34" charset="-122"/>
                          <a:cs typeface="Times New Roman" panose="02020603050405020304" pitchFamily="18" charset="0"/>
                        </a:rPr>
                        <a:t>Eloss(</a:t>
                      </a: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直流低穿</a:t>
                      </a:r>
                      <a:r>
                        <a:rPr lang="en-US" altLang="zh-CN" sz="1400" b="1" kern="100">
                          <a:effectLst/>
                          <a:latin typeface="微软雅黑" panose="020B0503020204020204" pitchFamily="34" charset="-122"/>
                          <a:ea typeface="微软雅黑" panose="020B0503020204020204" pitchFamily="34" charset="-122"/>
                          <a:cs typeface="Times New Roman" panose="02020603050405020304" pitchFamily="18" charset="0"/>
                        </a:rPr>
                        <a:t>625ms)</a:t>
                      </a:r>
                    </a:p>
                  </a:txBody>
                  <a:tcPr marL="68580" marR="68580" marT="0" marB="0" anchor="ctr"/>
                </a:tc>
                <a:tc hMerge="1">
                  <a:txBody>
                    <a:bodyPr/>
                    <a:lstStyle/>
                    <a:p>
                      <a:endParaRPr lang="zh-CN"/>
                    </a:p>
                  </a:txBody>
                  <a:tcPr marL="68580" marR="68580" marT="0" marB="0" anchor="ctr"/>
                </a:tc>
                <a:tc>
                  <a:txBody>
                    <a:bodyPr/>
                    <a:lstStyle/>
                    <a:p>
                      <a:pPr indent="0" algn="ctr" fontAlgn="auto">
                        <a:lnSpc>
                          <a:spcPct val="100000"/>
                        </a:lnSpc>
                      </a:pPr>
                      <a:r>
                        <a:rPr 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3750</a:t>
                      </a:r>
                      <a:endParaRPr lang="en-US" altLang="en-US"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fontAlgn="auto">
                        <a:lnSpc>
                          <a:spcPct val="100000"/>
                        </a:lnSpc>
                      </a:pPr>
                      <a:r>
                        <a:rPr 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5625</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3750</a:t>
                      </a:r>
                    </a:p>
                  </a:txBody>
                  <a:tcPr marL="68580" marR="68580" marT="0" marB="0" anchor="ctr"/>
                </a:tc>
                <a:extLst>
                  <a:ext uri="{0D108BD9-81ED-4DB2-BD59-A6C34878D82A}">
                    <a16:rowId xmlns:a16="http://schemas.microsoft.com/office/drawing/2014/main" val="10003"/>
                  </a:ext>
                </a:extLst>
              </a:tr>
              <a:tr h="320040">
                <a:tc rowSpan="2">
                  <a:txBody>
                    <a:bodyPr/>
                    <a:lstStyle/>
                    <a:p>
                      <a:pPr indent="0" algn="ctr" fontAlgn="auto">
                        <a:lnSpc>
                          <a:spcPct val="100000"/>
                        </a:lnSpc>
                        <a:buNone/>
                      </a:pPr>
                      <a:r>
                        <a:rPr lang="en-US" altLang="zh-CN" sz="1400" b="1" kern="100">
                          <a:effectLst/>
                          <a:latin typeface="微软雅黑" panose="020B0503020204020204" pitchFamily="34" charset="-122"/>
                          <a:ea typeface="微软雅黑" panose="020B0503020204020204" pitchFamily="34" charset="-122"/>
                          <a:cs typeface="Times New Roman" panose="02020603050405020304" pitchFamily="18" charset="0"/>
                        </a:rPr>
                        <a:t>Kloss</a:t>
                      </a:r>
                    </a:p>
                  </a:txBody>
                  <a:tcPr marL="68580" marR="68580" marT="0" marB="0" anchor="ctr"/>
                </a:tc>
                <a:tc>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大方式</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0.0043</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0.0064</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0.0042</a:t>
                      </a:r>
                    </a:p>
                  </a:txBody>
                  <a:tcPr marL="68580" marR="68580" marT="0" marB="0" anchor="ctr"/>
                </a:tc>
                <a:extLst>
                  <a:ext uri="{0D108BD9-81ED-4DB2-BD59-A6C34878D82A}">
                    <a16:rowId xmlns:a16="http://schemas.microsoft.com/office/drawing/2014/main" val="10004"/>
                  </a:ext>
                </a:extLst>
              </a:tr>
              <a:tr h="320040">
                <a:tc vMerge="1">
                  <a:txBody>
                    <a:bodyPr/>
                    <a:lstStyle/>
                    <a:p>
                      <a:endParaRPr lang="zh-CN"/>
                    </a:p>
                  </a:txBody>
                  <a:tcPr marL="68580" marR="68580" marT="0" marB="0" anchor="ctr"/>
                </a:tc>
                <a:tc>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小方式</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0.01075</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0.016</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0.01027</a:t>
                      </a:r>
                    </a:p>
                  </a:txBody>
                  <a:tcPr marL="68580" marR="68580" marT="0" marB="0" anchor="ctr"/>
                </a:tc>
                <a:extLst>
                  <a:ext uri="{0D108BD9-81ED-4DB2-BD59-A6C34878D82A}">
                    <a16:rowId xmlns:a16="http://schemas.microsoft.com/office/drawing/2014/main" val="10005"/>
                  </a:ext>
                </a:extLst>
              </a:tr>
              <a:tr h="320040">
                <a:tc rowSpan="2">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裕度</a:t>
                      </a:r>
                      <a:r>
                        <a:rPr lang="en-US" altLang="zh-CN" sz="1400" b="1" kern="1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大方式</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78.39%</a:t>
                      </a:r>
                    </a:p>
                  </a:txBody>
                  <a:tcPr marL="68580" marR="68580" marT="0" marB="0" anchor="ctr"/>
                </a:tc>
                <a:tc>
                  <a:txBody>
                    <a:bodyPr/>
                    <a:lstStyle/>
                    <a:p>
                      <a:pPr indent="0" algn="ctr" fontAlgn="auto">
                        <a:lnSpc>
                          <a:spcPct val="100000"/>
                        </a:lnSpc>
                        <a:buNone/>
                      </a:pPr>
                      <a:r>
                        <a:rPr lang="en-US" altLang="en-US"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67.84%</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78.89%</a:t>
                      </a:r>
                    </a:p>
                  </a:txBody>
                  <a:tcPr marL="68580" marR="68580" marT="0" marB="0" anchor="ctr"/>
                </a:tc>
                <a:extLst>
                  <a:ext uri="{0D108BD9-81ED-4DB2-BD59-A6C34878D82A}">
                    <a16:rowId xmlns:a16="http://schemas.microsoft.com/office/drawing/2014/main" val="10006"/>
                  </a:ext>
                </a:extLst>
              </a:tr>
              <a:tr h="320040">
                <a:tc vMerge="1">
                  <a:txBody>
                    <a:bodyPr/>
                    <a:lstStyle/>
                    <a:p>
                      <a:endParaRPr lang="zh-CN"/>
                    </a:p>
                  </a:txBody>
                  <a:tcPr marL="68580" marR="68580" marT="0" marB="0" anchor="ctr"/>
                </a:tc>
                <a:tc>
                  <a:txBody>
                    <a:bodyPr/>
                    <a:lstStyle/>
                    <a:p>
                      <a:pPr indent="0" algn="ctr" fontAlgn="auto">
                        <a:lnSpc>
                          <a:spcPct val="100000"/>
                        </a:lnSpc>
                        <a:buNone/>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小方式</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45.98%</a:t>
                      </a:r>
                    </a:p>
                  </a:txBody>
                  <a:tcPr marL="68580" marR="68580" marT="0" marB="0" anchor="ctr"/>
                </a:tc>
                <a:tc>
                  <a:txBody>
                    <a:bodyPr/>
                    <a:lstStyle/>
                    <a:p>
                      <a:pPr indent="0" algn="ctr" fontAlgn="auto">
                        <a:lnSpc>
                          <a:spcPct val="100000"/>
                        </a:lnSpc>
                        <a:buNone/>
                      </a:pPr>
                      <a:r>
                        <a:rPr lang="en-US" altLang="en-US"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19.60%</a:t>
                      </a:r>
                    </a:p>
                  </a:txBody>
                  <a:tcPr marL="68580" marR="68580" marT="0" marB="0" anchor="ctr"/>
                </a:tc>
                <a:tc>
                  <a:txBody>
                    <a:bodyPr/>
                    <a:lstStyle/>
                    <a:p>
                      <a:pPr indent="0" algn="ctr" fontAlgn="auto">
                        <a:lnSpc>
                          <a:spcPct val="100000"/>
                        </a:lnSpc>
                        <a:buNone/>
                      </a:pPr>
                      <a:r>
                        <a:rPr lang="en-US" altLang="en-US" sz="14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48.39%</a:t>
                      </a:r>
                    </a:p>
                  </a:txBody>
                  <a:tcPr marL="68580" marR="68580" marT="0" marB="0" anchor="ctr"/>
                </a:tc>
                <a:extLst>
                  <a:ext uri="{0D108BD9-81ED-4DB2-BD59-A6C34878D82A}">
                    <a16:rowId xmlns:a16="http://schemas.microsoft.com/office/drawing/2014/main" val="10007"/>
                  </a:ext>
                </a:extLst>
              </a:tr>
            </a:tbl>
          </a:graphicData>
        </a:graphic>
      </p:graphicFrame>
      <p:cxnSp>
        <p:nvCxnSpPr>
          <p:cNvPr id="15" name="直接连接符 14"/>
          <p:cNvCxnSpPr/>
          <p:nvPr/>
        </p:nvCxnSpPr>
        <p:spPr>
          <a:xfrm>
            <a:off x="5824220" y="2714192"/>
            <a:ext cx="10795" cy="366204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126480" y="5918835"/>
            <a:ext cx="5774690" cy="583565"/>
          </a:xfrm>
          <a:prstGeom prst="rect">
            <a:avLst/>
          </a:prstGeom>
        </p:spPr>
        <p:txBody>
          <a:bodyPr wrap="square">
            <a:spAutoFit/>
          </a:bodyPr>
          <a:lstStyle/>
          <a:p>
            <a:pPr indent="0" defTabSz="266700" fontAlgn="auto">
              <a:lnSpc>
                <a:spcPct val="100000"/>
              </a:lnSpc>
            </a:pPr>
            <a:r>
              <a:rPr lang="zh-CN"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小方式下，海风和孤岛常规电源打捆的裕度明显降低，频率强度相对其他方案更小。</a:t>
            </a:r>
            <a:endPar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2.4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stretch>
            <a:fillRect/>
          </a:stretch>
        </p:blipFill>
        <p:spPr>
          <a:xfrm>
            <a:off x="7910830" y="3072765"/>
            <a:ext cx="3977005" cy="3265170"/>
          </a:xfrm>
          <a:prstGeom prst="rect">
            <a:avLst/>
          </a:prstGeom>
        </p:spPr>
      </p:pic>
      <p:pic>
        <p:nvPicPr>
          <p:cNvPr id="23" name="图片 22"/>
          <p:cNvPicPr>
            <a:picLocks noChangeAspect="1"/>
          </p:cNvPicPr>
          <p:nvPr/>
        </p:nvPicPr>
        <p:blipFill>
          <a:blip r:embed="rId3"/>
          <a:stretch>
            <a:fillRect/>
          </a:stretch>
        </p:blipFill>
        <p:spPr>
          <a:xfrm>
            <a:off x="4204970" y="3072765"/>
            <a:ext cx="3906520" cy="3211830"/>
          </a:xfrm>
          <a:prstGeom prst="rect">
            <a:avLst/>
          </a:prstGeom>
        </p:spPr>
      </p:pic>
      <p:pic>
        <p:nvPicPr>
          <p:cNvPr id="22" name="图片 21"/>
          <p:cNvPicPr>
            <a:picLocks noChangeAspect="1"/>
          </p:cNvPicPr>
          <p:nvPr/>
        </p:nvPicPr>
        <p:blipFill>
          <a:blip r:embed="rId4"/>
          <a:stretch>
            <a:fillRect/>
          </a:stretch>
        </p:blipFill>
        <p:spPr>
          <a:xfrm>
            <a:off x="274955" y="3072765"/>
            <a:ext cx="3924300" cy="3249930"/>
          </a:xfrm>
          <a:prstGeom prst="rect">
            <a:avLst/>
          </a:prstGeom>
        </p:spPr>
      </p:pic>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6" name="文本框 25"/>
          <p:cNvSpPr txBox="1"/>
          <p:nvPr/>
        </p:nvSpPr>
        <p:spPr>
          <a:xfrm>
            <a:off x="449454" y="1373363"/>
            <a:ext cx="11399646" cy="1753235"/>
          </a:xfrm>
          <a:prstGeom prst="rect">
            <a:avLst/>
          </a:prstGeom>
          <a:noFill/>
          <a:ln w="28575">
            <a:solidFill>
              <a:srgbClr val="4472C4"/>
            </a:solidFill>
            <a:prstDash val="dashDot"/>
          </a:ln>
        </p:spPr>
        <p:txBody>
          <a:bodyPr wrap="square">
            <a:spAutoFit/>
          </a:bodyPr>
          <a:lstStyle/>
          <a:p>
            <a:pPr indent="457200">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2030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数据，设置柔直落点近区（以广东省同步机为对象）机组存在全开机、开机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90%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、开机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70%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、开机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50%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、开机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以及开机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的多种不同开机方式。设置海风送出柔直在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0.2s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进入低穿、</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0.825s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恢复，低穿期间功率降为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，在纯海风送出、海风和孤岛常规电源打捆送出以及海风和联网常规电源打捆送出三类送出方式下，仿真分析柔直落点附近的频率变化情况。</a:t>
            </a:r>
          </a:p>
        </p:txBody>
      </p:sp>
      <p:sp>
        <p:nvSpPr>
          <p:cNvPr id="19" name="标题 1"/>
          <p:cNvSpPr txBox="1"/>
          <p:nvPr/>
        </p:nvSpPr>
        <p:spPr>
          <a:xfrm>
            <a:off x="559347" y="91021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sz="2000" b="1" dirty="0">
                <a:solidFill>
                  <a:srgbClr val="FF0000"/>
                </a:solidFill>
                <a:effectLst/>
                <a:latin typeface="Times New Roman" panose="02020603050405020304" pitchFamily="18" charset="0"/>
                <a:ea typeface="微软雅黑" panose="020B0503020204020204" pitchFamily="34" charset="-122"/>
              </a:rPr>
              <a:t>频率强度分析</a:t>
            </a:r>
            <a:r>
              <a:rPr lang="en-US" altLang="zh-CN" sz="2000" b="1" dirty="0">
                <a:solidFill>
                  <a:srgbClr val="FF0000"/>
                </a:solidFill>
                <a:effectLst/>
                <a:latin typeface="Times New Roman" panose="02020603050405020304" pitchFamily="18" charset="0"/>
                <a:ea typeface="微软雅黑" panose="020B0503020204020204" pitchFamily="34" charset="-122"/>
              </a:rPr>
              <a:t>-</a:t>
            </a:r>
            <a:r>
              <a:rPr lang="zh-CN" altLang="en-US" sz="2000" b="1" dirty="0">
                <a:solidFill>
                  <a:srgbClr val="FF0000"/>
                </a:solidFill>
                <a:effectLst/>
                <a:latin typeface="Times New Roman" panose="02020603050405020304" pitchFamily="18" charset="0"/>
                <a:ea typeface="微软雅黑" panose="020B0503020204020204" pitchFamily="34" charset="-122"/>
              </a:rPr>
              <a:t>能量缺失因子</a:t>
            </a:r>
          </a:p>
        </p:txBody>
      </p:sp>
      <p:sp>
        <p:nvSpPr>
          <p:cNvPr id="13" name="文本框 12"/>
          <p:cNvSpPr txBox="1"/>
          <p:nvPr/>
        </p:nvSpPr>
        <p:spPr>
          <a:xfrm>
            <a:off x="1419225" y="5402580"/>
            <a:ext cx="1640205" cy="437515"/>
          </a:xfrm>
          <a:prstGeom prst="rect">
            <a:avLst/>
          </a:prstGeom>
          <a:noFill/>
        </p:spPr>
        <p:txBody>
          <a:bodyPr wrap="square" rtlCol="0">
            <a:spAutoFit/>
          </a:bodyPr>
          <a:lstStyle/>
          <a:p>
            <a:pPr marL="0" indent="0" defTabSz="266700" latinLnBrk="0">
              <a:lnSpc>
                <a:spcPct val="125000"/>
              </a:lnSpc>
            </a:pPr>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纯海风送出</a:t>
            </a:r>
          </a:p>
        </p:txBody>
      </p:sp>
      <p:sp>
        <p:nvSpPr>
          <p:cNvPr id="14" name="文本框 13"/>
          <p:cNvSpPr txBox="1"/>
          <p:nvPr/>
        </p:nvSpPr>
        <p:spPr>
          <a:xfrm>
            <a:off x="6053455" y="5193665"/>
            <a:ext cx="1857375" cy="783590"/>
          </a:xfrm>
          <a:prstGeom prst="rect">
            <a:avLst/>
          </a:prstGeom>
          <a:noFill/>
        </p:spPr>
        <p:txBody>
          <a:bodyPr wrap="square" rtlCol="0">
            <a:spAutoFit/>
          </a:bodyPr>
          <a:lstStyle/>
          <a:p>
            <a:pPr marL="0" indent="0" defTabSz="266700" latinLnBrk="0">
              <a:lnSpc>
                <a:spcPct val="125000"/>
              </a:lnSpc>
            </a:pPr>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海风和孤岛常规电源打捆送出</a:t>
            </a:r>
          </a:p>
        </p:txBody>
      </p:sp>
      <p:sp>
        <p:nvSpPr>
          <p:cNvPr id="15" name="文本框 14"/>
          <p:cNvSpPr txBox="1"/>
          <p:nvPr/>
        </p:nvSpPr>
        <p:spPr>
          <a:xfrm>
            <a:off x="9497695" y="5193665"/>
            <a:ext cx="1884680" cy="783590"/>
          </a:xfrm>
          <a:prstGeom prst="rect">
            <a:avLst/>
          </a:prstGeom>
          <a:noFill/>
        </p:spPr>
        <p:txBody>
          <a:bodyPr wrap="square" rtlCol="0">
            <a:spAutoFit/>
          </a:bodyPr>
          <a:lstStyle/>
          <a:p>
            <a:pPr marL="0" indent="0" defTabSz="266700" latinLnBrk="0">
              <a:lnSpc>
                <a:spcPct val="125000"/>
              </a:lnSpc>
            </a:pPr>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海风和联网常规电源打捆送出</a:t>
            </a:r>
          </a:p>
        </p:txBody>
      </p:sp>
      <p:sp>
        <p:nvSpPr>
          <p:cNvPr id="16" name="文本框 15"/>
          <p:cNvSpPr txBox="1"/>
          <p:nvPr/>
        </p:nvSpPr>
        <p:spPr>
          <a:xfrm>
            <a:off x="559435" y="6189980"/>
            <a:ext cx="11289030" cy="706755"/>
          </a:xfrm>
          <a:prstGeom prst="rect">
            <a:avLst/>
          </a:prstGeom>
        </p:spPr>
        <p:txBody>
          <a:bodyPr wrap="square">
            <a:spAutoFit/>
          </a:bodyPr>
          <a:lstStyle/>
          <a:p>
            <a:pPr marL="0" indent="0" defTabSz="266700" latinLnBrk="0">
              <a:lnSpc>
                <a:spcPct val="125000"/>
              </a:lnSpc>
            </a:pP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根据仿真波形可见，</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纯海风送出</a:t>
            </a: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以及</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海风和联网常规电源打捆送出</a:t>
            </a: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这两类送出方式下，由于能量缺失导致近区</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频率跌落的幅度更小</a:t>
            </a: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在海风和孤岛常规电源打捆送出方式下，当落点近区机组开机占比较低</a:t>
            </a: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时，会出现短期内的频率过低</a:t>
            </a: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4"/>
          </p:nvPr>
        </p:nvSpPr>
        <p:spPr/>
        <p:txBody>
          <a:bodyPr/>
          <a:lstStyle/>
          <a:p>
            <a:fld id="{1890D586-F587-4B11-9A09-7A3B8DB42779}" type="slidenum">
              <a:rPr lang="zh-CN" altLang="en-US" smtClean="0"/>
              <a:t>46</a:t>
            </a:fld>
            <a:endParaRPr lang="zh-CN" altLang="en-US"/>
          </a:p>
        </p:txBody>
      </p:sp>
      <p:sp>
        <p:nvSpPr>
          <p:cNvPr id="3"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2.4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6" name="文本框 25"/>
          <p:cNvSpPr txBox="1"/>
          <p:nvPr/>
        </p:nvSpPr>
        <p:spPr>
          <a:xfrm>
            <a:off x="449580" y="1373505"/>
            <a:ext cx="11515725" cy="1753235"/>
          </a:xfrm>
          <a:prstGeom prst="rect">
            <a:avLst/>
          </a:prstGeom>
          <a:noFill/>
          <a:ln w="28575">
            <a:solidFill>
              <a:srgbClr val="4472C4"/>
            </a:solidFill>
            <a:prstDash val="dashDot"/>
          </a:ln>
        </p:spPr>
        <p:txBody>
          <a:bodyPr wrap="square">
            <a:spAutoFit/>
          </a:bodyPr>
          <a:lstStyle/>
          <a:p>
            <a:pPr indent="457200">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海上风电直流送出系统中，直流通道的额定容量往往取决于海上风电场的最大输出功率并保留一定的裕度；计算海上风电场群的最大输出功率还需要考虑不同风电场的同时率（英国</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Hornsea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项目群：</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11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个风电场总装机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6GW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，基于历史数据同时率约为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65%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；德国北海集群：分散分布的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个风电场，实测同时率约为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58%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）。考虑远期发展规划以及冗余需求、保守起见，设置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6000MW</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海上风电的同时率为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90%.</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9" name="标题 1"/>
          <p:cNvSpPr txBox="1"/>
          <p:nvPr/>
        </p:nvSpPr>
        <p:spPr>
          <a:xfrm>
            <a:off x="559347" y="91021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altLang="en-US" sz="2000" b="1" dirty="0">
                <a:solidFill>
                  <a:srgbClr val="FF0000"/>
                </a:solidFill>
                <a:effectLst/>
                <a:latin typeface="Times New Roman" panose="02020603050405020304" pitchFamily="18" charset="0"/>
                <a:ea typeface="微软雅黑" panose="020B0503020204020204" pitchFamily="34" charset="-122"/>
              </a:rPr>
              <a:t>直流通道利用率计算</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
        <p:nvSpPr>
          <p:cNvPr id="7" name="矩形 6"/>
          <p:cNvSpPr/>
          <p:nvPr/>
        </p:nvSpPr>
        <p:spPr>
          <a:xfrm>
            <a:off x="673735" y="6403975"/>
            <a:ext cx="11016615" cy="374015"/>
          </a:xfrm>
          <a:prstGeom prst="rect">
            <a:avLst/>
          </a:prstGeom>
        </p:spPr>
        <p:txBody>
          <a:bodyPr wrap="square">
            <a:noAutofit/>
          </a:bodyPr>
          <a:lstStyle/>
          <a:p>
            <a:r>
              <a:rPr lang="zh-CN" b="1" dirty="0">
                <a:latin typeface="微软雅黑" panose="020B0503020204020204" pitchFamily="34" charset="-122"/>
                <a:ea typeface="微软雅黑" panose="020B0503020204020204" pitchFamily="34" charset="-122"/>
              </a:rPr>
              <a:t>采用风电和孤网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联网</a:t>
            </a:r>
            <a:r>
              <a:rPr lang="zh-CN" b="1" dirty="0">
                <a:latin typeface="微软雅黑" panose="020B0503020204020204" pitchFamily="34" charset="-122"/>
                <a:ea typeface="微软雅黑" panose="020B0503020204020204" pitchFamily="34" charset="-122"/>
              </a:rPr>
              <a:t>常规电源打捆送出，可以在风力较小时适当提高常规电源出力，提高直流通道利用率。</a:t>
            </a:r>
          </a:p>
        </p:txBody>
      </p:sp>
      <p:graphicFrame>
        <p:nvGraphicFramePr>
          <p:cNvPr id="2" name="表格 1"/>
          <p:cNvGraphicFramePr>
            <a:graphicFrameLocks noGrp="1"/>
          </p:cNvGraphicFramePr>
          <p:nvPr>
            <p:custDataLst>
              <p:tags r:id="rId1"/>
            </p:custDataLst>
          </p:nvPr>
        </p:nvGraphicFramePr>
        <p:xfrm>
          <a:off x="183515" y="3316605"/>
          <a:ext cx="6518275" cy="2689860"/>
        </p:xfrm>
        <a:graphic>
          <a:graphicData uri="http://schemas.openxmlformats.org/drawingml/2006/table">
            <a:tbl>
              <a:tblPr firstRow="1" bandRow="1">
                <a:tableStyleId>{5C22544A-7EE6-4342-B048-85BDC9FD1C3A}</a:tableStyleId>
              </a:tblPr>
              <a:tblGrid>
                <a:gridCol w="840740">
                  <a:extLst>
                    <a:ext uri="{9D8B030D-6E8A-4147-A177-3AD203B41FA5}">
                      <a16:colId xmlns:a16="http://schemas.microsoft.com/office/drawing/2014/main" val="20000"/>
                    </a:ext>
                  </a:extLst>
                </a:gridCol>
                <a:gridCol w="1143635">
                  <a:extLst>
                    <a:ext uri="{9D8B030D-6E8A-4147-A177-3AD203B41FA5}">
                      <a16:colId xmlns:a16="http://schemas.microsoft.com/office/drawing/2014/main" val="20001"/>
                    </a:ext>
                  </a:extLst>
                </a:gridCol>
                <a:gridCol w="2042160">
                  <a:extLst>
                    <a:ext uri="{9D8B030D-6E8A-4147-A177-3AD203B41FA5}">
                      <a16:colId xmlns:a16="http://schemas.microsoft.com/office/drawing/2014/main" val="20002"/>
                    </a:ext>
                  </a:extLst>
                </a:gridCol>
                <a:gridCol w="2491740">
                  <a:extLst>
                    <a:ext uri="{9D8B030D-6E8A-4147-A177-3AD203B41FA5}">
                      <a16:colId xmlns:a16="http://schemas.microsoft.com/office/drawing/2014/main" val="20003"/>
                    </a:ext>
                  </a:extLst>
                </a:gridCol>
              </a:tblGrid>
              <a:tr h="938530">
                <a:tc>
                  <a:txBody>
                    <a:bodyPr/>
                    <a:lstStyle/>
                    <a:p>
                      <a:pPr algn="ctr">
                        <a:buNone/>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纯海风送出</a:t>
                      </a:r>
                    </a:p>
                  </a:txBody>
                  <a:tcPr anchor="ctr"/>
                </a:tc>
                <a:tc>
                  <a:txBody>
                    <a:bodyPr/>
                    <a:lstStyle/>
                    <a:p>
                      <a:pPr algn="ct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海风与孤岛常规电源打捆送出</a:t>
                      </a: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海风与联网常规电源打捆送出</a:t>
                      </a:r>
                    </a:p>
                  </a:txBody>
                  <a:tcPr anchor="ctr"/>
                </a:tc>
                <a:extLst>
                  <a:ext uri="{0D108BD9-81ED-4DB2-BD59-A6C34878D82A}">
                    <a16:rowId xmlns:a16="http://schemas.microsoft.com/office/drawing/2014/main" val="10000"/>
                  </a:ext>
                </a:extLst>
              </a:tr>
              <a:tr h="682625">
                <a:tc>
                  <a:txBody>
                    <a:bodyPr/>
                    <a:lstStyle/>
                    <a:p>
                      <a:pPr algn="ctr">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直流通道设计容量</a:t>
                      </a:r>
                    </a:p>
                  </a:txBody>
                  <a:tcPr anchor="ctr"/>
                </a:tc>
                <a:tc>
                  <a:txBody>
                    <a:bodyPr/>
                    <a:lstStyle/>
                    <a:p>
                      <a:pPr algn="ctr"/>
                      <a:r>
                        <a:rPr 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5400MW</a:t>
                      </a: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8400MW</a:t>
                      </a:r>
                    </a:p>
                  </a:txBody>
                  <a:tcPr anchor="ctr"/>
                </a:tc>
                <a:tc>
                  <a:txBody>
                    <a:bodyPr/>
                    <a:lstStyle/>
                    <a:p>
                      <a:pPr algn="ctr">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8400MW</a:t>
                      </a:r>
                    </a:p>
                  </a:txBody>
                  <a:tcPr anchor="ctr"/>
                </a:tc>
                <a:extLst>
                  <a:ext uri="{0D108BD9-81ED-4DB2-BD59-A6C34878D82A}">
                    <a16:rowId xmlns:a16="http://schemas.microsoft.com/office/drawing/2014/main" val="10001"/>
                  </a:ext>
                </a:extLst>
              </a:tr>
              <a:tr h="928370">
                <a:tc>
                  <a:txBody>
                    <a:bodyPr/>
                    <a:lstStyle/>
                    <a:p>
                      <a:pPr algn="ctr">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直流通道利用率</a:t>
                      </a:r>
                    </a:p>
                  </a:txBody>
                  <a:tcPr anchor="ctr"/>
                </a:tc>
                <a:tc>
                  <a:txBody>
                    <a:bodyPr/>
                    <a:lstStyle/>
                    <a:p>
                      <a:pPr algn="ctr">
                        <a:buNone/>
                      </a:pPr>
                      <a:r>
                        <a:rPr lang="en-US" altLang="en-US" sz="1600" b="1" dirty="0">
                          <a:latin typeface="微软雅黑" panose="020B0503020204020204" pitchFamily="34" charset="-122"/>
                          <a:ea typeface="微软雅黑" panose="020B0503020204020204" pitchFamily="34" charset="-122"/>
                          <a:cs typeface="Times New Roman" panose="02020603050405020304" pitchFamily="18" charset="0"/>
                          <a:sym typeface="+mn-ea"/>
                        </a:rPr>
                        <a:t>40.99%</a:t>
                      </a:r>
                    </a:p>
                  </a:txBody>
                  <a:tcPr anchor="ctr"/>
                </a:tc>
                <a:tc>
                  <a:txBody>
                    <a:bodyPr/>
                    <a:lstStyle/>
                    <a:p>
                      <a:pPr algn="ctr">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65.64%</a:t>
                      </a:r>
                    </a:p>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（考虑孤岛常规电源</a:t>
                      </a:r>
                      <a:r>
                        <a:rPr lang="zh-CN" sz="1600" dirty="0">
                          <a:latin typeface="微软雅黑" panose="020B0503020204020204" pitchFamily="34" charset="-122"/>
                          <a:ea typeface="微软雅黑" panose="020B0503020204020204" pitchFamily="34" charset="-122"/>
                          <a:cs typeface="微软雅黑" panose="020B0503020204020204" pitchFamily="34" charset="-122"/>
                        </a:rPr>
                        <a:t>容量裕度为</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p>
                  </a:txBody>
                  <a:tcPr anchor="ctr"/>
                </a:tc>
                <a:tc>
                  <a:txBody>
                    <a:bodyPr/>
                    <a:lstStyle/>
                    <a:p>
                      <a:pPr algn="ctr">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79.92%</a:t>
                      </a:r>
                    </a:p>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（送端交流电网可调功率充足）</a:t>
                      </a:r>
                    </a:p>
                  </a:txBody>
                  <a:tcPr anchor="ctr"/>
                </a:tc>
                <a:extLst>
                  <a:ext uri="{0D108BD9-81ED-4DB2-BD59-A6C34878D82A}">
                    <a16:rowId xmlns:a16="http://schemas.microsoft.com/office/drawing/2014/main" val="10002"/>
                  </a:ext>
                </a:extLst>
              </a:tr>
            </a:tbl>
          </a:graphicData>
        </a:graphic>
      </p:graphicFrame>
      <p:graphicFrame>
        <p:nvGraphicFramePr>
          <p:cNvPr id="5" name="图表 4"/>
          <p:cNvGraphicFramePr/>
          <p:nvPr/>
        </p:nvGraphicFramePr>
        <p:xfrm>
          <a:off x="6701155" y="3460115"/>
          <a:ext cx="5427980" cy="2750820"/>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4"/>
          </p:nvPr>
        </p:nvSpPr>
        <p:spPr/>
        <p:txBody>
          <a:bodyPr/>
          <a:lstStyle/>
          <a:p>
            <a:fld id="{1890D586-F587-4B11-9A09-7A3B8DB42779}" type="slidenum">
              <a:rPr lang="zh-CN" altLang="en-US" smtClean="0"/>
              <a:t>47</a:t>
            </a:fld>
            <a:endParaRPr lang="zh-CN" altLang="en-US"/>
          </a:p>
        </p:txBody>
      </p:sp>
      <p:sp>
        <p:nvSpPr>
          <p:cNvPr id="4"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2.4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10"/>
          <a:stretch>
            <a:fillRect/>
          </a:stretch>
        </p:blipFill>
        <p:spPr>
          <a:xfrm>
            <a:off x="6674485" y="4605655"/>
            <a:ext cx="2434590" cy="1993265"/>
          </a:xfrm>
          <a:prstGeom prst="rect">
            <a:avLst/>
          </a:prstGeom>
        </p:spPr>
      </p:pic>
      <p:pic>
        <p:nvPicPr>
          <p:cNvPr id="8" name="图片 7"/>
          <p:cNvPicPr>
            <a:picLocks noChangeAspect="1"/>
          </p:cNvPicPr>
          <p:nvPr>
            <p:custDataLst>
              <p:tags r:id="rId2"/>
            </p:custDataLst>
          </p:nvPr>
        </p:nvPicPr>
        <p:blipFill>
          <a:blip r:embed="rId11"/>
          <a:stretch>
            <a:fillRect/>
          </a:stretch>
        </p:blipFill>
        <p:spPr>
          <a:xfrm>
            <a:off x="9257030" y="4601845"/>
            <a:ext cx="2491105" cy="1986915"/>
          </a:xfrm>
          <a:prstGeom prst="rect">
            <a:avLst/>
          </a:prstGeom>
        </p:spPr>
      </p:pic>
      <p:pic>
        <p:nvPicPr>
          <p:cNvPr id="9" name="图片 8"/>
          <p:cNvPicPr>
            <a:picLocks noChangeAspect="1"/>
          </p:cNvPicPr>
          <p:nvPr>
            <p:custDataLst>
              <p:tags r:id="rId3"/>
            </p:custDataLst>
          </p:nvPr>
        </p:nvPicPr>
        <p:blipFill>
          <a:blip r:embed="rId12"/>
          <a:stretch>
            <a:fillRect/>
          </a:stretch>
        </p:blipFill>
        <p:spPr>
          <a:xfrm>
            <a:off x="9276080" y="2614295"/>
            <a:ext cx="2395220" cy="1987550"/>
          </a:xfrm>
          <a:prstGeom prst="rect">
            <a:avLst/>
          </a:prstGeom>
        </p:spPr>
      </p:pic>
      <p:pic>
        <p:nvPicPr>
          <p:cNvPr id="3" name="图片 2"/>
          <p:cNvPicPr>
            <a:picLocks noChangeAspect="1"/>
          </p:cNvPicPr>
          <p:nvPr>
            <p:custDataLst>
              <p:tags r:id="rId4"/>
            </p:custDataLst>
          </p:nvPr>
        </p:nvPicPr>
        <p:blipFill>
          <a:blip r:embed="rId13"/>
          <a:stretch>
            <a:fillRect/>
          </a:stretch>
        </p:blipFill>
        <p:spPr>
          <a:xfrm>
            <a:off x="6614795" y="2588895"/>
            <a:ext cx="2494280" cy="2059940"/>
          </a:xfrm>
          <a:prstGeom prst="rect">
            <a:avLst/>
          </a:prstGeom>
        </p:spPr>
      </p:pic>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6" name="文本框 25"/>
          <p:cNvSpPr txBox="1"/>
          <p:nvPr/>
        </p:nvSpPr>
        <p:spPr>
          <a:xfrm>
            <a:off x="449580" y="1409065"/>
            <a:ext cx="11515725" cy="1337945"/>
          </a:xfrm>
          <a:prstGeom prst="rect">
            <a:avLst/>
          </a:prstGeom>
          <a:noFill/>
          <a:ln w="28575">
            <a:solidFill>
              <a:srgbClr val="4472C4"/>
            </a:solidFill>
            <a:prstDash val="dashDot"/>
          </a:ln>
        </p:spPr>
        <p:txBody>
          <a:bodyPr wrap="square">
            <a:spAutoFit/>
          </a:bodyPr>
          <a:lstStyle/>
          <a:p>
            <a:pPr indent="457200">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2030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数据，对不同送端电源组成方案下，规划的粤西江</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51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有功定</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Udc</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控制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、无功定</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Q/V</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控制）和粤江门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51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有功定</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P</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ea"/>
              </a:rPr>
              <a:t>控制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、无功定</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Q/V</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控制）两个落点的电压刚度进行计算，评估不同电源组成方案对从并网点看进去的受端电网的电压强度的影响，并落点附近发生交流线路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N-1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故障后的暂态电压恢复特性进行仿真计算。</a:t>
            </a:r>
          </a:p>
        </p:txBody>
      </p:sp>
      <p:sp>
        <p:nvSpPr>
          <p:cNvPr id="20"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2.4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sp>
        <p:nvSpPr>
          <p:cNvPr id="19" name="标题 1"/>
          <p:cNvSpPr txBox="1"/>
          <p:nvPr/>
        </p:nvSpPr>
        <p:spPr>
          <a:xfrm>
            <a:off x="559347" y="910218"/>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sz="2000" b="1" dirty="0">
                <a:solidFill>
                  <a:srgbClr val="FF0000"/>
                </a:solidFill>
                <a:effectLst/>
                <a:latin typeface="Times New Roman" panose="02020603050405020304" pitchFamily="18" charset="0"/>
                <a:ea typeface="微软雅黑" panose="020B0503020204020204" pitchFamily="34" charset="-122"/>
              </a:rPr>
              <a:t>电压刚度</a:t>
            </a:r>
            <a:r>
              <a:rPr lang="zh-CN" altLang="en-US" sz="2000" b="1" dirty="0">
                <a:solidFill>
                  <a:srgbClr val="FF0000"/>
                </a:solidFill>
                <a:effectLst/>
                <a:latin typeface="Times New Roman" panose="02020603050405020304" pitchFamily="18" charset="0"/>
                <a:ea typeface="微软雅黑" panose="020B0503020204020204" pitchFamily="34" charset="-122"/>
              </a:rPr>
              <a:t>计算</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
        <p:nvSpPr>
          <p:cNvPr id="7" name="矩形 6"/>
          <p:cNvSpPr/>
          <p:nvPr/>
        </p:nvSpPr>
        <p:spPr>
          <a:xfrm>
            <a:off x="98425" y="6449060"/>
            <a:ext cx="12219940" cy="374015"/>
          </a:xfrm>
          <a:prstGeom prst="rect">
            <a:avLst/>
          </a:prstGeom>
        </p:spPr>
        <p:txBody>
          <a:bodyPr wrap="square">
            <a:noAutofit/>
          </a:bodyPr>
          <a:lstStyle/>
          <a:p>
            <a:r>
              <a:rPr lang="zh-CN" altLang="en-US" sz="1700" b="1" dirty="0">
                <a:latin typeface="微软雅黑" panose="020B0503020204020204" pitchFamily="34" charset="-122"/>
                <a:ea typeface="微软雅黑" panose="020B0503020204020204" pitchFamily="34" charset="-122"/>
              </a:rPr>
              <a:t>火电或核电存在交流联络线时可提高受端电网的电压强度；</a:t>
            </a:r>
            <a:r>
              <a:rPr lang="zh-CN" sz="1700" b="1" dirty="0">
                <a:solidFill>
                  <a:srgbClr val="FF0000"/>
                </a:solidFill>
                <a:latin typeface="微软雅黑" panose="020B0503020204020204" pitchFamily="34" charset="-122"/>
                <a:ea typeface="微软雅黑" panose="020B0503020204020204" pitchFamily="34" charset="-122"/>
                <a:sym typeface="+mn-ea"/>
              </a:rPr>
              <a:t>柔直定</a:t>
            </a:r>
            <a:r>
              <a:rPr lang="en-US" altLang="zh-CN" sz="1700" b="1" dirty="0">
                <a:solidFill>
                  <a:srgbClr val="FF0000"/>
                </a:solidFill>
                <a:latin typeface="微软雅黑" panose="020B0503020204020204" pitchFamily="34" charset="-122"/>
                <a:ea typeface="微软雅黑" panose="020B0503020204020204" pitchFamily="34" charset="-122"/>
                <a:sym typeface="+mn-ea"/>
              </a:rPr>
              <a:t>V</a:t>
            </a:r>
            <a:r>
              <a:rPr lang="zh-CN" altLang="en-US" sz="1700" b="1" dirty="0">
                <a:solidFill>
                  <a:srgbClr val="FF0000"/>
                </a:solidFill>
                <a:latin typeface="微软雅黑" panose="020B0503020204020204" pitchFamily="34" charset="-122"/>
                <a:ea typeface="微软雅黑" panose="020B0503020204020204" pitchFamily="34" charset="-122"/>
                <a:sym typeface="+mn-ea"/>
              </a:rPr>
              <a:t>控制时，受端落点的</a:t>
            </a:r>
            <a:r>
              <a:rPr lang="zh-CN" sz="1700" b="1" dirty="0">
                <a:solidFill>
                  <a:srgbClr val="FF0000"/>
                </a:solidFill>
                <a:latin typeface="微软雅黑" panose="020B0503020204020204" pitchFamily="34" charset="-122"/>
                <a:ea typeface="微软雅黑" panose="020B0503020204020204" pitchFamily="34" charset="-122"/>
                <a:sym typeface="+mn-ea"/>
              </a:rPr>
              <a:t>暂态电压恢复时间可以提高</a:t>
            </a:r>
            <a:r>
              <a:rPr lang="zh-CN" altLang="en-US" sz="1700" b="1" dirty="0">
                <a:solidFill>
                  <a:srgbClr val="FF0000"/>
                </a:solidFill>
                <a:latin typeface="微软雅黑" panose="020B0503020204020204" pitchFamily="34" charset="-122"/>
                <a:ea typeface="微软雅黑" panose="020B0503020204020204" pitchFamily="34" charset="-122"/>
                <a:sym typeface="+mn-ea"/>
              </a:rPr>
              <a:t>约</a:t>
            </a:r>
            <a:r>
              <a:rPr lang="en-US" altLang="zh-CN" sz="1700" b="1" dirty="0">
                <a:solidFill>
                  <a:srgbClr val="FF0000"/>
                </a:solidFill>
                <a:latin typeface="微软雅黑" panose="020B0503020204020204" pitchFamily="34" charset="-122"/>
                <a:ea typeface="微软雅黑" panose="020B0503020204020204" pitchFamily="34" charset="-122"/>
                <a:sym typeface="+mn-ea"/>
              </a:rPr>
              <a:t>15%</a:t>
            </a:r>
            <a:endParaRPr lang="zh-CN" altLang="en-US" sz="1700" b="1"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5"/>
            </p:custDataLst>
          </p:nvPr>
        </p:nvGraphicFramePr>
        <p:xfrm>
          <a:off x="97790" y="2943860"/>
          <a:ext cx="6275070" cy="3415665"/>
        </p:xfrm>
        <a:graphic>
          <a:graphicData uri="http://schemas.openxmlformats.org/drawingml/2006/table">
            <a:tbl>
              <a:tblPr firstRow="1" bandRow="1">
                <a:tableStyleId>{5C22544A-7EE6-4342-B048-85BDC9FD1C3A}</a:tableStyleId>
              </a:tblPr>
              <a:tblGrid>
                <a:gridCol w="2212975">
                  <a:extLst>
                    <a:ext uri="{9D8B030D-6E8A-4147-A177-3AD203B41FA5}">
                      <a16:colId xmlns:a16="http://schemas.microsoft.com/office/drawing/2014/main" val="20000"/>
                    </a:ext>
                  </a:extLst>
                </a:gridCol>
                <a:gridCol w="1113155">
                  <a:extLst>
                    <a:ext uri="{9D8B030D-6E8A-4147-A177-3AD203B41FA5}">
                      <a16:colId xmlns:a16="http://schemas.microsoft.com/office/drawing/2014/main" val="20001"/>
                    </a:ext>
                  </a:extLst>
                </a:gridCol>
                <a:gridCol w="963295">
                  <a:extLst>
                    <a:ext uri="{9D8B030D-6E8A-4147-A177-3AD203B41FA5}">
                      <a16:colId xmlns:a16="http://schemas.microsoft.com/office/drawing/2014/main" val="20002"/>
                    </a:ext>
                  </a:extLst>
                </a:gridCol>
                <a:gridCol w="993140">
                  <a:extLst>
                    <a:ext uri="{9D8B030D-6E8A-4147-A177-3AD203B41FA5}">
                      <a16:colId xmlns:a16="http://schemas.microsoft.com/office/drawing/2014/main" val="20003"/>
                    </a:ext>
                  </a:extLst>
                </a:gridCol>
                <a:gridCol w="992505">
                  <a:extLst>
                    <a:ext uri="{9D8B030D-6E8A-4147-A177-3AD203B41FA5}">
                      <a16:colId xmlns:a16="http://schemas.microsoft.com/office/drawing/2014/main" val="20004"/>
                    </a:ext>
                  </a:extLst>
                </a:gridCol>
              </a:tblGrid>
              <a:tr h="335280">
                <a:tc rowSpan="2">
                  <a:txBody>
                    <a:bodyPr/>
                    <a:lstStyle/>
                    <a:p>
                      <a:pPr algn="ctr"/>
                      <a:r>
                        <a:rPr lang="zh-CN" altLang="en-US" sz="1600" dirty="0">
                          <a:latin typeface="Times New Roman" panose="02020603050405020304" pitchFamily="18" charset="0"/>
                          <a:ea typeface="微软雅黑" panose="020B0503020204020204" pitchFamily="34" charset="-122"/>
                        </a:rPr>
                        <a:t>送端电源组成</a:t>
                      </a:r>
                    </a:p>
                  </a:txBody>
                  <a:tcPr anchor="ctr"/>
                </a:tc>
                <a:tc gridSpan="2">
                  <a:txBody>
                    <a:bodyPr/>
                    <a:lstStyle/>
                    <a:p>
                      <a:pPr algn="ctr">
                        <a:buNone/>
                      </a:pPr>
                      <a:r>
                        <a:rPr lang="zh-CN" sz="1600" dirty="0">
                          <a:latin typeface="Times New Roman" panose="02020603050405020304" pitchFamily="18" charset="0"/>
                          <a:ea typeface="微软雅黑" panose="020B0503020204020204" pitchFamily="34" charset="-122"/>
                        </a:rPr>
                        <a:t>粤西江电压刚度</a:t>
                      </a:r>
                    </a:p>
                  </a:txBody>
                  <a:tcPr anchor="ctr"/>
                </a:tc>
                <a:tc hMerge="1">
                  <a:txBody>
                    <a:bodyPr/>
                    <a:lstStyle/>
                    <a:p>
                      <a:endParaRPr lang="zh-CN"/>
                    </a:p>
                  </a:txBody>
                  <a:tcPr anchor="ctr"/>
                </a:tc>
                <a:tc gridSpan="2">
                  <a:txBody>
                    <a:bodyPr/>
                    <a:lstStyle/>
                    <a:p>
                      <a:pPr algn="ctr">
                        <a:buNone/>
                      </a:pPr>
                      <a:r>
                        <a:rPr lang="zh-CN" sz="1600" dirty="0">
                          <a:latin typeface="Times New Roman" panose="02020603050405020304" pitchFamily="18" charset="0"/>
                          <a:ea typeface="微软雅黑" panose="020B0503020204020204" pitchFamily="34" charset="-122"/>
                        </a:rPr>
                        <a:t>粤江门电压刚度</a:t>
                      </a:r>
                    </a:p>
                  </a:txBody>
                  <a:tcPr anchor="ctr"/>
                </a:tc>
                <a:tc hMerge="1">
                  <a:txBody>
                    <a:bodyPr/>
                    <a:lstStyle/>
                    <a:p>
                      <a:endParaRPr lang="zh-CN"/>
                    </a:p>
                  </a:txBody>
                  <a:tcPr anchor="ctr"/>
                </a:tc>
                <a:extLst>
                  <a:ext uri="{0D108BD9-81ED-4DB2-BD59-A6C34878D82A}">
                    <a16:rowId xmlns:a16="http://schemas.microsoft.com/office/drawing/2014/main" val="10000"/>
                  </a:ext>
                </a:extLst>
              </a:tr>
              <a:tr h="428625">
                <a:tc vMerge="1">
                  <a:txBody>
                    <a:bodyPr/>
                    <a:lstStyle/>
                    <a:p>
                      <a:endParaRPr lang="zh-CN"/>
                    </a:p>
                  </a:txBody>
                  <a:tcPr anchor="ctr"/>
                </a:tc>
                <a:tc>
                  <a:txBody>
                    <a:bodyPr/>
                    <a:lstStyle/>
                    <a:p>
                      <a:pPr algn="ctr">
                        <a:buNone/>
                      </a:pPr>
                      <a:r>
                        <a:rPr lang="zh-CN" sz="1600" dirty="0">
                          <a:latin typeface="Times New Roman" panose="02020603050405020304" pitchFamily="18" charset="0"/>
                          <a:ea typeface="微软雅黑" panose="020B0503020204020204" pitchFamily="34" charset="-122"/>
                        </a:rPr>
                        <a:t>定</a:t>
                      </a:r>
                      <a:r>
                        <a:rPr lang="en-US" altLang="zh-CN" sz="1600" dirty="0">
                          <a:latin typeface="Times New Roman" panose="02020603050405020304" pitchFamily="18" charset="0"/>
                          <a:ea typeface="微软雅黑" panose="020B0503020204020204" pitchFamily="34" charset="-122"/>
                        </a:rPr>
                        <a:t>Q</a:t>
                      </a:r>
                      <a:r>
                        <a:rPr lang="zh-CN" altLang="en-US" sz="1600" dirty="0">
                          <a:latin typeface="Times New Roman" panose="02020603050405020304" pitchFamily="18" charset="0"/>
                          <a:ea typeface="微软雅黑" panose="020B0503020204020204" pitchFamily="34" charset="-122"/>
                        </a:rPr>
                        <a:t>控制</a:t>
                      </a:r>
                    </a:p>
                  </a:txBody>
                  <a:tcPr anchor="ctr"/>
                </a:tc>
                <a:tc>
                  <a:txBody>
                    <a:bodyPr/>
                    <a:lstStyle/>
                    <a:p>
                      <a:pPr algn="ctr">
                        <a:buNone/>
                      </a:pPr>
                      <a:r>
                        <a:rPr lang="zh-CN" sz="1600" dirty="0">
                          <a:latin typeface="Times New Roman" panose="02020603050405020304" pitchFamily="18" charset="0"/>
                          <a:ea typeface="微软雅黑" panose="020B0503020204020204" pitchFamily="34" charset="-122"/>
                        </a:rPr>
                        <a:t>定</a:t>
                      </a:r>
                      <a:r>
                        <a:rPr lang="en-US" altLang="zh-CN" sz="1600" dirty="0">
                          <a:latin typeface="Times New Roman" panose="02020603050405020304" pitchFamily="18" charset="0"/>
                          <a:ea typeface="微软雅黑" panose="020B0503020204020204" pitchFamily="34" charset="-122"/>
                        </a:rPr>
                        <a:t>V</a:t>
                      </a:r>
                      <a:r>
                        <a:rPr lang="zh-CN" altLang="en-US" sz="1600" dirty="0">
                          <a:latin typeface="Times New Roman" panose="02020603050405020304" pitchFamily="18" charset="0"/>
                          <a:ea typeface="微软雅黑" panose="020B0503020204020204" pitchFamily="34" charset="-122"/>
                        </a:rPr>
                        <a:t>控制</a:t>
                      </a:r>
                    </a:p>
                  </a:txBody>
                  <a:tcPr anchor="ctr"/>
                </a:tc>
                <a:tc>
                  <a:txBody>
                    <a:bodyPr/>
                    <a:lstStyle/>
                    <a:p>
                      <a:pPr algn="ctr">
                        <a:buNone/>
                      </a:pPr>
                      <a:r>
                        <a:rPr lang="zh-CN" sz="1600" dirty="0">
                          <a:latin typeface="Times New Roman" panose="02020603050405020304" pitchFamily="18" charset="0"/>
                          <a:ea typeface="微软雅黑" panose="020B0503020204020204" pitchFamily="34" charset="-122"/>
                        </a:rPr>
                        <a:t>定</a:t>
                      </a:r>
                      <a:r>
                        <a:rPr lang="en-US" altLang="zh-CN" sz="1600" dirty="0">
                          <a:latin typeface="Times New Roman" panose="02020603050405020304" pitchFamily="18" charset="0"/>
                          <a:ea typeface="微软雅黑" panose="020B0503020204020204" pitchFamily="34" charset="-122"/>
                        </a:rPr>
                        <a:t>Q</a:t>
                      </a:r>
                      <a:r>
                        <a:rPr lang="zh-CN" altLang="en-US" sz="1600" dirty="0">
                          <a:latin typeface="Times New Roman" panose="02020603050405020304" pitchFamily="18" charset="0"/>
                          <a:ea typeface="微软雅黑" panose="020B0503020204020204" pitchFamily="34" charset="-122"/>
                        </a:rPr>
                        <a:t>控制</a:t>
                      </a:r>
                    </a:p>
                  </a:txBody>
                  <a:tcPr anchor="ctr"/>
                </a:tc>
                <a:tc>
                  <a:txBody>
                    <a:bodyPr/>
                    <a:lstStyle/>
                    <a:p>
                      <a:pPr algn="ctr">
                        <a:buNone/>
                      </a:pPr>
                      <a:r>
                        <a:rPr lang="zh-CN" sz="1600" dirty="0">
                          <a:latin typeface="Times New Roman" panose="02020603050405020304" pitchFamily="18" charset="0"/>
                          <a:ea typeface="微软雅黑" panose="020B0503020204020204" pitchFamily="34" charset="-122"/>
                        </a:rPr>
                        <a:t>定</a:t>
                      </a:r>
                      <a:r>
                        <a:rPr lang="en-US" altLang="zh-CN" sz="1600" dirty="0">
                          <a:latin typeface="Times New Roman" panose="02020603050405020304" pitchFamily="18" charset="0"/>
                          <a:ea typeface="微软雅黑" panose="020B0503020204020204" pitchFamily="34" charset="-122"/>
                        </a:rPr>
                        <a:t>V</a:t>
                      </a:r>
                      <a:r>
                        <a:rPr lang="zh-CN" altLang="en-US" sz="1600" dirty="0">
                          <a:latin typeface="Times New Roman" panose="02020603050405020304" pitchFamily="18" charset="0"/>
                          <a:ea typeface="微软雅黑" panose="020B0503020204020204" pitchFamily="34" charset="-122"/>
                        </a:rPr>
                        <a:t>控制</a:t>
                      </a:r>
                    </a:p>
                  </a:txBody>
                  <a:tcPr anchor="ctr"/>
                </a:tc>
                <a:extLst>
                  <a:ext uri="{0D108BD9-81ED-4DB2-BD59-A6C34878D82A}">
                    <a16:rowId xmlns:a16="http://schemas.microsoft.com/office/drawing/2014/main" val="10001"/>
                  </a:ext>
                </a:extLst>
              </a:tr>
              <a:tr h="33528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6000MW</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0.98804</a:t>
                      </a:r>
                    </a:p>
                  </a:txBody>
                  <a:tcPr anchor="ctr"/>
                </a:tc>
                <a:tc>
                  <a:txBody>
                    <a:bodyPr/>
                    <a:lstStyle/>
                    <a:p>
                      <a:pPr algn="ctr">
                        <a:buNone/>
                      </a:pP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0.99854</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0.98449</a:t>
                      </a:r>
                    </a:p>
                  </a:txBody>
                  <a:tcPr anchor="ctr"/>
                </a:tc>
                <a:tc>
                  <a:txBody>
                    <a:bodyPr/>
                    <a:lstStyle/>
                    <a:p>
                      <a:pPr algn="ctr">
                        <a:buNone/>
                      </a:pP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0.98816</a:t>
                      </a:r>
                    </a:p>
                  </a:txBody>
                  <a:tcPr anchor="ctr"/>
                </a:tc>
                <a:extLst>
                  <a:ext uri="{0D108BD9-81ED-4DB2-BD59-A6C34878D82A}">
                    <a16:rowId xmlns:a16="http://schemas.microsoft.com/office/drawing/2014/main" val="10002"/>
                  </a:ext>
                </a:extLst>
              </a:tr>
              <a:tr h="57912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孤岛火电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0.97974</a:t>
                      </a:r>
                    </a:p>
                  </a:txBody>
                  <a:tcPr anchor="ctr"/>
                </a:tc>
                <a:tc>
                  <a:txBody>
                    <a:bodyPr/>
                    <a:lstStyle/>
                    <a:p>
                      <a:pPr algn="ctr">
                        <a:buNone/>
                      </a:pP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0.99997</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0.97507</a:t>
                      </a:r>
                    </a:p>
                  </a:txBody>
                  <a:tcPr anchor="ctr"/>
                </a:tc>
                <a:tc>
                  <a:txBody>
                    <a:bodyPr/>
                    <a:lstStyle/>
                    <a:p>
                      <a:pPr algn="ctr">
                        <a:buNone/>
                      </a:pP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0.99250</a:t>
                      </a:r>
                    </a:p>
                  </a:txBody>
                  <a:tcPr anchor="ctr"/>
                </a:tc>
                <a:extLst>
                  <a:ext uri="{0D108BD9-81ED-4DB2-BD59-A6C34878D82A}">
                    <a16:rowId xmlns:a16="http://schemas.microsoft.com/office/drawing/2014/main" val="10003"/>
                  </a:ext>
                </a:extLst>
              </a:tr>
              <a:tr h="57912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孤岛核电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0.97974</a:t>
                      </a:r>
                    </a:p>
                  </a:txBody>
                  <a:tcPr anchor="ctr"/>
                </a:tc>
                <a:tc>
                  <a:txBody>
                    <a:bodyPr/>
                    <a:lstStyle/>
                    <a:p>
                      <a:pPr algn="ctr">
                        <a:buNone/>
                      </a:pP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0.99997</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0.97507</a:t>
                      </a:r>
                    </a:p>
                  </a:txBody>
                  <a:tcPr anchor="ctr"/>
                </a:tc>
                <a:tc>
                  <a:txBody>
                    <a:bodyPr/>
                    <a:lstStyle/>
                    <a:p>
                      <a:pPr algn="ctr">
                        <a:buNone/>
                      </a:pP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0.99250</a:t>
                      </a:r>
                    </a:p>
                  </a:txBody>
                  <a:tcPr anchor="ctr"/>
                </a:tc>
                <a:extLst>
                  <a:ext uri="{0D108BD9-81ED-4DB2-BD59-A6C34878D82A}">
                    <a16:rowId xmlns:a16="http://schemas.microsoft.com/office/drawing/2014/main" val="10004"/>
                  </a:ext>
                </a:extLst>
              </a:tr>
              <a:tr h="57912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联网火电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0.98071</a:t>
                      </a:r>
                    </a:p>
                  </a:txBody>
                  <a:tcPr anchor="ctr"/>
                </a:tc>
                <a:tc>
                  <a:txBody>
                    <a:bodyPr/>
                    <a:lstStyle/>
                    <a:p>
                      <a:pPr algn="ctr">
                        <a:buNone/>
                      </a:pP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0.99999</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0.97631</a:t>
                      </a:r>
                    </a:p>
                  </a:txBody>
                  <a:tcPr anchor="ctr"/>
                </a:tc>
                <a:tc>
                  <a:txBody>
                    <a:bodyPr/>
                    <a:lstStyle/>
                    <a:p>
                      <a:pPr algn="ctr">
                        <a:buNone/>
                      </a:pP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0.99384</a:t>
                      </a:r>
                    </a:p>
                  </a:txBody>
                  <a:tcPr anchor="ctr"/>
                </a:tc>
                <a:extLst>
                  <a:ext uri="{0D108BD9-81ED-4DB2-BD59-A6C34878D82A}">
                    <a16:rowId xmlns:a16="http://schemas.microsoft.com/office/drawing/2014/main" val="10005"/>
                  </a:ext>
                </a:extLst>
              </a:tr>
              <a:tr h="57912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海风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6000MW+</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联网核电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3000MW</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0.98068</a:t>
                      </a:r>
                    </a:p>
                  </a:txBody>
                  <a:tcPr anchor="ctr"/>
                </a:tc>
                <a:tc>
                  <a:txBody>
                    <a:bodyPr/>
                    <a:lstStyle/>
                    <a:p>
                      <a:pPr algn="ctr">
                        <a:buNone/>
                      </a:pP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0.99999</a:t>
                      </a:r>
                    </a:p>
                  </a:txBody>
                  <a:tcPr anchor="ctr"/>
                </a:tc>
                <a:tc>
                  <a:txBody>
                    <a:bodyPr/>
                    <a:lstStyle/>
                    <a:p>
                      <a:pPr algn="ctr">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0.97599</a:t>
                      </a:r>
                    </a:p>
                  </a:txBody>
                  <a:tcPr anchor="ctr"/>
                </a:tc>
                <a:tc>
                  <a:txBody>
                    <a:bodyPr/>
                    <a:lstStyle/>
                    <a:p>
                      <a:pPr algn="ctr">
                        <a:buNone/>
                      </a:pP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0.99448</a:t>
                      </a:r>
                    </a:p>
                  </a:txBody>
                  <a:tcPr anchor="ctr"/>
                </a:tc>
                <a:extLst>
                  <a:ext uri="{0D108BD9-81ED-4DB2-BD59-A6C34878D82A}">
                    <a16:rowId xmlns:a16="http://schemas.microsoft.com/office/drawing/2014/main" val="10006"/>
                  </a:ext>
                </a:extLst>
              </a:tr>
            </a:tbl>
          </a:graphicData>
        </a:graphic>
      </p:graphicFrame>
      <p:sp>
        <p:nvSpPr>
          <p:cNvPr id="2" name="灯片编号占位符 1"/>
          <p:cNvSpPr>
            <a:spLocks noGrp="1"/>
          </p:cNvSpPr>
          <p:nvPr>
            <p:ph type="sldNum" sz="quarter" idx="4"/>
          </p:nvPr>
        </p:nvSpPr>
        <p:spPr/>
        <p:txBody>
          <a:bodyPr/>
          <a:lstStyle/>
          <a:p>
            <a:fld id="{1890D586-F587-4B11-9A09-7A3B8DB42779}" type="slidenum">
              <a:rPr lang="zh-CN" altLang="en-US" smtClean="0"/>
              <a:t>48</a:t>
            </a:fld>
            <a:endParaRPr lang="zh-CN" altLang="en-US"/>
          </a:p>
        </p:txBody>
      </p:sp>
      <p:sp>
        <p:nvSpPr>
          <p:cNvPr id="11" name="矩形 10"/>
          <p:cNvSpPr/>
          <p:nvPr>
            <p:custDataLst>
              <p:tags r:id="rId6"/>
            </p:custDataLst>
          </p:nvPr>
        </p:nvSpPr>
        <p:spPr>
          <a:xfrm>
            <a:off x="7035165" y="3552825"/>
            <a:ext cx="2337435" cy="374015"/>
          </a:xfrm>
          <a:prstGeom prst="rect">
            <a:avLst/>
          </a:prstGeom>
        </p:spPr>
        <p:txBody>
          <a:bodyPr wrap="square">
            <a:no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定</a:t>
            </a:r>
            <a:r>
              <a:rPr lang="en-US" altLang="zh-CN" sz="1600" b="1" dirty="0">
                <a:solidFill>
                  <a:srgbClr val="FF0000"/>
                </a:solidFill>
                <a:latin typeface="微软雅黑" panose="020B0503020204020204" pitchFamily="34" charset="-122"/>
                <a:ea typeface="微软雅黑" panose="020B0503020204020204" pitchFamily="34" charset="-122"/>
              </a:rPr>
              <a:t>Q</a:t>
            </a:r>
            <a:r>
              <a:rPr lang="zh-CN" altLang="en-US" sz="1600" b="1" dirty="0">
                <a:solidFill>
                  <a:srgbClr val="FF0000"/>
                </a:solidFill>
                <a:latin typeface="微软雅黑" panose="020B0503020204020204" pitchFamily="34" charset="-122"/>
                <a:ea typeface="微软雅黑" panose="020B0503020204020204" pitchFamily="34" charset="-122"/>
              </a:rPr>
              <a:t>控制</a:t>
            </a:r>
            <a:r>
              <a:rPr lang="zh-CN" altLang="en-US" sz="1600" b="1" dirty="0">
                <a:latin typeface="微软雅黑" panose="020B0503020204020204" pitchFamily="34" charset="-122"/>
                <a:ea typeface="微软雅黑" panose="020B0503020204020204" pitchFamily="34" charset="-122"/>
              </a:rPr>
              <a:t>，海风联网火电电压恢复时间</a:t>
            </a:r>
            <a:r>
              <a:rPr lang="en-US" altLang="zh-CN" sz="1600" b="1" dirty="0">
                <a:solidFill>
                  <a:srgbClr val="FF0000"/>
                </a:solidFill>
                <a:latin typeface="微软雅黑" panose="020B0503020204020204" pitchFamily="34" charset="-122"/>
                <a:ea typeface="微软雅黑" panose="020B0503020204020204" pitchFamily="34" charset="-122"/>
              </a:rPr>
              <a:t>0.62s</a:t>
            </a:r>
          </a:p>
        </p:txBody>
      </p:sp>
      <p:sp>
        <p:nvSpPr>
          <p:cNvPr id="12" name="矩形 11"/>
          <p:cNvSpPr/>
          <p:nvPr>
            <p:custDataLst>
              <p:tags r:id="rId7"/>
            </p:custDataLst>
          </p:nvPr>
        </p:nvSpPr>
        <p:spPr>
          <a:xfrm>
            <a:off x="9763125" y="3546475"/>
            <a:ext cx="2352675" cy="374015"/>
          </a:xfrm>
          <a:prstGeom prst="rect">
            <a:avLst/>
          </a:prstGeom>
        </p:spPr>
        <p:txBody>
          <a:bodyPr wrap="square">
            <a:no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定</a:t>
            </a:r>
            <a:r>
              <a:rPr lang="en-US" altLang="zh-CN" sz="1600" b="1" dirty="0">
                <a:solidFill>
                  <a:srgbClr val="FF0000"/>
                </a:solidFill>
                <a:latin typeface="微软雅黑" panose="020B0503020204020204" pitchFamily="34" charset="-122"/>
                <a:ea typeface="微软雅黑" panose="020B0503020204020204" pitchFamily="34" charset="-122"/>
              </a:rPr>
              <a:t>V</a:t>
            </a:r>
            <a:r>
              <a:rPr lang="zh-CN" altLang="en-US" sz="1600" b="1" dirty="0">
                <a:solidFill>
                  <a:srgbClr val="FF0000"/>
                </a:solidFill>
                <a:latin typeface="微软雅黑" panose="020B0503020204020204" pitchFamily="34" charset="-122"/>
                <a:ea typeface="微软雅黑" panose="020B0503020204020204" pitchFamily="34" charset="-122"/>
              </a:rPr>
              <a:t>控制</a:t>
            </a:r>
            <a:r>
              <a:rPr lang="zh-CN" altLang="en-US" sz="1600" b="1" dirty="0">
                <a:latin typeface="微软雅黑" panose="020B0503020204020204" pitchFamily="34" charset="-122"/>
                <a:ea typeface="微软雅黑" panose="020B0503020204020204" pitchFamily="34" charset="-122"/>
              </a:rPr>
              <a:t>，海风联网火电电压恢复时间</a:t>
            </a:r>
            <a:r>
              <a:rPr lang="en-US" altLang="zh-CN" sz="1600" b="1" dirty="0">
                <a:solidFill>
                  <a:srgbClr val="FF0000"/>
                </a:solidFill>
                <a:latin typeface="微软雅黑" panose="020B0503020204020204" pitchFamily="34" charset="-122"/>
                <a:ea typeface="微软雅黑" panose="020B0503020204020204" pitchFamily="34" charset="-122"/>
              </a:rPr>
              <a:t>0.51s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标题 1"/>
          <p:cNvSpPr txBox="1"/>
          <p:nvPr/>
        </p:nvSpPr>
        <p:spPr>
          <a:xfrm>
            <a:off x="1186180" y="351790"/>
            <a:ext cx="11019155" cy="688340"/>
          </a:xfrm>
          <a:prstGeom prst="rect">
            <a:avLst/>
          </a:prstGeom>
        </p:spPr>
        <p:txBody>
          <a:bodyPr>
            <a:normAutofit fontScale="80000" lnSpcReduction="100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2.5 </a:t>
            </a:r>
            <a:r>
              <a:rPr lang="zh-CN" altLang="en-US" sz="3600" b="1" dirty="0">
                <a:solidFill>
                  <a:srgbClr val="205196"/>
                </a:solidFill>
                <a:effectLst/>
                <a:latin typeface="微软雅黑" panose="020B0503020204020204" pitchFamily="34" charset="-122"/>
                <a:ea typeface="微软雅黑" panose="020B0503020204020204" pitchFamily="34" charset="-122"/>
              </a:rPr>
              <a:t>纯海上风电送出与常规电源和海上风电打捆方案比较研究</a:t>
            </a:r>
          </a:p>
        </p:txBody>
      </p:sp>
      <p:sp>
        <p:nvSpPr>
          <p:cNvPr id="19" name="标题 1"/>
          <p:cNvSpPr txBox="1"/>
          <p:nvPr/>
        </p:nvSpPr>
        <p:spPr>
          <a:xfrm>
            <a:off x="1045122" y="1016263"/>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sz="2000" b="1" dirty="0">
                <a:solidFill>
                  <a:srgbClr val="FF0000"/>
                </a:solidFill>
                <a:effectLst/>
                <a:latin typeface="Times New Roman" panose="02020603050405020304" pitchFamily="18" charset="0"/>
                <a:ea typeface="微软雅黑" panose="020B0503020204020204" pitchFamily="34" charset="-122"/>
              </a:rPr>
              <a:t>不同送出方案多维度比对总结</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1890D586-F587-4B11-9A09-7A3B8DB42779}" type="slidenum">
              <a:rPr lang="zh-CN" altLang="en-US" smtClean="0"/>
              <a:t>49</a:t>
            </a:fld>
            <a:endParaRPr lang="zh-CN" altLang="en-US"/>
          </a:p>
        </p:txBody>
      </p:sp>
      <p:graphicFrame>
        <p:nvGraphicFramePr>
          <p:cNvPr id="11" name="表格 10"/>
          <p:cNvGraphicFramePr>
            <a:graphicFrameLocks noGrp="1"/>
          </p:cNvGraphicFramePr>
          <p:nvPr>
            <p:custDataLst>
              <p:tags r:id="rId1"/>
            </p:custDataLst>
          </p:nvPr>
        </p:nvGraphicFramePr>
        <p:xfrm>
          <a:off x="850900" y="1671955"/>
          <a:ext cx="10363835" cy="4541457"/>
        </p:xfrm>
        <a:graphic>
          <a:graphicData uri="http://schemas.openxmlformats.org/drawingml/2006/table">
            <a:tbl>
              <a:tblPr firstRow="1" firstCol="1" bandRow="1">
                <a:tableStyleId>{5C22544A-7EE6-4342-B048-85BDC9FD1C3A}</a:tableStyleId>
              </a:tblPr>
              <a:tblGrid>
                <a:gridCol w="2058670">
                  <a:extLst>
                    <a:ext uri="{9D8B030D-6E8A-4147-A177-3AD203B41FA5}">
                      <a16:colId xmlns:a16="http://schemas.microsoft.com/office/drawing/2014/main" val="20000"/>
                    </a:ext>
                  </a:extLst>
                </a:gridCol>
                <a:gridCol w="1337310">
                  <a:extLst>
                    <a:ext uri="{9D8B030D-6E8A-4147-A177-3AD203B41FA5}">
                      <a16:colId xmlns:a16="http://schemas.microsoft.com/office/drawing/2014/main" val="20001"/>
                    </a:ext>
                  </a:extLst>
                </a:gridCol>
                <a:gridCol w="2065655">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807845">
                  <a:extLst>
                    <a:ext uri="{9D8B030D-6E8A-4147-A177-3AD203B41FA5}">
                      <a16:colId xmlns:a16="http://schemas.microsoft.com/office/drawing/2014/main" val="20004"/>
                    </a:ext>
                  </a:extLst>
                </a:gridCol>
                <a:gridCol w="1779905">
                  <a:extLst>
                    <a:ext uri="{9D8B030D-6E8A-4147-A177-3AD203B41FA5}">
                      <a16:colId xmlns:a16="http://schemas.microsoft.com/office/drawing/2014/main" val="20005"/>
                    </a:ext>
                  </a:extLst>
                </a:gridCol>
              </a:tblGrid>
              <a:tr h="743585">
                <a:tc>
                  <a:txBody>
                    <a:bodyPr/>
                    <a:lstStyle/>
                    <a:p>
                      <a:pPr marL="3810" indent="0" algn="ctr" fontAlgn="auto">
                        <a:lnSpc>
                          <a:spcPct val="110000"/>
                        </a:lnSpc>
                      </a:pPr>
                      <a:r>
                        <a:rPr lang="zh-CN" sz="1800" kern="100" dirty="0">
                          <a:effectLst/>
                          <a:latin typeface="微软雅黑" panose="020B0503020204020204" pitchFamily="34" charset="-122"/>
                          <a:ea typeface="微软雅黑" panose="020B0503020204020204" pitchFamily="34" charset="-122"/>
                        </a:rPr>
                        <a:t>方案名称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20" marR="45720" anchor="ctr"/>
                </a:tc>
                <a:tc>
                  <a:txBody>
                    <a:bodyPr/>
                    <a:lstStyle/>
                    <a:p>
                      <a:pPr marL="3810" indent="0" algn="ctr" fontAlgn="auto">
                        <a:lnSpc>
                          <a:spcPct val="110000"/>
                        </a:lnSpc>
                      </a:pPr>
                      <a:r>
                        <a:rPr lang="zh-CN" sz="1800" kern="100" dirty="0">
                          <a:effectLst/>
                          <a:latin typeface="微软雅黑" panose="020B0503020204020204" pitchFamily="34" charset="-122"/>
                          <a:ea typeface="微软雅黑" panose="020B0503020204020204" pitchFamily="34" charset="-122"/>
                        </a:rPr>
                        <a:t>可靠性</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720" marR="45720" anchor="ctr"/>
                </a:tc>
                <a:tc>
                  <a:txBody>
                    <a:bodyPr/>
                    <a:lstStyle/>
                    <a:p>
                      <a:pPr marL="3810" indent="0" algn="ctr" fontAlgn="auto">
                        <a:lnSpc>
                          <a:spcPct val="110000"/>
                        </a:lnSpc>
                        <a:buNone/>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受端功率疏散能力</a:t>
                      </a:r>
                    </a:p>
                  </a:txBody>
                  <a:tcPr marL="45720" marR="45720" anchor="ctr"/>
                </a:tc>
                <a:tc>
                  <a:txBody>
                    <a:bodyPr/>
                    <a:lstStyle/>
                    <a:p>
                      <a:pPr marL="3810" indent="0" algn="ctr" fontAlgn="auto">
                        <a:lnSpc>
                          <a:spcPct val="110000"/>
                        </a:lnSpc>
                        <a:buNone/>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频率强度</a:t>
                      </a:r>
                    </a:p>
                  </a:txBody>
                  <a:tcPr marL="45720" marR="45720" anchor="ctr"/>
                </a:tc>
                <a:tc>
                  <a:txBody>
                    <a:bodyPr/>
                    <a:lstStyle/>
                    <a:p>
                      <a:pPr marL="3810" indent="0" algn="ctr" fontAlgn="auto">
                        <a:lnSpc>
                          <a:spcPct val="110000"/>
                        </a:lnSpc>
                        <a:buNone/>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直流通道利用率</a:t>
                      </a:r>
                    </a:p>
                  </a:txBody>
                  <a:tcPr marL="45720" marR="45720" anchor="ctr"/>
                </a:tc>
                <a:tc>
                  <a:txBody>
                    <a:bodyPr/>
                    <a:lstStyle/>
                    <a:p>
                      <a:pPr marL="3810" indent="0" algn="ctr" fontAlgn="auto">
                        <a:lnSpc>
                          <a:spcPct val="110000"/>
                        </a:lnSpc>
                        <a:buNone/>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电压强度</a:t>
                      </a:r>
                    </a:p>
                  </a:txBody>
                  <a:tcPr marL="45720" marR="45720" anchor="ctr"/>
                </a:tc>
                <a:extLst>
                  <a:ext uri="{0D108BD9-81ED-4DB2-BD59-A6C34878D82A}">
                    <a16:rowId xmlns:a16="http://schemas.microsoft.com/office/drawing/2014/main" val="10000"/>
                  </a:ext>
                </a:extLst>
              </a:tr>
              <a:tr h="816610">
                <a:tc>
                  <a:txBody>
                    <a:bodyPr/>
                    <a:lstStyle/>
                    <a:p>
                      <a:pPr indent="0" algn="ctr" fontAlgn="auto">
                        <a:lnSpc>
                          <a:spcPct val="120000"/>
                        </a:lnSpc>
                        <a:buClrTx/>
                        <a:buSzTx/>
                        <a:buNone/>
                      </a:pP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纯海风送出</a:t>
                      </a:r>
                    </a:p>
                  </a:txBody>
                  <a:tcPr marL="45720" marR="45720" anchor="ctr">
                    <a:solidFill>
                      <a:srgbClr val="4472C4"/>
                    </a:solidFill>
                  </a:tcPr>
                </a:tc>
                <a:tc>
                  <a:txBody>
                    <a:bodyPr/>
                    <a:lstStyle/>
                    <a:p>
                      <a:pPr marL="3810" indent="0" algn="ctr" fontAlgn="auto">
                        <a:lnSpc>
                          <a:spcPct val="120000"/>
                        </a:lnSpc>
                        <a:buClrTx/>
                        <a:buSzTx/>
                        <a:buFont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txBody>
                  <a:tcPr marL="45720" marR="45720" anchor="ctr">
                    <a:solidFill>
                      <a:srgbClr val="CFD5EA"/>
                    </a:solidFill>
                  </a:tcPr>
                </a:tc>
                <a:tc>
                  <a:txBody>
                    <a:bodyPr/>
                    <a:lstStyle/>
                    <a:p>
                      <a:pPr marL="3810" indent="0" algn="ctr" fontAlgn="auto">
                        <a:lnSpc>
                          <a:spcPct val="120000"/>
                        </a:lnSpc>
                        <a:buClrTx/>
                        <a:buSzTx/>
                        <a:buNone/>
                      </a:pPr>
                      <a:r>
                        <a:rPr lang="zh-CN" altLang="en-US"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solidFill>
                      <a:srgbClr val="CFD5EA"/>
                    </a:solidFill>
                  </a:tcP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txBody>
                  <a:tcPr marL="45720" marR="45720" anchor="ctr">
                    <a:solidFill>
                      <a:srgbClr val="CFD5EA"/>
                    </a:solidFill>
                  </a:tcP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差</a:t>
                      </a:r>
                    </a:p>
                  </a:txBody>
                  <a:tcPr marL="45720" marR="45720" anchor="ctr">
                    <a:solidFill>
                      <a:srgbClr val="CFD5EA"/>
                    </a:solidFill>
                  </a:tcPr>
                </a:tc>
                <a:tc>
                  <a:txBody>
                    <a:bodyPr/>
                    <a:lstStyle/>
                    <a:p>
                      <a:pPr marL="3810" indent="0" algn="ctr" fontAlgn="auto">
                        <a:lnSpc>
                          <a:spcPct val="120000"/>
                        </a:lnSpc>
                        <a:buClrTx/>
                        <a:buSzTx/>
                        <a:buNone/>
                      </a:pPr>
                      <a:r>
                        <a:rPr lang="zh-CN" altLang="en-US"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solidFill>
                      <a:srgbClr val="CFD5EA"/>
                    </a:solidFill>
                  </a:tcPr>
                </a:tc>
                <a:extLst>
                  <a:ext uri="{0D108BD9-81ED-4DB2-BD59-A6C34878D82A}">
                    <a16:rowId xmlns:a16="http://schemas.microsoft.com/office/drawing/2014/main" val="10001"/>
                  </a:ext>
                </a:extLst>
              </a:tr>
              <a:tr h="779145">
                <a:tc>
                  <a:txBody>
                    <a:bodyPr/>
                    <a:lstStyle/>
                    <a:p>
                      <a:pPr indent="0" algn="ctr" fontAlgn="auto">
                        <a:lnSpc>
                          <a:spcPct val="120000"/>
                        </a:lnSpc>
                        <a:buClrTx/>
                        <a:buSzTx/>
                        <a:buNone/>
                      </a:pP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海风</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孤岛火电</a:t>
                      </a:r>
                    </a:p>
                  </a:txBody>
                  <a:tcPr marL="45720" marR="45720" anchor="ctr"/>
                </a:tc>
                <a:tc>
                  <a:txBody>
                    <a:bodyPr/>
                    <a:lstStyle/>
                    <a:p>
                      <a:pPr marL="3810" indent="0" algn="ctr" fontAlgn="auto">
                        <a:lnSpc>
                          <a:spcPct val="120000"/>
                        </a:lnSpc>
                        <a:buClrTx/>
                        <a:buSzTx/>
                        <a:buFont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差</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txBody>
                  <a:tcPr marL="45720" marR="45720" anchor="ctr"/>
                </a:tc>
                <a:extLst>
                  <a:ext uri="{0D108BD9-81ED-4DB2-BD59-A6C34878D82A}">
                    <a16:rowId xmlns:a16="http://schemas.microsoft.com/office/drawing/2014/main" val="10002"/>
                  </a:ext>
                </a:extLst>
              </a:tr>
              <a:tr h="710565">
                <a:tc>
                  <a:txBody>
                    <a:bodyPr/>
                    <a:lstStyle/>
                    <a:p>
                      <a:pPr indent="0" algn="ctr" fontAlgn="auto">
                        <a:lnSpc>
                          <a:spcPct val="120000"/>
                        </a:lnSpc>
                      </a:pP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rPr>
                        <a:t>海风</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rPr>
                        <a:t>孤岛核电</a:t>
                      </a:r>
                    </a:p>
                  </a:txBody>
                  <a:tcPr marL="45720" marR="45720" anchor="ctr"/>
                </a:tc>
                <a:tc>
                  <a:txBody>
                    <a:bodyPr/>
                    <a:lstStyle/>
                    <a:p>
                      <a:pPr marL="3810" indent="0" algn="ctr" fontAlgn="auto">
                        <a:lnSpc>
                          <a:spcPct val="120000"/>
                        </a:lnSpc>
                        <a:buClrTx/>
                        <a:buSzTx/>
                        <a:buFontTx/>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差</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差</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txBody>
                  <a:tcPr marL="45720" marR="45720" anchor="ctr"/>
                </a:tc>
                <a:extLst>
                  <a:ext uri="{0D108BD9-81ED-4DB2-BD59-A6C34878D82A}">
                    <a16:rowId xmlns:a16="http://schemas.microsoft.com/office/drawing/2014/main" val="10003"/>
                  </a:ext>
                </a:extLst>
              </a:tr>
              <a:tr h="769620">
                <a:tc>
                  <a:txBody>
                    <a:bodyPr/>
                    <a:lstStyle/>
                    <a:p>
                      <a:pPr indent="0" algn="ctr" fontAlgn="auto">
                        <a:lnSpc>
                          <a:spcPct val="120000"/>
                        </a:lnSpc>
                        <a:buNone/>
                      </a:pP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rPr>
                        <a:t>海风</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rPr>
                        <a:t>联网火电</a:t>
                      </a:r>
                    </a:p>
                  </a:txBody>
                  <a:tcPr marL="45720" marR="45720" anchor="ctr"/>
                </a:tc>
                <a:tc>
                  <a:txBody>
                    <a:bodyPr/>
                    <a:lstStyle/>
                    <a:p>
                      <a:pPr marL="3810" indent="0" algn="ctr" fontAlgn="auto">
                        <a:lnSpc>
                          <a:spcPct val="120000"/>
                        </a:lnSpc>
                        <a:buClrTx/>
                        <a:buSzTx/>
                        <a:buFontTx/>
                        <a:buNone/>
                      </a:pPr>
                      <a:r>
                        <a:rPr lang="zh-CN" altLang="en-US"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p>
                      <a:pPr marL="3810" indent="0" algn="ctr" fontAlgn="auto">
                        <a:lnSpc>
                          <a:spcPct val="120000"/>
                        </a:lnSpc>
                        <a:buClrTx/>
                        <a:buSzTx/>
                        <a:buNone/>
                      </a:pPr>
                      <a:r>
                        <a:rPr lang="en-US" altLang="zh-CN"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短路电流较高</a:t>
                      </a:r>
                      <a:r>
                        <a:rPr lang="en-US" altLang="zh-CN"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a:txBody>
                  <a:tcPr marL="45720" marR="45720" anchor="ctr"/>
                </a:tc>
                <a:tc>
                  <a:txBody>
                    <a:bodyPr/>
                    <a:lstStyle/>
                    <a:p>
                      <a:pPr marL="3810" indent="0" algn="ctr" fontAlgn="auto">
                        <a:lnSpc>
                          <a:spcPct val="120000"/>
                        </a:lnSpc>
                        <a:buClrTx/>
                        <a:buSzTx/>
                        <a:buNone/>
                      </a:pPr>
                      <a:r>
                        <a:rPr lang="zh-CN" altLang="en-US"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tc>
                <a:tc>
                  <a:txBody>
                    <a:bodyPr/>
                    <a:lstStyle/>
                    <a:p>
                      <a:pPr marL="3810" indent="0" algn="ctr" fontAlgn="auto">
                        <a:lnSpc>
                          <a:spcPct val="120000"/>
                        </a:lnSpc>
                        <a:buClrTx/>
                        <a:buSzTx/>
                        <a:buNone/>
                      </a:pPr>
                      <a:r>
                        <a:rPr lang="zh-CN" altLang="en-US"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tc>
                <a:tc>
                  <a:txBody>
                    <a:bodyPr/>
                    <a:lstStyle/>
                    <a:p>
                      <a:pPr marL="3810" indent="0" algn="ctr" fontAlgn="auto">
                        <a:lnSpc>
                          <a:spcPct val="120000"/>
                        </a:lnSpc>
                        <a:buClrTx/>
                        <a:buSzTx/>
                        <a:buNone/>
                      </a:pPr>
                      <a:r>
                        <a:rPr lang="zh-CN" altLang="en-US"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tc>
                <a:extLst>
                  <a:ext uri="{0D108BD9-81ED-4DB2-BD59-A6C34878D82A}">
                    <a16:rowId xmlns:a16="http://schemas.microsoft.com/office/drawing/2014/main" val="10004"/>
                  </a:ext>
                </a:extLst>
              </a:tr>
              <a:tr h="710565">
                <a:tc>
                  <a:txBody>
                    <a:bodyPr/>
                    <a:lstStyle/>
                    <a:p>
                      <a:pPr indent="0" algn="ctr" fontAlgn="auto">
                        <a:lnSpc>
                          <a:spcPct val="120000"/>
                        </a:lnSpc>
                        <a:buNone/>
                      </a:pP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rPr>
                        <a:t>海风</a:t>
                      </a: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rPr>
                        <a:t>联网核电</a:t>
                      </a:r>
                    </a:p>
                  </a:txBody>
                  <a:tcPr marL="45720" marR="45720" anchor="ctr"/>
                </a:tc>
                <a:tc>
                  <a:txBody>
                    <a:bodyPr/>
                    <a:lstStyle/>
                    <a:p>
                      <a:pPr marL="3810" indent="0" algn="ctr" fontAlgn="auto">
                        <a:lnSpc>
                          <a:spcPct val="120000"/>
                        </a:lnSpc>
                        <a:buClrTx/>
                        <a:buSzTx/>
                        <a:buFontTx/>
                        <a:buNone/>
                      </a:pPr>
                      <a:r>
                        <a:rPr lang="zh-CN" sz="18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较差</a:t>
                      </a:r>
                    </a:p>
                    <a:p>
                      <a:pPr marL="3810" indent="0" algn="ctr" fontAlgn="auto">
                        <a:lnSpc>
                          <a:spcPct val="120000"/>
                        </a:lnSpc>
                        <a:buClrTx/>
                        <a:buSzTx/>
                        <a:buNone/>
                      </a:pPr>
                      <a:r>
                        <a:rPr lang="en-US" altLang="zh-CN"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短路电流较高</a:t>
                      </a:r>
                      <a:r>
                        <a:rPr lang="en-US" altLang="zh-CN"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tc>
                  <a:txBody>
                    <a:bodyPr/>
                    <a:lstStyle/>
                    <a:p>
                      <a:pPr marL="3810" indent="0" algn="ctr" fontAlgn="auto">
                        <a:lnSpc>
                          <a:spcPct val="120000"/>
                        </a:lnSpc>
                        <a:buClrTx/>
                        <a:buSzTx/>
                        <a:buNone/>
                      </a:pPr>
                      <a:r>
                        <a:rPr lang="zh-CN" altLang="en-US" sz="1800" b="0"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较好</a:t>
                      </a:r>
                    </a:p>
                  </a:txBody>
                  <a:tcPr marL="45720" marR="4572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研究进展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标题 1"/>
          <p:cNvSpPr txBox="1"/>
          <p:nvPr/>
        </p:nvSpPr>
        <p:spPr>
          <a:xfrm>
            <a:off x="671757" y="952910"/>
            <a:ext cx="9820593"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课题</a:t>
            </a:r>
            <a:r>
              <a:rPr lang="en-US" altLang="zh-CN" sz="2400" b="1" dirty="0">
                <a:solidFill>
                  <a:srgbClr val="FF0000"/>
                </a:solidFill>
                <a:effectLst/>
                <a:latin typeface="微软雅黑" panose="020B0503020204020204" pitchFamily="34" charset="-122"/>
                <a:ea typeface="微软雅黑" panose="020B0503020204020204" pitchFamily="34" charset="-122"/>
              </a:rPr>
              <a:t>1</a:t>
            </a:r>
            <a:r>
              <a:rPr lang="zh-CN" altLang="en-US" sz="2400" b="1" dirty="0">
                <a:solidFill>
                  <a:srgbClr val="FF0000"/>
                </a:solidFill>
                <a:effectLst/>
                <a:latin typeface="微软雅黑" panose="020B0503020204020204" pitchFamily="34" charset="-122"/>
                <a:ea typeface="微软雅黑" panose="020B0503020204020204" pitchFamily="34" charset="-122"/>
              </a:rPr>
              <a:t>：超大规模海上风电接入广东电网的海陆统筹规划技术研究</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671757" y="1372830"/>
            <a:ext cx="10595509" cy="1754326"/>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提出超大规模海上风电接入广东电网的送受端网络海陆统筹一体化构建技术</a:t>
            </a:r>
            <a:r>
              <a:rPr lang="en-US" altLang="zh-CN" sz="2400" b="1" dirty="0">
                <a:latin typeface="微软雅黑" panose="020B0503020204020204" pitchFamily="34" charset="-122"/>
                <a:ea typeface="微软雅黑" panose="020B0503020204020204" pitchFamily="34" charset="-122"/>
              </a:rPr>
              <a:t>;</a:t>
            </a:r>
          </a:p>
          <a:p>
            <a:pPr>
              <a:lnSpc>
                <a:spcPct val="150000"/>
              </a:lnSpc>
            </a:pPr>
            <a:r>
              <a:rPr lang="zh-CN" altLang="en-US" sz="2400" b="1" dirty="0">
                <a:latin typeface="微软雅黑" panose="020B0503020204020204" pitchFamily="34" charset="-122"/>
                <a:ea typeface="微软雅黑" panose="020B0503020204020204" pitchFamily="34" charset="-122"/>
              </a:rPr>
              <a:t>提出海上风电受端落点海陆统筹的优化布局建议；</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提出海上风电汇集送出系统的储能装置选址定容多目标优化配置方法</a:t>
            </a:r>
            <a:r>
              <a:rPr lang="zh-CN" altLang="en-US" sz="2400" dirty="0">
                <a:latin typeface="微软雅黑" panose="020B0503020204020204" pitchFamily="34" charset="-122"/>
                <a:ea typeface="微软雅黑" panose="020B0503020204020204" pitchFamily="34" charset="-122"/>
              </a:rPr>
              <a:t>。</a:t>
            </a:r>
          </a:p>
        </p:txBody>
      </p:sp>
      <p:graphicFrame>
        <p:nvGraphicFramePr>
          <p:cNvPr id="12" name="表格 11"/>
          <p:cNvGraphicFramePr>
            <a:graphicFrameLocks noGrp="1"/>
          </p:cNvGraphicFramePr>
          <p:nvPr/>
        </p:nvGraphicFramePr>
        <p:xfrm>
          <a:off x="572731" y="3739441"/>
          <a:ext cx="11533627" cy="2004160"/>
        </p:xfrm>
        <a:graphic>
          <a:graphicData uri="http://schemas.openxmlformats.org/drawingml/2006/table">
            <a:tbl>
              <a:tblPr firstRow="1" bandRow="1">
                <a:tableStyleId>{5C22544A-7EE6-4342-B048-85BDC9FD1C3A}</a:tableStyleId>
              </a:tblPr>
              <a:tblGrid>
                <a:gridCol w="8499843">
                  <a:extLst>
                    <a:ext uri="{9D8B030D-6E8A-4147-A177-3AD203B41FA5}">
                      <a16:colId xmlns:a16="http://schemas.microsoft.com/office/drawing/2014/main" val="20000"/>
                    </a:ext>
                  </a:extLst>
                </a:gridCol>
                <a:gridCol w="3033784">
                  <a:extLst>
                    <a:ext uri="{9D8B030D-6E8A-4147-A177-3AD203B41FA5}">
                      <a16:colId xmlns:a16="http://schemas.microsoft.com/office/drawing/2014/main" val="20001"/>
                    </a:ext>
                  </a:extLst>
                </a:gridCol>
              </a:tblGrid>
              <a:tr h="501040">
                <a:tc>
                  <a:txBody>
                    <a:bodyPr/>
                    <a:lstStyle/>
                    <a:p>
                      <a:pPr algn="l"/>
                      <a:r>
                        <a:rPr lang="zh-CN" altLang="en-US" sz="2400" dirty="0">
                          <a:latin typeface="微软雅黑" panose="020B0503020204020204" pitchFamily="34" charset="-122"/>
                          <a:ea typeface="微软雅黑" panose="020B0503020204020204" pitchFamily="34" charset="-122"/>
                        </a:rPr>
                        <a:t>具体内容</a:t>
                      </a:r>
                    </a:p>
                  </a:txBody>
                  <a:tcPr anchor="ctr"/>
                </a:tc>
                <a:tc>
                  <a:txBody>
                    <a:bodyPr/>
                    <a:lstStyle/>
                    <a:p>
                      <a:pPr algn="l"/>
                      <a:r>
                        <a:rPr lang="zh-CN" altLang="en-US" sz="2400" dirty="0">
                          <a:latin typeface="微软雅黑" panose="020B0503020204020204" pitchFamily="34" charset="-122"/>
                          <a:ea typeface="微软雅黑" panose="020B0503020204020204" pitchFamily="34" charset="-122"/>
                        </a:rPr>
                        <a:t>研究进展</a:t>
                      </a:r>
                    </a:p>
                  </a:txBody>
                  <a:tcPr anchor="ctr"/>
                </a:tc>
                <a:extLst>
                  <a:ext uri="{0D108BD9-81ED-4DB2-BD59-A6C34878D82A}">
                    <a16:rowId xmlns:a16="http://schemas.microsoft.com/office/drawing/2014/main" val="10000"/>
                  </a:ext>
                </a:extLst>
              </a:tr>
              <a:tr h="501040">
                <a:tc>
                  <a:txBody>
                    <a:bodyPr/>
                    <a:lstStyle/>
                    <a:p>
                      <a:pPr algn="l"/>
                      <a:r>
                        <a:rPr lang="zh-CN" altLang="en-US" sz="2400" b="0" dirty="0">
                          <a:latin typeface="微软雅黑" panose="020B0503020204020204" pitchFamily="34" charset="-122"/>
                          <a:ea typeface="微软雅黑" panose="020B0503020204020204" pitchFamily="34" charset="-122"/>
                        </a:rPr>
                        <a:t>送受端网络海陆统筹一体化构建技术</a:t>
                      </a:r>
                    </a:p>
                  </a:txBody>
                  <a:tcPr anchor="ctr"/>
                </a:tc>
                <a:tc>
                  <a:txBody>
                    <a:bodyPr/>
                    <a:lstStyle/>
                    <a:p>
                      <a:pPr algn="l"/>
                      <a:r>
                        <a:rPr lang="zh-CN" altLang="en-US" sz="2400" dirty="0">
                          <a:latin typeface="微软雅黑" panose="020B0503020204020204" pitchFamily="34" charset="-122"/>
                          <a:ea typeface="微软雅黑" panose="020B0503020204020204" pitchFamily="34" charset="-122"/>
                        </a:rPr>
                        <a:t>已完成</a:t>
                      </a:r>
                    </a:p>
                  </a:txBody>
                  <a:tcPr anchor="ctr"/>
                </a:tc>
                <a:extLst>
                  <a:ext uri="{0D108BD9-81ED-4DB2-BD59-A6C34878D82A}">
                    <a16:rowId xmlns:a16="http://schemas.microsoft.com/office/drawing/2014/main" val="10001"/>
                  </a:ext>
                </a:extLst>
              </a:tr>
              <a:tr h="501040">
                <a:tc>
                  <a:txBody>
                    <a:bodyPr/>
                    <a:lstStyle/>
                    <a:p>
                      <a:pPr algn="l"/>
                      <a:r>
                        <a:rPr lang="zh-CN" altLang="en-US" sz="2400" b="0" dirty="0">
                          <a:latin typeface="微软雅黑" panose="020B0503020204020204" pitchFamily="34" charset="-122"/>
                          <a:ea typeface="微软雅黑" panose="020B0503020204020204" pitchFamily="34" charset="-122"/>
                        </a:rPr>
                        <a:t>海上风电受端落点海陆统筹的优化布局建议</a:t>
                      </a:r>
                    </a:p>
                  </a:txBody>
                  <a:tcPr anchor="ctr"/>
                </a:tc>
                <a:tc>
                  <a:txBody>
                    <a:bodyPr/>
                    <a:lstStyle/>
                    <a:p>
                      <a:pPr marL="0" algn="l" defTabSz="914400"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已完成</a:t>
                      </a:r>
                      <a:endParaRPr lang="zh-CN" sz="2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501040">
                <a:tc>
                  <a:txBody>
                    <a:bodyPr/>
                    <a:lstStyle/>
                    <a:p>
                      <a:pPr algn="l"/>
                      <a:r>
                        <a:rPr lang="zh-CN" altLang="en-US" sz="2400" b="0" dirty="0">
                          <a:latin typeface="微软雅黑" panose="020B0503020204020204" pitchFamily="34" charset="-122"/>
                          <a:ea typeface="微软雅黑" panose="020B0503020204020204" pitchFamily="34" charset="-122"/>
                        </a:rPr>
                        <a:t>储能装置选址定容多目标优化配置方法</a:t>
                      </a:r>
                    </a:p>
                  </a:txBody>
                  <a:tcPr anchor="ctr"/>
                </a:tc>
                <a:tc>
                  <a:txBody>
                    <a:bodyPr/>
                    <a:lstStyle/>
                    <a:p>
                      <a:pPr marL="0" algn="l" defTabSz="914400"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已完成</a:t>
                      </a:r>
                      <a:endParaRPr lang="zh-CN" altLang="zh-CN" sz="2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3"/>
                  </a:ext>
                </a:extLst>
              </a:tr>
            </a:tbl>
          </a:graphicData>
        </a:graphic>
      </p:graphicFrame>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45002" y="313748"/>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695" y="201332"/>
            <a:ext cx="751304" cy="751304"/>
          </a:xfrm>
          <a:prstGeom prst="rect">
            <a:avLst/>
          </a:prstGeom>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5834966" y="20078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13384" y="-33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矩形 6"/>
          <p:cNvSpPr/>
          <p:nvPr/>
        </p:nvSpPr>
        <p:spPr>
          <a:xfrm>
            <a:off x="306070" y="1214120"/>
            <a:ext cx="11553825" cy="3836670"/>
          </a:xfrm>
          <a:prstGeom prst="rect">
            <a:avLst/>
          </a:prstGeom>
        </p:spPr>
        <p:txBody>
          <a:bodyPr wrap="square">
            <a:noAutofit/>
          </a:bodyPr>
          <a:lstStyle/>
          <a:p>
            <a:pPr indent="0" fontAlgn="auto">
              <a:lnSpc>
                <a:spcPct val="150000"/>
              </a:lnSpc>
            </a:pP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、超大规模海上风电接入广东电网的稳定评估方法研究：</a:t>
            </a:r>
            <a:r>
              <a:rPr lang="zh-CN" altLang="en-US" sz="1600" dirty="0">
                <a:latin typeface="微软雅黑" panose="020B0503020204020204" pitchFamily="34" charset="-122"/>
                <a:ea typeface="微软雅黑" panose="020B0503020204020204" pitchFamily="34" charset="-122"/>
              </a:rPr>
              <a:t>提出了</a:t>
            </a:r>
            <a:r>
              <a:rPr lang="zh-CN" altLang="en-US" sz="1600" b="1" dirty="0">
                <a:latin typeface="微软雅黑" panose="020B0503020204020204" pitchFamily="34" charset="-122"/>
                <a:ea typeface="微软雅黑" panose="020B0503020204020204" pitchFamily="34" charset="-122"/>
              </a:rPr>
              <a:t>电压刚度和暂态电压恢复时间、</a:t>
            </a:r>
            <a:r>
              <a:rPr lang="zh-CN" altLang="en-US" sz="1600" b="1" dirty="0">
                <a:latin typeface="微软雅黑" panose="020B0503020204020204" pitchFamily="34" charset="-122"/>
                <a:ea typeface="微软雅黑" panose="020B0503020204020204" pitchFamily="34" charset="-122"/>
                <a:sym typeface="+mn-ea"/>
              </a:rPr>
              <a:t>频率偏差因子和能量缺失因子</a:t>
            </a:r>
            <a:r>
              <a:rPr lang="zh-CN" altLang="en-US" sz="1600" dirty="0">
                <a:latin typeface="微软雅黑" panose="020B0503020204020204" pitchFamily="34" charset="-122"/>
                <a:ea typeface="微软雅黑" panose="020B0503020204020204" pitchFamily="34" charset="-122"/>
              </a:rPr>
              <a:t>指标来评估大规模海上风电汇集送出对电网</a:t>
            </a:r>
            <a:r>
              <a:rPr lang="zh-CN" altLang="en-US" sz="1600" b="1" dirty="0">
                <a:latin typeface="微软雅黑" panose="020B0503020204020204" pitchFamily="34" charset="-122"/>
                <a:ea typeface="微软雅黑" panose="020B0503020204020204" pitchFamily="34" charset="-122"/>
              </a:rPr>
              <a:t>电压和频率稳定性的影响</a:t>
            </a:r>
            <a:r>
              <a:rPr lang="zh-CN" altLang="en-US" sz="1600" dirty="0">
                <a:latin typeface="微软雅黑" panose="020B0503020204020204" pitchFamily="34" charset="-122"/>
                <a:ea typeface="微软雅黑" panose="020B0503020204020204" pitchFamily="34" charset="-122"/>
              </a:rPr>
              <a:t>；分析了海上风电接入对交流系统潮流安全特性、短路电流特性的影响，分析了超大规模海上风电对受端电网的电压与频率支撑作用。</a:t>
            </a:r>
            <a:endParaRPr lang="zh-CN" altLang="en-US" sz="1600" b="1" dirty="0">
              <a:latin typeface="微软雅黑" panose="020B0503020204020204" pitchFamily="34" charset="-122"/>
              <a:ea typeface="微软雅黑" panose="020B0503020204020204" pitchFamily="34" charset="-122"/>
            </a:endParaRPr>
          </a:p>
          <a:p>
            <a:pPr indent="0" fontAlgn="auto">
              <a:lnSpc>
                <a:spcPct val="150000"/>
              </a:lnSpc>
            </a:pP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、纯海上风电送出与常规电源与海上风电打捆方案比较研究：</a:t>
            </a:r>
            <a:r>
              <a:rPr lang="zh-CN" altLang="en-US" sz="1600" dirty="0">
                <a:latin typeface="微软雅黑" panose="020B0503020204020204" pitchFamily="34" charset="-122"/>
                <a:ea typeface="微软雅黑" panose="020B0503020204020204" pitchFamily="34" charset="-122"/>
              </a:rPr>
              <a:t>针对纯海上风电送出、常规电源与海上风电打捆送出的不同方案，从</a:t>
            </a:r>
            <a:r>
              <a:rPr lang="zh-CN" altLang="en-US" sz="1600" b="1" dirty="0">
                <a:latin typeface="微软雅黑" panose="020B0503020204020204" pitchFamily="34" charset="-122"/>
                <a:ea typeface="微软雅黑" panose="020B0503020204020204" pitchFamily="34" charset="-122"/>
              </a:rPr>
              <a:t>功率疏散能力、直流通道利用率、频率强度以及电压强度</a:t>
            </a:r>
            <a:r>
              <a:rPr lang="zh-CN" altLang="en-US" sz="1600" dirty="0">
                <a:latin typeface="微软雅黑" panose="020B0503020204020204" pitchFamily="34" charset="-122"/>
                <a:ea typeface="微软雅黑" panose="020B0503020204020204" pitchFamily="34" charset="-122"/>
              </a:rPr>
              <a:t>多个维度出发，研究不同送出并网方案的可靠性以及对受端电网的影响。</a:t>
            </a:r>
          </a:p>
          <a:p>
            <a:pPr indent="0" fontAlgn="auto">
              <a:lnSpc>
                <a:spcPct val="150000"/>
              </a:lnSpc>
            </a:pP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、考虑海上风电调频需求的受端电网安全稳定裕度提升方法研究：</a:t>
            </a:r>
            <a:r>
              <a:rPr lang="zh-CN" altLang="en-US" sz="1600" dirty="0">
                <a:latin typeface="微软雅黑" panose="020B0503020204020204" pitchFamily="34" charset="-122"/>
                <a:ea typeface="微软雅黑" panose="020B0503020204020204" pitchFamily="34" charset="-122"/>
              </a:rPr>
              <a:t>分析了基于直流电容和风机减载运行的海上风电送出系统频率支撑作用，</a:t>
            </a:r>
            <a:r>
              <a:rPr lang="zh-CN" altLang="en-US" sz="1600" b="1" dirty="0">
                <a:latin typeface="微软雅黑" panose="020B0503020204020204" pitchFamily="34" charset="-122"/>
                <a:ea typeface="微软雅黑" panose="020B0503020204020204" pitchFamily="34" charset="-122"/>
              </a:rPr>
              <a:t>对比分析了有</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无通信的海上风电频率支撑控制策略</a:t>
            </a:r>
            <a:r>
              <a:rPr lang="zh-CN" altLang="en-US" sz="1600" dirty="0">
                <a:latin typeface="微软雅黑" panose="020B0503020204020204" pitchFamily="34" charset="-122"/>
                <a:ea typeface="微软雅黑" panose="020B0503020204020204" pitchFamily="34" charset="-122"/>
              </a:rPr>
              <a:t>，进一步对直驱型风电机组利用转子动能的惯量支撑能力进行了评估，并对极端工况下海上风电机组提供惯量支撑的作用效果进行了验证。</a:t>
            </a:r>
            <a:endParaRPr lang="zh-CN" altLang="en-US" sz="16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1890D586-F587-4B11-9A09-7A3B8DB42779}" type="slidenum">
              <a:rPr lang="zh-CN" altLang="en-US" smtClean="0"/>
              <a:t>50</a:t>
            </a:fld>
            <a:endParaRPr lang="zh-CN" altLang="en-US"/>
          </a:p>
        </p:txBody>
      </p:sp>
      <p:sp>
        <p:nvSpPr>
          <p:cNvPr id="11" name="标题 1"/>
          <p:cNvSpPr txBox="1"/>
          <p:nvPr/>
        </p:nvSpPr>
        <p:spPr>
          <a:xfrm>
            <a:off x="1260753" y="352064"/>
            <a:ext cx="10515600" cy="638888"/>
          </a:xfrm>
          <a:prstGeom prst="rect">
            <a:avLst/>
          </a:prstGeom>
        </p:spPr>
        <p:txBody>
          <a:bodyPr>
            <a:normAutofit fontScale="97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 2.6 </a:t>
            </a:r>
            <a:r>
              <a:rPr lang="zh-CN" altLang="en-US" sz="3600" b="1" dirty="0">
                <a:solidFill>
                  <a:srgbClr val="205196"/>
                </a:solidFill>
                <a:effectLst/>
                <a:latin typeface="微软雅黑" panose="020B0503020204020204" pitchFamily="34" charset="-122"/>
                <a:ea typeface="微软雅黑" panose="020B0503020204020204" pitchFamily="34" charset="-122"/>
              </a:rPr>
              <a:t>主要研究内容和创新点总结</a:t>
            </a:r>
          </a:p>
        </p:txBody>
      </p:sp>
      <p:sp>
        <p:nvSpPr>
          <p:cNvPr id="19" name="标题 1"/>
          <p:cNvSpPr txBox="1"/>
          <p:nvPr/>
        </p:nvSpPr>
        <p:spPr>
          <a:xfrm>
            <a:off x="252007" y="882913"/>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sz="2000" b="1" dirty="0">
                <a:solidFill>
                  <a:srgbClr val="FF0000"/>
                </a:solidFill>
                <a:effectLst/>
                <a:latin typeface="Times New Roman" panose="02020603050405020304" pitchFamily="18" charset="0"/>
                <a:ea typeface="微软雅黑" panose="020B0503020204020204" pitchFamily="34" charset="-122"/>
              </a:rPr>
              <a:t>主要研究内容</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
        <p:nvSpPr>
          <p:cNvPr id="3" name="标题 1"/>
          <p:cNvSpPr txBox="1"/>
          <p:nvPr/>
        </p:nvSpPr>
        <p:spPr>
          <a:xfrm>
            <a:off x="252007" y="4503683"/>
            <a:ext cx="5424240"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20000"/>
              </a:lnSpc>
            </a:pPr>
            <a:r>
              <a:rPr lang="zh-CN" sz="2000" b="1" dirty="0">
                <a:solidFill>
                  <a:srgbClr val="FF0000"/>
                </a:solidFill>
                <a:effectLst/>
                <a:latin typeface="Times New Roman" panose="02020603050405020304" pitchFamily="18" charset="0"/>
                <a:ea typeface="微软雅黑" panose="020B0503020204020204" pitchFamily="34" charset="-122"/>
              </a:rPr>
              <a:t>主要创新点</a:t>
            </a:r>
            <a:endParaRPr lang="en-US" altLang="zh-CN" sz="2000" b="1" dirty="0">
              <a:solidFill>
                <a:srgbClr val="FF0000"/>
              </a:solidFill>
              <a:effectLst/>
              <a:latin typeface="Times New Roman" panose="02020603050405020304" pitchFamily="18" charset="0"/>
              <a:ea typeface="微软雅黑" panose="020B0503020204020204" pitchFamily="34" charset="-122"/>
            </a:endParaRPr>
          </a:p>
        </p:txBody>
      </p:sp>
      <p:sp>
        <p:nvSpPr>
          <p:cNvPr id="4" name="矩形 3"/>
          <p:cNvSpPr/>
          <p:nvPr/>
        </p:nvSpPr>
        <p:spPr>
          <a:xfrm>
            <a:off x="387350" y="4838065"/>
            <a:ext cx="11553825" cy="2019935"/>
          </a:xfrm>
          <a:prstGeom prst="rect">
            <a:avLst/>
          </a:prstGeom>
        </p:spPr>
        <p:txBody>
          <a:bodyPr wrap="square">
            <a:noAutofit/>
          </a:bodyPr>
          <a:lstStyle/>
          <a:p>
            <a:pPr indent="0" fontAlgn="auto">
              <a:lnSpc>
                <a:spcPct val="150000"/>
              </a:lnSpc>
            </a:pP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提出了适用于超大规模海上风电接入广东电网的</a:t>
            </a:r>
            <a:r>
              <a:rPr lang="zh-CN" altLang="en-US" sz="1600" b="1" dirty="0">
                <a:latin typeface="微软雅黑" panose="020B0503020204020204" pitchFamily="34" charset="-122"/>
                <a:ea typeface="微软雅黑" panose="020B0503020204020204" pitchFamily="34" charset="-122"/>
              </a:rPr>
              <a:t>多维度安全稳定性评估体系；</a:t>
            </a:r>
          </a:p>
          <a:p>
            <a:pPr indent="0" fontAlgn="auto">
              <a:lnSpc>
                <a:spcPct val="150000"/>
              </a:lnSpc>
            </a:pP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提出了海上风电打捆不同常规电源送出的</a:t>
            </a:r>
            <a:r>
              <a:rPr lang="zh-CN" altLang="en-US" sz="1600" b="1" dirty="0">
                <a:latin typeface="微软雅黑" panose="020B0503020204020204" pitchFamily="34" charset="-122"/>
                <a:ea typeface="微软雅黑" panose="020B0503020204020204" pitchFamily="34" charset="-122"/>
              </a:rPr>
              <a:t>多维度对比方法；</a:t>
            </a:r>
          </a:p>
          <a:p>
            <a:pPr indent="0" fontAlgn="auto">
              <a:lnSpc>
                <a:spcPct val="150000"/>
              </a:lnSpc>
            </a:pP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提出了</a:t>
            </a:r>
            <a:r>
              <a:rPr lang="zh-CN" altLang="en-US" sz="1600" b="1" dirty="0">
                <a:latin typeface="微软雅黑" panose="020B0503020204020204" pitchFamily="34" charset="-122"/>
                <a:ea typeface="微软雅黑" panose="020B0503020204020204" pitchFamily="34" charset="-122"/>
              </a:rPr>
              <a:t>考虑风能捕获损失的直驱型风电机组惯量支撑能力评估方法；</a:t>
            </a:r>
          </a:p>
          <a:p>
            <a:pPr indent="0" fontAlgn="auto">
              <a:lnSpc>
                <a:spcPct val="150000"/>
              </a:lnSpc>
            </a:pPr>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分析了</a:t>
            </a:r>
            <a:r>
              <a:rPr lang="zh-CN" altLang="en-US" sz="1600" b="1" dirty="0">
                <a:latin typeface="微软雅黑" panose="020B0503020204020204" pitchFamily="34" charset="-122"/>
                <a:ea typeface="微软雅黑" panose="020B0503020204020204" pitchFamily="34" charset="-122"/>
              </a:rPr>
              <a:t>通信延时对海上风电提供惯量支撑效果的影响；</a:t>
            </a:r>
          </a:p>
          <a:p>
            <a:pPr indent="0" fontAlgn="auto">
              <a:lnSpc>
                <a:spcPct val="150000"/>
              </a:lnSpc>
            </a:pP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提出了</a:t>
            </a:r>
            <a:r>
              <a:rPr lang="zh-CN" altLang="en-US" sz="1600" b="1" dirty="0">
                <a:latin typeface="微软雅黑" panose="020B0503020204020204" pitchFamily="34" charset="-122"/>
                <a:ea typeface="微软雅黑" panose="020B0503020204020204" pitchFamily="34" charset="-122"/>
              </a:rPr>
              <a:t>无通信模式</a:t>
            </a:r>
            <a:r>
              <a:rPr lang="zh-CN" altLang="en-US" sz="1600" dirty="0">
                <a:latin typeface="微软雅黑" panose="020B0503020204020204" pitchFamily="34" charset="-122"/>
                <a:ea typeface="微软雅黑" panose="020B0503020204020204" pitchFamily="34" charset="-122"/>
              </a:rPr>
              <a:t>（频率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直流电压耦合）下</a:t>
            </a:r>
            <a:r>
              <a:rPr lang="zh-CN" altLang="en-US" sz="1600" b="1" dirty="0">
                <a:latin typeface="微软雅黑" panose="020B0503020204020204" pitchFamily="34" charset="-122"/>
                <a:ea typeface="微软雅黑" panose="020B0503020204020204" pitchFamily="34" charset="-122"/>
              </a:rPr>
              <a:t>，海上风电柔直并网系统稳定性的分析方法。</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_文本框 27"/>
          <p:cNvSpPr txBox="1"/>
          <p:nvPr>
            <p:custDataLst>
              <p:tags r:id="rId1"/>
            </p:custDataLst>
          </p:nvPr>
        </p:nvSpPr>
        <p:spPr>
          <a:xfrm>
            <a:off x="453975" y="1262587"/>
            <a:ext cx="4660490"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black">
                    <a:alpha val="3000"/>
                  </a:prstClr>
                </a:solidFill>
                <a:effectLst/>
                <a:uLnTx/>
                <a:uFillTx/>
                <a:latin typeface="Arial Black" panose="020B0A04020102020204" pitchFamily="34" charset="0"/>
                <a:ea typeface="等线" panose="02010600030101010101" charset="-122"/>
                <a:cs typeface="+mn-cs"/>
              </a:rPr>
              <a:t>01</a:t>
            </a:r>
            <a:endParaRPr kumimoji="0" lang="zh-CN" altLang="en-US" sz="23900" b="0" i="0" u="none" strike="noStrike" kern="1200" cap="none" spc="0" normalizeH="0" baseline="0" noProof="0" dirty="0">
              <a:ln>
                <a:noFill/>
              </a:ln>
              <a:solidFill>
                <a:prstClr val="black">
                  <a:alpha val="3000"/>
                </a:prstClr>
              </a:solidFill>
              <a:effectLst/>
              <a:uLnTx/>
              <a:uFillTx/>
              <a:latin typeface="Arial Black" panose="020B0A04020102020204" pitchFamily="34" charset="0"/>
              <a:ea typeface="等线" panose="02010600030101010101" charset="-122"/>
              <a:cs typeface="+mn-cs"/>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685541" y="2773238"/>
            <a:ext cx="100540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2B5A9B"/>
                </a:solidFill>
                <a:effectLst/>
                <a:uLnTx/>
                <a:uFillTx/>
                <a:latin typeface="Impact" panose="020B0806030902050204" pitchFamily="34" charset="0"/>
                <a:ea typeface="Yu Gothic UI Light" panose="020B0300000000000000" pitchFamily="34" charset="-128"/>
              </a:rPr>
              <a:t>03</a:t>
            </a:r>
            <a:endParaRPr kumimoji="0" lang="zh-CN" altLang="en-US" sz="6000" b="0" i="0" u="none" strike="noStrike" kern="1200" cap="none" spc="0" normalizeH="0" baseline="0" noProof="0" dirty="0">
              <a:ln>
                <a:noFill/>
              </a:ln>
              <a:solidFill>
                <a:srgbClr val="2B5A9B"/>
              </a:solidFill>
              <a:effectLst/>
              <a:uLnTx/>
              <a:uFillTx/>
              <a:latin typeface="Impact" panose="020B0806030902050204" pitchFamily="34" charset="0"/>
              <a:ea typeface="Yu Gothic UI Light" panose="020B0300000000000000" pitchFamily="34" charset="-128"/>
            </a:endParaRPr>
          </a:p>
        </p:txBody>
      </p:sp>
      <p:sp>
        <p:nvSpPr>
          <p:cNvPr id="13" name="矩形 12"/>
          <p:cNvSpPr/>
          <p:nvPr/>
        </p:nvSpPr>
        <p:spPr>
          <a:xfrm>
            <a:off x="2672771" y="2896348"/>
            <a:ext cx="8648521" cy="1446550"/>
          </a:xfrm>
          <a:prstGeom prst="rect">
            <a:avLst/>
          </a:prstGeom>
        </p:spPr>
        <p:txBody>
          <a:bodyPr wrap="none">
            <a:spAutoFit/>
          </a:bodyPr>
          <a:lstStyle/>
          <a:p>
            <a:pPr lvl="0">
              <a:defRPr/>
            </a:pPr>
            <a:r>
              <a:rPr lang="zh-CN" altLang="en-US" sz="4400" b="1" dirty="0">
                <a:solidFill>
                  <a:srgbClr val="205196"/>
                </a:solidFill>
                <a:latin typeface="微软雅黑" panose="020B0503020204020204" pitchFamily="34" charset="-122"/>
                <a:ea typeface="微软雅黑" panose="020B0503020204020204" pitchFamily="34" charset="-122"/>
              </a:rPr>
              <a:t>超大规模海上风电多端直流系统</a:t>
            </a:r>
            <a:endParaRPr lang="en-US" altLang="zh-CN" sz="4400" b="1" dirty="0">
              <a:solidFill>
                <a:srgbClr val="205196"/>
              </a:solidFill>
              <a:latin typeface="微软雅黑" panose="020B0503020204020204" pitchFamily="34" charset="-122"/>
              <a:ea typeface="微软雅黑" panose="020B0503020204020204" pitchFamily="34" charset="-122"/>
            </a:endParaRPr>
          </a:p>
          <a:p>
            <a:pPr lvl="0">
              <a:defRPr/>
            </a:pPr>
            <a:r>
              <a:rPr lang="zh-CN" altLang="en-US" sz="4400" b="1" dirty="0">
                <a:solidFill>
                  <a:srgbClr val="205196"/>
                </a:solidFill>
                <a:latin typeface="微软雅黑" panose="020B0503020204020204" pitchFamily="34" charset="-122"/>
                <a:ea typeface="微软雅黑" panose="020B0503020204020204" pitchFamily="34" charset="-122"/>
              </a:rPr>
              <a:t>直流故障特性分析与隔离技术研究</a:t>
            </a:r>
          </a:p>
        </p:txBody>
      </p:sp>
      <p:cxnSp>
        <p:nvCxnSpPr>
          <p:cNvPr id="16" name="直接连接符 15"/>
          <p:cNvCxnSpPr/>
          <p:nvPr/>
        </p:nvCxnSpPr>
        <p:spPr>
          <a:xfrm>
            <a:off x="2578362" y="2561456"/>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2700000">
            <a:off x="11701623" y="2780306"/>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2" name="图片 11" descr="u=2285734988,2664551366&amp;fm=26&amp;gp=0"/>
          <p:cNvPicPr>
            <a:picLocks noChangeAspect="1"/>
          </p:cNvPicPr>
          <p:nvPr/>
        </p:nvPicPr>
        <p:blipFill>
          <a:blip r:embed="rId4" cstate="print"/>
          <a:stretch>
            <a:fillRect/>
          </a:stretch>
        </p:blipFill>
        <p:spPr>
          <a:xfrm>
            <a:off x="680205" y="215603"/>
            <a:ext cx="668710" cy="668710"/>
          </a:xfrm>
          <a:prstGeom prst="ellipse">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1040" y="242538"/>
            <a:ext cx="641775" cy="641775"/>
          </a:xfrm>
          <a:prstGeom prst="rect">
            <a:avLst/>
          </a:prstGeom>
        </p:spPr>
      </p:pic>
      <p:sp>
        <p:nvSpPr>
          <p:cNvPr id="14" name="灯片编号占位符 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0B4EB-AB2D-4EE7-88E2-CBAD29BF9C8E}" type="slidenum">
              <a:rPr lang="zh-CN" altLang="en-US" smtClean="0"/>
              <a:t>51</a:t>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324546" cy="869872"/>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3.1 </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超大规模海上风电多端直流系统直流故障特性分析</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289860" y="1078005"/>
            <a:ext cx="131603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726611" y="3300421"/>
          <a:ext cx="3486187" cy="2175078"/>
        </p:xfrm>
        <a:graphic>
          <a:graphicData uri="http://schemas.openxmlformats.org/presentationml/2006/ole">
            <mc:AlternateContent xmlns:mc="http://schemas.openxmlformats.org/markup-compatibility/2006">
              <mc:Choice xmlns:v="urn:schemas-microsoft-com:vml" Requires="v">
                <p:oleObj spid="_x0000_s172058" name="Visio" r:id="rId4" imgW="3785235" imgH="2723515" progId="Visio.Drawing.15">
                  <p:embed/>
                </p:oleObj>
              </mc:Choice>
              <mc:Fallback>
                <p:oleObj name="Visio" r:id="rId4" imgW="3785235" imgH="2723515" progId="Visio.Drawing.15">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l="6125" t="8937" r="13330" b="20898"/>
                      <a:stretch>
                        <a:fillRect/>
                      </a:stretch>
                    </p:blipFill>
                    <p:spPr bwMode="auto">
                      <a:xfrm>
                        <a:off x="726611" y="3300421"/>
                        <a:ext cx="3486187" cy="2175078"/>
                      </a:xfrm>
                      <a:prstGeom prst="rect">
                        <a:avLst/>
                      </a:prstGeom>
                      <a:noFill/>
                    </p:spPr>
                  </p:pic>
                </p:oleObj>
              </mc:Fallback>
            </mc:AlternateContent>
          </a:graphicData>
        </a:graphic>
      </p:graphicFrame>
      <p:sp>
        <p:nvSpPr>
          <p:cNvPr id="9" name="标题 1"/>
          <p:cNvSpPr txBox="1"/>
          <p:nvPr/>
        </p:nvSpPr>
        <p:spPr>
          <a:xfrm>
            <a:off x="758011" y="1203720"/>
            <a:ext cx="7397697"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超大规模海上风电多端直流系统方案</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4425547" y="3499048"/>
          <a:ext cx="3401087" cy="2046499"/>
        </p:xfrm>
        <a:graphic>
          <a:graphicData uri="http://schemas.openxmlformats.org/presentationml/2006/ole">
            <mc:AlternateContent xmlns:mc="http://schemas.openxmlformats.org/markup-compatibility/2006">
              <mc:Choice xmlns:v="urn:schemas-microsoft-com:vml" Requires="v">
                <p:oleObj spid="_x0000_s172059" name="Visio" r:id="rId6" imgW="3785235" imgH="2723515" progId="Visio.Drawing.15">
                  <p:embed/>
                </p:oleObj>
              </mc:Choice>
              <mc:Fallback>
                <p:oleObj name="Visio" r:id="rId6" imgW="3785235" imgH="2723515" progId="Visio.Drawing.15">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l="11406" t="11208" r="23897" b="34425"/>
                      <a:stretch>
                        <a:fillRect/>
                      </a:stretch>
                    </p:blipFill>
                    <p:spPr bwMode="auto">
                      <a:xfrm>
                        <a:off x="4425547" y="3499048"/>
                        <a:ext cx="3401087" cy="2046499"/>
                      </a:xfrm>
                      <a:prstGeom prst="rect">
                        <a:avLst/>
                      </a:prstGeom>
                      <a:noFill/>
                    </p:spPr>
                  </p:pic>
                </p:oleObj>
              </mc:Fallback>
            </mc:AlternateContent>
          </a:graphicData>
        </a:graphic>
      </p:graphicFrame>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8582458" y="3145448"/>
          <a:ext cx="2558458" cy="2564608"/>
        </p:xfrm>
        <a:graphic>
          <a:graphicData uri="http://schemas.openxmlformats.org/presentationml/2006/ole">
            <mc:AlternateContent xmlns:mc="http://schemas.openxmlformats.org/markup-compatibility/2006">
              <mc:Choice xmlns:v="urn:schemas-microsoft-com:vml" Requires="v">
                <p:oleObj spid="_x0000_s172060" name="Visio" r:id="rId8" imgW="4247515" imgH="4247515" progId="Visio.Drawing.15">
                  <p:embed/>
                </p:oleObj>
              </mc:Choice>
              <mc:Fallback>
                <p:oleObj name="Visio" r:id="rId8" imgW="4247515" imgH="4247515" progId="Visio.Drawing.15">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l="4941" t="2574" r="26434" b="28568"/>
                      <a:stretch>
                        <a:fillRect/>
                      </a:stretch>
                    </p:blipFill>
                    <p:spPr bwMode="auto">
                      <a:xfrm>
                        <a:off x="8582458" y="3145448"/>
                        <a:ext cx="2558458" cy="2564608"/>
                      </a:xfrm>
                      <a:prstGeom prst="rect">
                        <a:avLst/>
                      </a:prstGeom>
                      <a:noFill/>
                    </p:spPr>
                  </p:pic>
                </p:oleObj>
              </mc:Fallback>
            </mc:AlternateContent>
          </a:graphicData>
        </a:graphic>
      </p:graphicFrame>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矩形 4">
            <a:extLst>
              <a:ext uri="{FF2B5EF4-FFF2-40B4-BE49-F238E27FC236}">
                <a16:creationId xmlns:a16="http://schemas.microsoft.com/office/drawing/2014/main" id="{341F971F-298C-43B8-A912-B53BBC7AC22C}"/>
              </a:ext>
            </a:extLst>
          </p:cNvPr>
          <p:cNvSpPr/>
          <p:nvPr/>
        </p:nvSpPr>
        <p:spPr>
          <a:xfrm>
            <a:off x="620877" y="1522439"/>
            <a:ext cx="11122750" cy="1422954"/>
          </a:xfrm>
          <a:prstGeom prst="rect">
            <a:avLst/>
          </a:prstGeom>
        </p:spPr>
        <p:txBody>
          <a:bodyPr wrap="square">
            <a:spAutoFit/>
          </a:bodyPr>
          <a:lstStyle/>
          <a:p>
            <a:pPr marL="342900" indent="-342900">
              <a:lnSpc>
                <a:spcPct val="150000"/>
              </a:lnSpc>
              <a:spcBef>
                <a:spcPct val="0"/>
              </a:spcBef>
              <a:buFont typeface="Wingdings" panose="05000000000000000000" pitchFamily="2" charset="2"/>
              <a:buChar char="Ø"/>
              <a:defRPr/>
            </a:pPr>
            <a:r>
              <a:rPr lang="zh-CN" altLang="zh-CN" sz="2000" dirty="0">
                <a:latin typeface="微软雅黑" panose="020B0503020204020204" pitchFamily="34" charset="-122"/>
                <a:ea typeface="微软雅黑" panose="020B0503020204020204" pitchFamily="34" charset="-122"/>
                <a:cs typeface="+mj-cs"/>
              </a:rPr>
              <a:t>风电通过交流汇集后由</a:t>
            </a:r>
            <a:r>
              <a:rPr lang="zh-CN" altLang="zh-CN" sz="2000" b="1" dirty="0">
                <a:solidFill>
                  <a:srgbClr val="FF0000"/>
                </a:solidFill>
                <a:latin typeface="微软雅黑" panose="020B0503020204020204" pitchFamily="34" charset="-122"/>
                <a:ea typeface="微软雅黑" panose="020B0503020204020204" pitchFamily="34" charset="-122"/>
                <a:cs typeface="+mj-cs"/>
              </a:rPr>
              <a:t>海上换流站整流</a:t>
            </a:r>
            <a:r>
              <a:rPr lang="zh-CN" altLang="zh-CN" sz="2000" dirty="0">
                <a:latin typeface="微软雅黑" panose="020B0503020204020204" pitchFamily="34" charset="-122"/>
                <a:ea typeface="微软雅黑" panose="020B0503020204020204" pitchFamily="34" charset="-122"/>
                <a:cs typeface="+mj-cs"/>
              </a:rPr>
              <a:t>，直流功率通过高压海缆传输至陆上汇集站，</a:t>
            </a:r>
            <a:r>
              <a:rPr lang="zh-CN" altLang="zh-CN" sz="2000" b="1" dirty="0">
                <a:solidFill>
                  <a:srgbClr val="FF0000"/>
                </a:solidFill>
                <a:latin typeface="微软雅黑" panose="020B0503020204020204" pitchFamily="34" charset="-122"/>
                <a:ea typeface="微软雅黑" panose="020B0503020204020204" pitchFamily="34" charset="-122"/>
                <a:cs typeface="+mj-cs"/>
              </a:rPr>
              <a:t>陆上汇集站汇集</a:t>
            </a:r>
            <a:r>
              <a:rPr lang="zh-CN" altLang="zh-CN" sz="2000" dirty="0">
                <a:latin typeface="微软雅黑" panose="020B0503020204020204" pitchFamily="34" charset="-122"/>
                <a:ea typeface="微软雅黑" panose="020B0503020204020204" pitchFamily="34" charset="-122"/>
                <a:cs typeface="+mj-cs"/>
              </a:rPr>
              <a:t>来自多回海上直流线路传输的风电，再通过集中的一回</a:t>
            </a:r>
            <a:r>
              <a:rPr lang="zh-CN" altLang="zh-CN" sz="2000" b="1" dirty="0">
                <a:solidFill>
                  <a:srgbClr val="FF0000"/>
                </a:solidFill>
                <a:latin typeface="微软雅黑" panose="020B0503020204020204" pitchFamily="34" charset="-122"/>
                <a:ea typeface="微软雅黑" panose="020B0503020204020204" pitchFamily="34" charset="-122"/>
                <a:cs typeface="+mj-cs"/>
              </a:rPr>
              <a:t>大容量直流架空线路输送至负荷中心</a:t>
            </a:r>
            <a:r>
              <a:rPr lang="zh-CN" altLang="zh-CN" sz="2000" dirty="0">
                <a:latin typeface="微软雅黑" panose="020B0503020204020204" pitchFamily="34" charset="-122"/>
                <a:ea typeface="微软雅黑" panose="020B0503020204020204" pitchFamily="34" charset="-122"/>
                <a:cs typeface="+mj-cs"/>
              </a:rPr>
              <a:t>，最终由受端换流站逆变并网。</a:t>
            </a:r>
            <a:endParaRPr lang="zh-CN" altLang="en-US" sz="2000" dirty="0">
              <a:latin typeface="微软雅黑" panose="020B0503020204020204" pitchFamily="34" charset="-122"/>
              <a:ea typeface="微软雅黑" panose="020B0503020204020204" pitchFamily="34" charset="-122"/>
              <a:cs typeface="+mj-cs"/>
            </a:endParaRPr>
          </a:p>
        </p:txBody>
      </p:sp>
      <p:sp>
        <p:nvSpPr>
          <p:cNvPr id="8" name="矩形 7">
            <a:extLst>
              <a:ext uri="{FF2B5EF4-FFF2-40B4-BE49-F238E27FC236}">
                <a16:creationId xmlns:a16="http://schemas.microsoft.com/office/drawing/2014/main" id="{B52EAE35-8A58-41A9-A04B-922CBDBA6EF9}"/>
              </a:ext>
            </a:extLst>
          </p:cNvPr>
          <p:cNvSpPr/>
          <p:nvPr/>
        </p:nvSpPr>
        <p:spPr>
          <a:xfrm>
            <a:off x="199460" y="5545547"/>
            <a:ext cx="3849849" cy="1754326"/>
          </a:xfrm>
          <a:prstGeom prst="rect">
            <a:avLst/>
          </a:prstGeom>
        </p:spPr>
        <p:txBody>
          <a:bodyPr wrap="square">
            <a:spAutoFit/>
          </a:bodyPr>
          <a:lstStyle/>
          <a:p>
            <a:pPr algn="ctr"/>
            <a:r>
              <a:rPr lang="zh-CN" altLang="en-US" b="1" kern="0" dirty="0">
                <a:solidFill>
                  <a:srgbClr val="205196"/>
                </a:solidFill>
                <a:latin typeface="微软雅黑" panose="020B0503020204020204" pitchFamily="34" charset="-122"/>
                <a:ea typeface="微软雅黑" panose="020B0503020204020204" pitchFamily="34" charset="-122"/>
              </a:rPr>
              <a:t>网架结构</a:t>
            </a:r>
            <a:endParaRPr lang="en-US" altLang="zh-CN" b="1" kern="0" dirty="0">
              <a:solidFill>
                <a:srgbClr val="205196"/>
              </a:solidFill>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陆上汇集站汇集风电后暂不换流，以直流电的形式通过较少回数直流架空线路集中输送至负荷中心</a:t>
            </a:r>
            <a:endParaRPr lang="zh-CN" altLang="en-US"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A56CCDF8-BE75-46A2-AC84-BA08E1BAC38A}"/>
              </a:ext>
            </a:extLst>
          </p:cNvPr>
          <p:cNvSpPr/>
          <p:nvPr/>
        </p:nvSpPr>
        <p:spPr>
          <a:xfrm>
            <a:off x="4020199" y="5654280"/>
            <a:ext cx="4211782" cy="1200329"/>
          </a:xfrm>
          <a:prstGeom prst="rect">
            <a:avLst/>
          </a:prstGeom>
        </p:spPr>
        <p:txBody>
          <a:bodyPr wrap="square">
            <a:spAutoFit/>
          </a:bodyPr>
          <a:lstStyle/>
          <a:p>
            <a:pPr algn="ctr"/>
            <a:r>
              <a:rPr lang="zh-CN" altLang="en-US" b="1" kern="0" dirty="0">
                <a:solidFill>
                  <a:srgbClr val="205196"/>
                </a:solidFill>
                <a:latin typeface="微软雅黑" panose="020B0503020204020204" pitchFamily="34" charset="-122"/>
                <a:ea typeface="微软雅黑" panose="020B0503020204020204" pitchFamily="34" charset="-122"/>
              </a:rPr>
              <a:t>主接线方式</a:t>
            </a:r>
            <a:endParaRPr lang="en-US" altLang="zh-CN" b="1" kern="0" dirty="0">
              <a:solidFill>
                <a:srgbClr val="205196"/>
              </a:solidFill>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采用真双极方案，且海上换流站正负极换流器的交流母线分裂运行</a:t>
            </a:r>
            <a:endParaRPr lang="zh-CN" altLang="en-US"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D9216EE7-774A-41F5-B2CD-BA005282BDA4}"/>
              </a:ext>
            </a:extLst>
          </p:cNvPr>
          <p:cNvSpPr/>
          <p:nvPr/>
        </p:nvSpPr>
        <p:spPr>
          <a:xfrm>
            <a:off x="681058" y="1620651"/>
            <a:ext cx="10890066" cy="1348487"/>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519B15D-89D5-4B58-93FA-059214FD17A3}"/>
              </a:ext>
            </a:extLst>
          </p:cNvPr>
          <p:cNvSpPr/>
          <p:nvPr/>
        </p:nvSpPr>
        <p:spPr>
          <a:xfrm>
            <a:off x="7930297" y="5719318"/>
            <a:ext cx="4261703" cy="923330"/>
          </a:xfrm>
          <a:prstGeom prst="rect">
            <a:avLst/>
          </a:prstGeom>
        </p:spPr>
        <p:txBody>
          <a:bodyPr wrap="square">
            <a:spAutoFit/>
          </a:bodyPr>
          <a:lstStyle/>
          <a:p>
            <a:pPr algn="ctr"/>
            <a:r>
              <a:rPr lang="zh-CN" altLang="en-US" b="1" kern="0" dirty="0">
                <a:solidFill>
                  <a:srgbClr val="205196"/>
                </a:solidFill>
                <a:latin typeface="微软雅黑" panose="020B0503020204020204" pitchFamily="34" charset="-122"/>
                <a:ea typeface="微软雅黑" panose="020B0503020204020204" pitchFamily="34" charset="-122"/>
              </a:rPr>
              <a:t>多端口直流断路器</a:t>
            </a:r>
            <a:endParaRPr lang="en-US" altLang="zh-CN" b="1" kern="0" dirty="0">
              <a:solidFill>
                <a:srgbClr val="205196"/>
              </a:solidFill>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将连接于陆上汇集站直流母线的多台直流断路器集成为一台多端口直流断路器</a:t>
            </a:r>
            <a:endParaRPr lang="zh-CN" altLang="en-US"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B40F4AC-1C7A-4BE5-ADFA-719509796AFE}"/>
              </a:ext>
            </a:extLst>
          </p:cNvPr>
          <p:cNvSpPr>
            <a:spLocks noGrp="1"/>
          </p:cNvSpPr>
          <p:nvPr>
            <p:ph type="sldNum" sz="quarter" idx="4"/>
          </p:nvPr>
        </p:nvSpPr>
        <p:spPr/>
        <p:txBody>
          <a:bodyPr/>
          <a:lstStyle/>
          <a:p>
            <a:fld id="{1890D586-F587-4B11-9A09-7A3B8DB42779}" type="slidenum">
              <a:rPr lang="zh-CN" altLang="en-US" smtClean="0"/>
              <a:t>52</a:t>
            </a:fld>
            <a:endParaRPr lang="zh-CN" altLang="en-US" dirty="0"/>
          </a:p>
        </p:txBody>
      </p:sp>
    </p:spTree>
    <p:extLst>
      <p:ext uri="{BB962C8B-B14F-4D97-AF65-F5344CB8AC3E}">
        <p14:creationId xmlns:p14="http://schemas.microsoft.com/office/powerpoint/2010/main" val="2895793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50750" y="374921"/>
            <a:ext cx="11366109" cy="1420753"/>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3.1 </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超大规模海上风电多端直流系统直流故障特性分析</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9" name="标题 1"/>
          <p:cNvSpPr txBox="1"/>
          <p:nvPr/>
        </p:nvSpPr>
        <p:spPr>
          <a:xfrm>
            <a:off x="758011" y="1203720"/>
            <a:ext cx="8930933"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超大规模海上风电多端直流系统故障特性分析</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a:xfrm>
            <a:off x="912079" y="5799374"/>
            <a:ext cx="4479697" cy="139390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10000"/>
              </a:lnSpc>
            </a:pPr>
            <a:r>
              <a:rPr lang="en-US" altLang="zh-CN" sz="1800" dirty="0">
                <a:solidFill>
                  <a:schemeClr val="tx1"/>
                </a:solidFill>
                <a:effectLst/>
                <a:latin typeface="微软雅黑" panose="020B0503020204020204" pitchFamily="34" charset="-122"/>
                <a:ea typeface="微软雅黑" panose="020B0503020204020204" pitchFamily="34" charset="-122"/>
              </a:rPr>
              <a:t>R</a:t>
            </a:r>
            <a:r>
              <a:rPr lang="en-US" altLang="zh-CN" sz="1400" dirty="0">
                <a:solidFill>
                  <a:schemeClr val="tx1"/>
                </a:solidFill>
                <a:effectLst/>
                <a:latin typeface="微软雅黑" panose="020B0503020204020204" pitchFamily="34" charset="-122"/>
                <a:ea typeface="微软雅黑" panose="020B0503020204020204" pitchFamily="34" charset="-122"/>
              </a:rPr>
              <a:t>a</a:t>
            </a:r>
            <a:r>
              <a:rPr lang="zh-CN" altLang="en-US" sz="1800" dirty="0">
                <a:solidFill>
                  <a:schemeClr val="tx1"/>
                </a:solidFill>
                <a:effectLst/>
                <a:latin typeface="微软雅黑" panose="020B0503020204020204" pitchFamily="34" charset="-122"/>
                <a:ea typeface="微软雅黑" panose="020B0503020204020204" pitchFamily="34" charset="-122"/>
              </a:rPr>
              <a:t>、</a:t>
            </a:r>
            <a:r>
              <a:rPr lang="en-US" altLang="zh-CN" sz="1800" dirty="0">
                <a:solidFill>
                  <a:schemeClr val="tx1"/>
                </a:solidFill>
                <a:effectLst/>
                <a:latin typeface="微软雅黑" panose="020B0503020204020204" pitchFamily="34" charset="-122"/>
                <a:ea typeface="微软雅黑" panose="020B0503020204020204" pitchFamily="34" charset="-122"/>
              </a:rPr>
              <a:t>C</a:t>
            </a:r>
            <a:r>
              <a:rPr lang="en-US" altLang="zh-CN" sz="1400" dirty="0">
                <a:solidFill>
                  <a:schemeClr val="tx1"/>
                </a:solidFill>
                <a:effectLst/>
                <a:latin typeface="微软雅黑" panose="020B0503020204020204" pitchFamily="34" charset="-122"/>
                <a:ea typeface="微软雅黑" panose="020B0503020204020204" pitchFamily="34" charset="-122"/>
              </a:rPr>
              <a:t>a</a:t>
            </a:r>
            <a:r>
              <a:rPr lang="zh-CN" altLang="en-US" sz="1800" dirty="0">
                <a:solidFill>
                  <a:schemeClr val="tx1"/>
                </a:solidFill>
                <a:effectLst/>
                <a:latin typeface="微软雅黑" panose="020B0503020204020204" pitchFamily="34" charset="-122"/>
                <a:ea typeface="微软雅黑" panose="020B0503020204020204" pitchFamily="34" charset="-122"/>
              </a:rPr>
              <a:t>分别为桥臂等效电阻和等效电容；</a:t>
            </a:r>
            <a:r>
              <a:rPr lang="en-US" altLang="zh-CN" sz="1800" dirty="0" err="1">
                <a:solidFill>
                  <a:schemeClr val="tx1"/>
                </a:solidFill>
                <a:effectLst/>
                <a:latin typeface="微软雅黑" panose="020B0503020204020204" pitchFamily="34" charset="-122"/>
                <a:ea typeface="微软雅黑" panose="020B0503020204020204" pitchFamily="34" charset="-122"/>
              </a:rPr>
              <a:t>X</a:t>
            </a:r>
            <a:r>
              <a:rPr lang="en-US" altLang="zh-CN" sz="1400" dirty="0" err="1">
                <a:solidFill>
                  <a:schemeClr val="tx1"/>
                </a:solidFill>
                <a:effectLst/>
                <a:latin typeface="微软雅黑" panose="020B0503020204020204" pitchFamily="34" charset="-122"/>
                <a:ea typeface="微软雅黑" panose="020B0503020204020204" pitchFamily="34" charset="-122"/>
              </a:rPr>
              <a:t>a</a:t>
            </a:r>
            <a:r>
              <a:rPr lang="zh-CN" altLang="en-US" sz="1800" dirty="0">
                <a:solidFill>
                  <a:schemeClr val="tx1"/>
                </a:solidFill>
                <a:effectLst/>
                <a:latin typeface="微软雅黑" panose="020B0503020204020204" pitchFamily="34" charset="-122"/>
                <a:ea typeface="微软雅黑" panose="020B0503020204020204" pitchFamily="34" charset="-122"/>
              </a:rPr>
              <a:t>为桥臂电抗；</a:t>
            </a:r>
            <a:r>
              <a:rPr lang="en-US" altLang="zh-CN" sz="1800" dirty="0" err="1">
                <a:solidFill>
                  <a:schemeClr val="tx1"/>
                </a:solidFill>
                <a:effectLst/>
                <a:latin typeface="微软雅黑" panose="020B0503020204020204" pitchFamily="34" charset="-122"/>
                <a:ea typeface="微软雅黑" panose="020B0503020204020204" pitchFamily="34" charset="-122"/>
              </a:rPr>
              <a:t>R</a:t>
            </a:r>
            <a:r>
              <a:rPr lang="en-US" altLang="zh-CN" sz="1400" dirty="0" err="1">
                <a:solidFill>
                  <a:schemeClr val="tx1"/>
                </a:solidFill>
                <a:effectLst/>
                <a:latin typeface="微软雅黑" panose="020B0503020204020204" pitchFamily="34" charset="-122"/>
                <a:ea typeface="微软雅黑" panose="020B0503020204020204" pitchFamily="34" charset="-122"/>
              </a:rPr>
              <a:t>c</a:t>
            </a:r>
            <a:r>
              <a:rPr lang="zh-CN" altLang="en-US" sz="1800" dirty="0">
                <a:solidFill>
                  <a:schemeClr val="tx1"/>
                </a:solidFill>
                <a:effectLst/>
                <a:latin typeface="微软雅黑" panose="020B0503020204020204" pitchFamily="34" charset="-122"/>
                <a:ea typeface="微软雅黑" panose="020B0503020204020204" pitchFamily="34" charset="-122"/>
              </a:rPr>
              <a:t>、</a:t>
            </a:r>
            <a:r>
              <a:rPr lang="en-US" altLang="zh-CN" sz="1800" dirty="0" err="1">
                <a:solidFill>
                  <a:schemeClr val="tx1"/>
                </a:solidFill>
                <a:effectLst/>
                <a:latin typeface="微软雅黑" panose="020B0503020204020204" pitchFamily="34" charset="-122"/>
                <a:ea typeface="微软雅黑" panose="020B0503020204020204" pitchFamily="34" charset="-122"/>
              </a:rPr>
              <a:t>X</a:t>
            </a:r>
            <a:r>
              <a:rPr lang="en-US" altLang="zh-CN" sz="1400" dirty="0" err="1">
                <a:solidFill>
                  <a:schemeClr val="tx1"/>
                </a:solidFill>
                <a:effectLst/>
                <a:latin typeface="微软雅黑" panose="020B0503020204020204" pitchFamily="34" charset="-122"/>
                <a:ea typeface="微软雅黑" panose="020B0503020204020204" pitchFamily="34" charset="-122"/>
              </a:rPr>
              <a:t>c</a:t>
            </a:r>
            <a:r>
              <a:rPr lang="zh-CN" altLang="en-US" sz="1800" dirty="0">
                <a:solidFill>
                  <a:schemeClr val="tx1"/>
                </a:solidFill>
                <a:effectLst/>
                <a:latin typeface="微软雅黑" panose="020B0503020204020204" pitchFamily="34" charset="-122"/>
                <a:ea typeface="微软雅黑" panose="020B0503020204020204" pitchFamily="34" charset="-122"/>
              </a:rPr>
              <a:t>、</a:t>
            </a:r>
            <a:r>
              <a:rPr lang="en-US" altLang="zh-CN" sz="1800" dirty="0">
                <a:solidFill>
                  <a:schemeClr val="tx1"/>
                </a:solidFill>
                <a:effectLst/>
                <a:latin typeface="微软雅黑" panose="020B0503020204020204" pitchFamily="34" charset="-122"/>
                <a:ea typeface="微软雅黑" panose="020B0503020204020204" pitchFamily="34" charset="-122"/>
              </a:rPr>
              <a:t>C</a:t>
            </a:r>
            <a:r>
              <a:rPr lang="en-US" altLang="zh-CN" sz="1400" dirty="0">
                <a:solidFill>
                  <a:schemeClr val="tx1"/>
                </a:solidFill>
                <a:effectLst/>
                <a:latin typeface="微软雅黑" panose="020B0503020204020204" pitchFamily="34" charset="-122"/>
                <a:ea typeface="微软雅黑" panose="020B0503020204020204" pitchFamily="34" charset="-122"/>
              </a:rPr>
              <a:t>g</a:t>
            </a:r>
            <a:r>
              <a:rPr lang="zh-CN" altLang="en-US" sz="1800" dirty="0">
                <a:solidFill>
                  <a:schemeClr val="tx1"/>
                </a:solidFill>
                <a:effectLst/>
                <a:latin typeface="微软雅黑" panose="020B0503020204020204" pitchFamily="34" charset="-122"/>
                <a:ea typeface="微软雅黑" panose="020B0503020204020204" pitchFamily="34" charset="-122"/>
              </a:rPr>
              <a:t>分别为电缆等效的电阻、电抗和对地电容。</a:t>
            </a:r>
            <a:endParaRPr lang="en-US" altLang="zh-CN" sz="1800" dirty="0">
              <a:solidFill>
                <a:schemeClr val="tx1"/>
              </a:solidFill>
              <a:effectLst/>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378053" y="1772815"/>
            <a:ext cx="130117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518441" y="2981006"/>
          <a:ext cx="3119190" cy="2581130"/>
        </p:xfrm>
        <a:graphic>
          <a:graphicData uri="http://schemas.openxmlformats.org/presentationml/2006/ole">
            <mc:AlternateContent xmlns:mc="http://schemas.openxmlformats.org/markup-compatibility/2006">
              <mc:Choice xmlns:v="urn:schemas-microsoft-com:vml" Requires="v">
                <p:oleObj spid="_x0000_s173066" name="Visio" r:id="rId4" imgW="4001770" imgH="3293745" progId="Visio.Drawing.15">
                  <p:embed/>
                </p:oleObj>
              </mc:Choice>
              <mc:Fallback>
                <p:oleObj name="Visio" r:id="rId4" imgW="4001770" imgH="3293745" progId="Visio.Drawing.15">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l="8730" t="9297" r="12851" b="15300"/>
                      <a:stretch>
                        <a:fillRect/>
                      </a:stretch>
                    </p:blipFill>
                    <p:spPr bwMode="auto">
                      <a:xfrm>
                        <a:off x="1518441" y="2981006"/>
                        <a:ext cx="3119190" cy="2581130"/>
                      </a:xfrm>
                      <a:prstGeom prst="rect">
                        <a:avLst/>
                      </a:prstGeom>
                      <a:noFill/>
                    </p:spPr>
                  </p:pic>
                </p:oleObj>
              </mc:Fallback>
            </mc:AlternateContent>
          </a:graphicData>
        </a:graphic>
      </p:graphicFrame>
      <p:sp>
        <p:nvSpPr>
          <p:cNvPr id="24" name="标题 1"/>
          <p:cNvSpPr txBox="1"/>
          <p:nvPr/>
        </p:nvSpPr>
        <p:spPr>
          <a:xfrm>
            <a:off x="5628059" y="5082104"/>
            <a:ext cx="6287577" cy="188002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30000"/>
              </a:lnSpc>
              <a:spcBef>
                <a:spcPts val="600"/>
              </a:spcBef>
              <a:spcAft>
                <a:spcPts val="600"/>
              </a:spcAft>
            </a:pPr>
            <a:r>
              <a:rPr lang="zh-CN" altLang="en-US" sz="1800" dirty="0">
                <a:solidFill>
                  <a:schemeClr val="tx1"/>
                </a:solidFill>
                <a:effectLst/>
                <a:latin typeface="微软雅黑" panose="020B0503020204020204" pitchFamily="34" charset="-122"/>
                <a:ea typeface="微软雅黑" panose="020B0503020204020204" pitchFamily="34" charset="-122"/>
              </a:rPr>
              <a:t>正极换流站上的桥臂电容和正极线路与金属回线间的等效电容同时放电，短时内金属回线上从受端流向送端的</a:t>
            </a:r>
            <a:r>
              <a:rPr lang="zh-CN" altLang="en-US" sz="1800" b="1" dirty="0">
                <a:solidFill>
                  <a:schemeClr val="tx1"/>
                </a:solidFill>
                <a:effectLst/>
                <a:latin typeface="微软雅黑" panose="020B0503020204020204" pitchFamily="34" charset="-122"/>
                <a:ea typeface="微软雅黑" panose="020B0503020204020204" pitchFamily="34" charset="-122"/>
              </a:rPr>
              <a:t>故障电流急剧增大</a:t>
            </a:r>
            <a:r>
              <a:rPr lang="zh-CN" altLang="en-US" sz="1800" dirty="0">
                <a:solidFill>
                  <a:schemeClr val="tx1"/>
                </a:solidFill>
                <a:effectLst/>
                <a:latin typeface="微软雅黑" panose="020B0503020204020204" pitchFamily="34" charset="-122"/>
                <a:ea typeface="微软雅黑" panose="020B0503020204020204" pitchFamily="34" charset="-122"/>
              </a:rPr>
              <a:t>。由于负极桥臂电容和线路间等效电容的存在，负极线路即非故障极短时内也会出现</a:t>
            </a:r>
            <a:r>
              <a:rPr lang="zh-CN" altLang="en-US" sz="1800" b="1" dirty="0">
                <a:solidFill>
                  <a:schemeClr val="tx1"/>
                </a:solidFill>
                <a:effectLst/>
                <a:latin typeface="微软雅黑" panose="020B0503020204020204" pitchFamily="34" charset="-122"/>
                <a:ea typeface="微软雅黑" panose="020B0503020204020204" pitchFamily="34" charset="-122"/>
              </a:rPr>
              <a:t>急剧过压现象</a:t>
            </a:r>
            <a:r>
              <a:rPr lang="zh-CN" altLang="en-US" sz="1800" dirty="0">
                <a:solidFill>
                  <a:schemeClr val="tx1"/>
                </a:solidFill>
                <a:effectLst/>
                <a:latin typeface="微软雅黑" panose="020B0503020204020204" pitchFamily="34" charset="-122"/>
                <a:ea typeface="微软雅黑" panose="020B0503020204020204" pitchFamily="34" charset="-122"/>
              </a:rPr>
              <a:t>。</a:t>
            </a:r>
          </a:p>
        </p:txBody>
      </p:sp>
      <p:sp>
        <p:nvSpPr>
          <p:cNvPr id="25" name="标题 1"/>
          <p:cNvSpPr txBox="1"/>
          <p:nvPr/>
        </p:nvSpPr>
        <p:spPr>
          <a:xfrm>
            <a:off x="1754724" y="5529144"/>
            <a:ext cx="3119190" cy="49297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10000"/>
              </a:lnSpc>
            </a:pPr>
            <a:r>
              <a:rPr lang="en-US" altLang="zh-CN" sz="1800" dirty="0">
                <a:solidFill>
                  <a:schemeClr val="tx1"/>
                </a:solidFill>
                <a:effectLst/>
                <a:latin typeface="微软雅黑" panose="020B0503020204020204" pitchFamily="34" charset="-122"/>
                <a:ea typeface="微软雅黑" panose="020B0503020204020204" pitchFamily="34" charset="-122"/>
              </a:rPr>
              <a:t>(a)                             (b)</a:t>
            </a:r>
          </a:p>
        </p:txBody>
      </p:sp>
      <p:sp>
        <p:nvSpPr>
          <p:cNvPr id="15" name="矩形 14">
            <a:extLst>
              <a:ext uri="{FF2B5EF4-FFF2-40B4-BE49-F238E27FC236}">
                <a16:creationId xmlns:a16="http://schemas.microsoft.com/office/drawing/2014/main" id="{7AD4D7BC-A3E2-43C0-995B-DA86EE01E678}"/>
              </a:ext>
            </a:extLst>
          </p:cNvPr>
          <p:cNvSpPr/>
          <p:nvPr/>
        </p:nvSpPr>
        <p:spPr>
          <a:xfrm>
            <a:off x="620877" y="1522439"/>
            <a:ext cx="11122750" cy="1422954"/>
          </a:xfrm>
          <a:prstGeom prst="rect">
            <a:avLst/>
          </a:prstGeom>
        </p:spPr>
        <p:txBody>
          <a:bodyPr wrap="square">
            <a:spAutoFit/>
          </a:bodyPr>
          <a:lstStyle/>
          <a:p>
            <a:pPr marL="342900" indent="-342900">
              <a:lnSpc>
                <a:spcPct val="150000"/>
              </a:lnSpc>
              <a:spcBef>
                <a:spcPct val="0"/>
              </a:spcBef>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当极线发生短路接地故障时，</a:t>
            </a:r>
            <a:r>
              <a:rPr lang="zh-CN" altLang="en-US" sz="2000" dirty="0">
                <a:latin typeface="微软雅黑" panose="020B0503020204020204" pitchFamily="34" charset="-122"/>
                <a:ea typeface="微软雅黑" panose="020B0503020204020204" pitchFamily="34" charset="-122"/>
                <a:cs typeface="+mj-cs"/>
              </a:rPr>
              <a:t>提取出</a:t>
            </a:r>
            <a:r>
              <a:rPr lang="zh-CN" altLang="en-US" sz="2000" b="1" dirty="0">
                <a:solidFill>
                  <a:srgbClr val="FF0000"/>
                </a:solidFill>
                <a:latin typeface="微软雅黑" panose="020B0503020204020204" pitchFamily="34" charset="-122"/>
                <a:ea typeface="微软雅黑" panose="020B0503020204020204" pitchFamily="34" charset="-122"/>
                <a:cs typeface="+mj-cs"/>
              </a:rPr>
              <a:t>故障特性等效电路图</a:t>
            </a:r>
            <a:r>
              <a:rPr lang="en-US" altLang="zh-CN" sz="2000" b="1" dirty="0">
                <a:solidFill>
                  <a:srgbClr val="FF0000"/>
                </a:solidFill>
                <a:latin typeface="微软雅黑" panose="020B0503020204020204" pitchFamily="34" charset="-122"/>
                <a:ea typeface="微软雅黑" panose="020B0503020204020204" pitchFamily="34" charset="-122"/>
                <a:cs typeface="+mj-cs"/>
              </a:rPr>
              <a:t> </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cs typeface="+mj-cs"/>
              </a:rPr>
              <a:t>，</a:t>
            </a:r>
            <a:r>
              <a:rPr lang="zh-CN" altLang="en-US" sz="2000" dirty="0">
                <a:latin typeface="微软雅黑" panose="020B0503020204020204" pitchFamily="34" charset="-122"/>
                <a:ea typeface="微软雅黑" panose="020B0503020204020204" pitchFamily="34" charset="-122"/>
              </a:rPr>
              <a:t>正极换流站和金属回线上同时存在接地极，构成回路</a:t>
            </a:r>
            <a:r>
              <a:rPr lang="zh-CN" altLang="zh-CN" sz="2000" dirty="0">
                <a:latin typeface="微软雅黑" panose="020B0503020204020204" pitchFamily="34" charset="-122"/>
                <a:ea typeface="微软雅黑" panose="020B0503020204020204" pitchFamily="34" charset="-122"/>
                <a:cs typeface="+mj-cs"/>
              </a:rPr>
              <a:t>。</a:t>
            </a:r>
            <a:r>
              <a:rPr lang="zh-CN" altLang="en-US" sz="2000" dirty="0">
                <a:latin typeface="微软雅黑" panose="020B0503020204020204" pitchFamily="34" charset="-122"/>
                <a:ea typeface="微软雅黑" panose="020B0503020204020204" pitchFamily="34" charset="-122"/>
              </a:rPr>
              <a:t>为更好地体现各线路之间的耦合关系，将正极线路、负极线路和金属回线上的对地等效电容经过</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变换为图</a:t>
            </a:r>
            <a:r>
              <a:rPr lang="en-US" altLang="zh-CN" sz="2000" dirty="0">
                <a:latin typeface="微软雅黑" panose="020B0503020204020204" pitchFamily="34" charset="-122"/>
                <a:ea typeface="微软雅黑" panose="020B0503020204020204" pitchFamily="34" charset="-122"/>
              </a:rPr>
              <a:t> (b)</a:t>
            </a:r>
            <a:r>
              <a:rPr lang="zh-CN" altLang="en-US" sz="2000" dirty="0">
                <a:latin typeface="微软雅黑" panose="020B0503020204020204" pitchFamily="34" charset="-122"/>
                <a:ea typeface="微软雅黑" panose="020B0503020204020204" pitchFamily="34" charset="-122"/>
              </a:rPr>
              <a:t>形式。</a:t>
            </a:r>
            <a:endParaRPr lang="zh-CN" altLang="en-US" sz="2000" dirty="0">
              <a:latin typeface="微软雅黑" panose="020B0503020204020204" pitchFamily="34" charset="-122"/>
              <a:ea typeface="微软雅黑" panose="020B0503020204020204" pitchFamily="34" charset="-122"/>
              <a:cs typeface="+mj-cs"/>
            </a:endParaRPr>
          </a:p>
        </p:txBody>
      </p:sp>
      <p:sp>
        <p:nvSpPr>
          <p:cNvPr id="16" name="矩形 15">
            <a:extLst>
              <a:ext uri="{FF2B5EF4-FFF2-40B4-BE49-F238E27FC236}">
                <a16:creationId xmlns:a16="http://schemas.microsoft.com/office/drawing/2014/main" id="{63C1DEC3-E4A5-49BE-8F39-44DC658263FA}"/>
              </a:ext>
            </a:extLst>
          </p:cNvPr>
          <p:cNvSpPr/>
          <p:nvPr/>
        </p:nvSpPr>
        <p:spPr>
          <a:xfrm>
            <a:off x="681058" y="1620651"/>
            <a:ext cx="10890066" cy="1348487"/>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7">
            <a:extLst>
              <a:ext uri="{FF2B5EF4-FFF2-40B4-BE49-F238E27FC236}">
                <a16:creationId xmlns:a16="http://schemas.microsoft.com/office/drawing/2014/main" id="{C2BE0C04-2D71-4060-B945-EA55D28784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4888" y="2983497"/>
            <a:ext cx="3166417" cy="165627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8">
            <a:extLst>
              <a:ext uri="{FF2B5EF4-FFF2-40B4-BE49-F238E27FC236}">
                <a16:creationId xmlns:a16="http://schemas.microsoft.com/office/drawing/2014/main" id="{A787539F-0C3B-4706-A215-87DA74F883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7210" y="2981177"/>
            <a:ext cx="3166417" cy="16585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E02D023-05E3-4A1C-BC49-F23396D7373D}"/>
              </a:ext>
            </a:extLst>
          </p:cNvPr>
          <p:cNvSpPr/>
          <p:nvPr/>
        </p:nvSpPr>
        <p:spPr>
          <a:xfrm>
            <a:off x="6431840" y="4564904"/>
            <a:ext cx="1569660" cy="369332"/>
          </a:xfrm>
          <a:prstGeom prst="rect">
            <a:avLst/>
          </a:prstGeom>
        </p:spPr>
        <p:txBody>
          <a:bodyPr wrap="none">
            <a:spAutoFit/>
          </a:bodyPr>
          <a:lstStyle/>
          <a:p>
            <a:r>
              <a:rPr lang="zh-CN" altLang="en-US" b="1" kern="0" dirty="0">
                <a:solidFill>
                  <a:srgbClr val="205196"/>
                </a:solidFill>
                <a:latin typeface="微软雅黑" panose="020B0503020204020204" pitchFamily="34" charset="-122"/>
                <a:ea typeface="微软雅黑" panose="020B0503020204020204" pitchFamily="34" charset="-122"/>
              </a:rPr>
              <a:t>直流电压波形</a:t>
            </a:r>
          </a:p>
        </p:txBody>
      </p:sp>
      <p:sp>
        <p:nvSpPr>
          <p:cNvPr id="20" name="矩形 19">
            <a:extLst>
              <a:ext uri="{FF2B5EF4-FFF2-40B4-BE49-F238E27FC236}">
                <a16:creationId xmlns:a16="http://schemas.microsoft.com/office/drawing/2014/main" id="{667328AF-64F8-46D0-AD9C-E4C0AF7F3130}"/>
              </a:ext>
            </a:extLst>
          </p:cNvPr>
          <p:cNvSpPr/>
          <p:nvPr/>
        </p:nvSpPr>
        <p:spPr>
          <a:xfrm>
            <a:off x="9475086" y="4571472"/>
            <a:ext cx="1569660" cy="369332"/>
          </a:xfrm>
          <a:prstGeom prst="rect">
            <a:avLst/>
          </a:prstGeom>
        </p:spPr>
        <p:txBody>
          <a:bodyPr wrap="none">
            <a:spAutoFit/>
          </a:bodyPr>
          <a:lstStyle/>
          <a:p>
            <a:r>
              <a:rPr lang="zh-CN" altLang="en-US" b="1" kern="0" dirty="0">
                <a:solidFill>
                  <a:srgbClr val="205196"/>
                </a:solidFill>
                <a:latin typeface="微软雅黑" panose="020B0503020204020204" pitchFamily="34" charset="-122"/>
                <a:ea typeface="微软雅黑" panose="020B0503020204020204" pitchFamily="34" charset="-122"/>
              </a:rPr>
              <a:t>直流电流波形</a:t>
            </a:r>
          </a:p>
        </p:txBody>
      </p:sp>
      <p:sp>
        <p:nvSpPr>
          <p:cNvPr id="3" name="灯片编号占位符 2">
            <a:extLst>
              <a:ext uri="{FF2B5EF4-FFF2-40B4-BE49-F238E27FC236}">
                <a16:creationId xmlns:a16="http://schemas.microsoft.com/office/drawing/2014/main" id="{B8F5103E-285D-4D8A-8AF8-8C1D9895510B}"/>
              </a:ext>
            </a:extLst>
          </p:cNvPr>
          <p:cNvSpPr>
            <a:spLocks noGrp="1"/>
          </p:cNvSpPr>
          <p:nvPr>
            <p:ph type="sldNum" sz="quarter" idx="4"/>
          </p:nvPr>
        </p:nvSpPr>
        <p:spPr/>
        <p:txBody>
          <a:bodyPr/>
          <a:lstStyle/>
          <a:p>
            <a:fld id="{1890D586-F587-4B11-9A09-7A3B8DB42779}" type="slidenum">
              <a:rPr lang="zh-CN" altLang="en-US" smtClean="0"/>
              <a:t>53</a:t>
            </a:fld>
            <a:endParaRPr lang="zh-CN" altLang="en-US"/>
          </a:p>
        </p:txBody>
      </p:sp>
    </p:spTree>
    <p:extLst>
      <p:ext uri="{BB962C8B-B14F-4D97-AF65-F5344CB8AC3E}">
        <p14:creationId xmlns:p14="http://schemas.microsoft.com/office/powerpoint/2010/main" val="1574745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222653" y="352063"/>
            <a:ext cx="11324546" cy="869872"/>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3.2 </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超大规模海上风电多端直流系统直流故障处理方案研究</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76059" y="2036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标题 1"/>
          <p:cNvSpPr txBox="1"/>
          <p:nvPr/>
        </p:nvSpPr>
        <p:spPr>
          <a:xfrm>
            <a:off x="2552288" y="6276650"/>
            <a:ext cx="7759609" cy="41625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1800" b="1" kern="0" dirty="0">
                <a:solidFill>
                  <a:srgbClr val="205196"/>
                </a:solidFill>
                <a:effectLst/>
                <a:latin typeface="微软雅黑" panose="020B0503020204020204" pitchFamily="34" charset="-122"/>
                <a:ea typeface="微软雅黑" panose="020B0503020204020204" pitchFamily="34" charset="-122"/>
              </a:rPr>
              <a:t>具备故障限流与快速故障清除能力的多端口直流断路器拓扑结构</a:t>
            </a:r>
            <a:endParaRPr lang="en-US" altLang="zh-CN" sz="1800" b="1" kern="0" dirty="0">
              <a:solidFill>
                <a:srgbClr val="205196"/>
              </a:solidFill>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C4294F6-F93A-4CC9-85F2-00F30A05EF2F}"/>
              </a:ext>
            </a:extLst>
          </p:cNvPr>
          <p:cNvPicPr>
            <a:picLocks noChangeAspect="1"/>
          </p:cNvPicPr>
          <p:nvPr/>
        </p:nvPicPr>
        <p:blipFill>
          <a:blip r:embed="rId4"/>
          <a:stretch>
            <a:fillRect/>
          </a:stretch>
        </p:blipFill>
        <p:spPr>
          <a:xfrm>
            <a:off x="6389541" y="3265133"/>
            <a:ext cx="4007518" cy="2879774"/>
          </a:xfrm>
          <a:prstGeom prst="rect">
            <a:avLst/>
          </a:prstGeom>
        </p:spPr>
      </p:pic>
      <p:sp>
        <p:nvSpPr>
          <p:cNvPr id="15" name="标题 1">
            <a:extLst>
              <a:ext uri="{FF2B5EF4-FFF2-40B4-BE49-F238E27FC236}">
                <a16:creationId xmlns:a16="http://schemas.microsoft.com/office/drawing/2014/main" id="{AEA04DFA-4E02-4255-929C-672D22314C72}"/>
              </a:ext>
            </a:extLst>
          </p:cNvPr>
          <p:cNvSpPr txBox="1"/>
          <p:nvPr/>
        </p:nvSpPr>
        <p:spPr>
          <a:xfrm>
            <a:off x="758011" y="974295"/>
            <a:ext cx="9074052"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500" b="1" dirty="0">
                <a:solidFill>
                  <a:srgbClr val="FF0000"/>
                </a:solidFill>
                <a:effectLst/>
                <a:latin typeface="微软雅黑" panose="020B0503020204020204" pitchFamily="34" charset="-122"/>
                <a:ea typeface="微软雅黑" panose="020B0503020204020204" pitchFamily="34" charset="-122"/>
              </a:rPr>
              <a:t>具备故障限流和快速故障清除能力的多端口直流断路器</a:t>
            </a:r>
            <a:endParaRPr lang="en-US" altLang="zh-CN" sz="2500" b="1" dirty="0">
              <a:solidFill>
                <a:srgbClr val="FF0000"/>
              </a:solidFill>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C8763365-A216-45B9-9D6A-9D7E67BDC1FA}"/>
              </a:ext>
            </a:extLst>
          </p:cNvPr>
          <p:cNvSpPr/>
          <p:nvPr/>
        </p:nvSpPr>
        <p:spPr>
          <a:xfrm>
            <a:off x="483741" y="1355070"/>
            <a:ext cx="11122750" cy="1884618"/>
          </a:xfrm>
          <a:prstGeom prst="rect">
            <a:avLst/>
          </a:prstGeom>
        </p:spPr>
        <p:txBody>
          <a:bodyPr wrap="square">
            <a:spAutoFit/>
          </a:bodyPr>
          <a:lstStyle/>
          <a:p>
            <a:pPr marL="342900" indent="-342900">
              <a:lnSpc>
                <a:spcPct val="150000"/>
              </a:lnSpc>
              <a:spcBef>
                <a:spcPct val="0"/>
              </a:spcBef>
              <a:buFont typeface="Wingdings" panose="05000000000000000000" pitchFamily="2" charset="2"/>
              <a:buChar char="Ø"/>
              <a:defRPr/>
            </a:pPr>
            <a:r>
              <a:rPr lang="zh-CN" altLang="zh-CN" sz="2000" dirty="0">
                <a:latin typeface="微软雅黑" panose="020B0503020204020204" pitchFamily="34" charset="-122"/>
                <a:ea typeface="微软雅黑" panose="020B0503020204020204" pitchFamily="34" charset="-122"/>
              </a:rPr>
              <a:t>海上风电场的集群效应是加剧故障电流的重要因素。海上风电场通常采用集中并网方式，各机组之间的电气距离较近，故障时的动态响应具有</a:t>
            </a:r>
            <a:r>
              <a:rPr lang="zh-CN" altLang="zh-CN" sz="2000" b="1" dirty="0">
                <a:solidFill>
                  <a:srgbClr val="FF0000"/>
                </a:solidFill>
                <a:latin typeface="微软雅黑" panose="020B0503020204020204" pitchFamily="34" charset="-122"/>
                <a:ea typeface="微软雅黑" panose="020B0503020204020204" pitchFamily="34" charset="-122"/>
                <a:cs typeface="+mj-cs"/>
              </a:rPr>
              <a:t>高度一致性</a:t>
            </a:r>
            <a:r>
              <a:rPr lang="zh-CN" altLang="zh-CN" sz="2000" dirty="0">
                <a:latin typeface="微软雅黑" panose="020B0503020204020204" pitchFamily="34" charset="-122"/>
                <a:ea typeface="微软雅黑" panose="020B0503020204020204" pitchFamily="34" charset="-122"/>
              </a:rPr>
              <a:t>。当故障发生时，数十台甚至上百台风电机组几乎同时做出响应，这种集群效应会</a:t>
            </a:r>
            <a:r>
              <a:rPr lang="zh-CN" altLang="zh-CN" sz="2000" b="1" dirty="0">
                <a:solidFill>
                  <a:srgbClr val="FF0000"/>
                </a:solidFill>
                <a:latin typeface="微软雅黑" panose="020B0503020204020204" pitchFamily="34" charset="-122"/>
                <a:ea typeface="微软雅黑" panose="020B0503020204020204" pitchFamily="34" charset="-122"/>
                <a:cs typeface="+mj-cs"/>
              </a:rPr>
              <a:t>显著放大故障电流</a:t>
            </a:r>
            <a:r>
              <a:rPr lang="zh-CN" altLang="zh-CN" sz="2000" dirty="0">
                <a:latin typeface="微软雅黑" panose="020B0503020204020204" pitchFamily="34" charset="-122"/>
                <a:ea typeface="微软雅黑" panose="020B0503020204020204" pitchFamily="34" charset="-122"/>
              </a:rPr>
              <a:t>的幅值。</a:t>
            </a:r>
            <a:r>
              <a:rPr lang="zh-CN" altLang="en-US" sz="2000" dirty="0">
                <a:latin typeface="微软雅黑" panose="020B0503020204020204" pitchFamily="34" charset="-122"/>
                <a:ea typeface="微软雅黑" panose="020B0503020204020204" pitchFamily="34" charset="-122"/>
              </a:rPr>
              <a:t>因此，提出</a:t>
            </a:r>
            <a:r>
              <a:rPr lang="zh-CN" altLang="en-US" sz="2000" b="1" dirty="0">
                <a:solidFill>
                  <a:srgbClr val="FF0000"/>
                </a:solidFill>
                <a:latin typeface="微软雅黑" panose="020B0503020204020204" pitchFamily="34" charset="-122"/>
                <a:ea typeface="微软雅黑" panose="020B0503020204020204" pitchFamily="34" charset="-122"/>
                <a:cs typeface="+mj-cs"/>
              </a:rPr>
              <a:t>具备故障限流和快速故障清除能力的多端口直流断路器电路拓扑</a:t>
            </a:r>
          </a:p>
        </p:txBody>
      </p:sp>
      <p:sp>
        <p:nvSpPr>
          <p:cNvPr id="21" name="矩形 20">
            <a:extLst>
              <a:ext uri="{FF2B5EF4-FFF2-40B4-BE49-F238E27FC236}">
                <a16:creationId xmlns:a16="http://schemas.microsoft.com/office/drawing/2014/main" id="{C776F8E2-B9F7-417F-8AD1-F69FB3AB04C1}"/>
              </a:ext>
            </a:extLst>
          </p:cNvPr>
          <p:cNvSpPr/>
          <p:nvPr/>
        </p:nvSpPr>
        <p:spPr>
          <a:xfrm>
            <a:off x="543922" y="1453282"/>
            <a:ext cx="10890066" cy="1811851"/>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对象 16">
            <a:extLst>
              <a:ext uri="{FF2B5EF4-FFF2-40B4-BE49-F238E27FC236}">
                <a16:creationId xmlns:a16="http://schemas.microsoft.com/office/drawing/2014/main" id="{49D189C2-0AB8-4BBD-8115-BC86308F35B5}"/>
              </a:ext>
            </a:extLst>
          </p:cNvPr>
          <p:cNvGraphicFramePr>
            <a:graphicFrameLocks noChangeAspect="1"/>
          </p:cNvGraphicFramePr>
          <p:nvPr/>
        </p:nvGraphicFramePr>
        <p:xfrm>
          <a:off x="2018695" y="3506157"/>
          <a:ext cx="2558458" cy="2564608"/>
        </p:xfrm>
        <a:graphic>
          <a:graphicData uri="http://schemas.openxmlformats.org/presentationml/2006/ole">
            <mc:AlternateContent xmlns:mc="http://schemas.openxmlformats.org/markup-compatibility/2006">
              <mc:Choice xmlns:v="urn:schemas-microsoft-com:vml" Requires="v">
                <p:oleObj spid="_x0000_s174090" name="Visio" r:id="rId5" imgW="4247515" imgH="4247515" progId="Visio.Drawing.15">
                  <p:embed/>
                </p:oleObj>
              </mc:Choice>
              <mc:Fallback>
                <p:oleObj name="Visio" r:id="rId5" imgW="4247515" imgH="4247515" progId="Visio.Drawing.15">
                  <p:embed/>
                  <p:pic>
                    <p:nvPicPr>
                      <p:cNvPr id="17" name="对象 16">
                        <a:extLst>
                          <a:ext uri="{FF2B5EF4-FFF2-40B4-BE49-F238E27FC236}">
                            <a16:creationId xmlns:a16="http://schemas.microsoft.com/office/drawing/2014/main" id="{49D189C2-0AB8-4BBD-8115-BC86308F3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941" t="2574" r="26434" b="28568"/>
                      <a:stretch>
                        <a:fillRect/>
                      </a:stretch>
                    </p:blipFill>
                    <p:spPr bwMode="auto">
                      <a:xfrm>
                        <a:off x="2018695" y="3506157"/>
                        <a:ext cx="2558458" cy="2564608"/>
                      </a:xfrm>
                      <a:prstGeom prst="rect">
                        <a:avLst/>
                      </a:prstGeom>
                      <a:noFill/>
                    </p:spPr>
                  </p:pic>
                </p:oleObj>
              </mc:Fallback>
            </mc:AlternateContent>
          </a:graphicData>
        </a:graphic>
      </p:graphicFrame>
      <p:sp>
        <p:nvSpPr>
          <p:cNvPr id="18" name="箭头: 右 17">
            <a:extLst>
              <a:ext uri="{FF2B5EF4-FFF2-40B4-BE49-F238E27FC236}">
                <a16:creationId xmlns:a16="http://schemas.microsoft.com/office/drawing/2014/main" id="{7F35F34A-1FCD-464C-89BB-1039EE19F9EE}"/>
              </a:ext>
            </a:extLst>
          </p:cNvPr>
          <p:cNvSpPr/>
          <p:nvPr/>
        </p:nvSpPr>
        <p:spPr>
          <a:xfrm>
            <a:off x="5063934" y="4602617"/>
            <a:ext cx="1176922" cy="416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C972A707-BC9C-43E0-B1D1-F3094B2DFCA5}"/>
              </a:ext>
            </a:extLst>
          </p:cNvPr>
          <p:cNvSpPr>
            <a:spLocks noGrp="1"/>
          </p:cNvSpPr>
          <p:nvPr>
            <p:ph type="sldNum" sz="quarter" idx="4"/>
          </p:nvPr>
        </p:nvSpPr>
        <p:spPr/>
        <p:txBody>
          <a:bodyPr/>
          <a:lstStyle/>
          <a:p>
            <a:fld id="{1890D586-F587-4B11-9A09-7A3B8DB42779}" type="slidenum">
              <a:rPr lang="zh-CN" altLang="en-US" smtClean="0"/>
              <a:t>54</a:t>
            </a:fld>
            <a:endParaRPr lang="zh-CN" altLang="en-US"/>
          </a:p>
        </p:txBody>
      </p:sp>
    </p:spTree>
    <p:extLst>
      <p:ext uri="{BB962C8B-B14F-4D97-AF65-F5344CB8AC3E}">
        <p14:creationId xmlns:p14="http://schemas.microsoft.com/office/powerpoint/2010/main" val="3639523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2C7A737-68EB-46FC-A84A-D58402345521}"/>
              </a:ext>
            </a:extLst>
          </p:cNvPr>
          <p:cNvSpPr/>
          <p:nvPr/>
        </p:nvSpPr>
        <p:spPr>
          <a:xfrm>
            <a:off x="466284" y="3373251"/>
            <a:ext cx="2329431" cy="391626"/>
          </a:xfrm>
          <a:prstGeom prst="rect">
            <a:avLst/>
          </a:prstGeom>
          <a:solidFill>
            <a:srgbClr val="205196"/>
          </a:solidFill>
          <a:ln>
            <a:solidFill>
              <a:srgbClr val="205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50750" y="374921"/>
            <a:ext cx="11366109" cy="1420753"/>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b="1" dirty="0">
                <a:solidFill>
                  <a:srgbClr val="205196"/>
                </a:solidFill>
                <a:effectLst/>
                <a:latin typeface="微软雅黑" panose="020B0503020204020204" pitchFamily="34" charset="-122"/>
                <a:ea typeface="微软雅黑" panose="020B0503020204020204" pitchFamily="34" charset="-122"/>
              </a:rPr>
              <a:t>3.2 </a:t>
            </a:r>
            <a:r>
              <a:rPr lang="zh-CN" altLang="en-US"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超大规模海上风电多端直流系统直流故障处理方案研究</a:t>
            </a:r>
            <a:endParaRPr lang="en-US" altLang="zh-CN" b="1" dirty="0">
              <a:solidFill>
                <a:srgbClr val="205196"/>
              </a:solidFill>
              <a:effectLst/>
              <a:latin typeface="微软雅黑" panose="020B0503020204020204" pitchFamily="34" charset="-122"/>
              <a:ea typeface="微软雅黑" panose="020B0503020204020204" pitchFamily="34" charset="-122"/>
            </a:endParaRPr>
          </a:p>
        </p:txBody>
      </p:sp>
      <p:sp>
        <p:nvSpPr>
          <p:cNvPr id="9" name="标题 1"/>
          <p:cNvSpPr txBox="1"/>
          <p:nvPr/>
        </p:nvSpPr>
        <p:spPr>
          <a:xfrm>
            <a:off x="743241" y="996165"/>
            <a:ext cx="2347417"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仿真验证及结论</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77826" name="Picture 2">
            <a:extLst>
              <a:ext uri="{FF2B5EF4-FFF2-40B4-BE49-F238E27FC236}">
                <a16:creationId xmlns:a16="http://schemas.microsoft.com/office/drawing/2014/main" id="{EB0B6932-EEDB-44DF-8A27-4C2502F87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84" y="3872878"/>
            <a:ext cx="2175076" cy="273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a:extLst>
              <a:ext uri="{FF2B5EF4-FFF2-40B4-BE49-F238E27FC236}">
                <a16:creationId xmlns:a16="http://schemas.microsoft.com/office/drawing/2014/main" id="{BA866298-6765-4C28-AF37-3382D506B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070" y="3806042"/>
            <a:ext cx="2826095" cy="299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AC8B6A7-3029-4E2E-8A38-C4AC5F171D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1" t="57197"/>
          <a:stretch/>
        </p:blipFill>
        <p:spPr bwMode="auto">
          <a:xfrm>
            <a:off x="9994352" y="4326694"/>
            <a:ext cx="1685840" cy="169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465D5B02-1EFE-46AE-BFF6-D8B139F69B52}"/>
              </a:ext>
            </a:extLst>
          </p:cNvPr>
          <p:cNvPicPr>
            <a:picLocks noChangeAspect="1"/>
          </p:cNvPicPr>
          <p:nvPr/>
        </p:nvPicPr>
        <p:blipFill>
          <a:blip r:embed="rId7"/>
          <a:stretch>
            <a:fillRect/>
          </a:stretch>
        </p:blipFill>
        <p:spPr>
          <a:xfrm>
            <a:off x="5582899" y="4749648"/>
            <a:ext cx="2303536" cy="1198642"/>
          </a:xfrm>
          <a:prstGeom prst="rect">
            <a:avLst/>
          </a:prstGeom>
        </p:spPr>
      </p:pic>
      <p:sp>
        <p:nvSpPr>
          <p:cNvPr id="25" name="标题 1">
            <a:extLst>
              <a:ext uri="{FF2B5EF4-FFF2-40B4-BE49-F238E27FC236}">
                <a16:creationId xmlns:a16="http://schemas.microsoft.com/office/drawing/2014/main" id="{08224026-F5C2-446C-BFB4-FD02486127D4}"/>
              </a:ext>
            </a:extLst>
          </p:cNvPr>
          <p:cNvSpPr txBox="1"/>
          <p:nvPr/>
        </p:nvSpPr>
        <p:spPr>
          <a:xfrm>
            <a:off x="913029" y="3373251"/>
            <a:ext cx="1402478" cy="44357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rPr>
              <a:t>启动工况</a:t>
            </a:r>
            <a:endPar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endParaRPr>
          </a:p>
        </p:txBody>
      </p:sp>
      <p:grpSp>
        <p:nvGrpSpPr>
          <p:cNvPr id="3" name="组合 2">
            <a:extLst>
              <a:ext uri="{FF2B5EF4-FFF2-40B4-BE49-F238E27FC236}">
                <a16:creationId xmlns:a16="http://schemas.microsoft.com/office/drawing/2014/main" id="{518994CD-E049-4533-A5E0-24694D415885}"/>
              </a:ext>
            </a:extLst>
          </p:cNvPr>
          <p:cNvGrpSpPr/>
          <p:nvPr/>
        </p:nvGrpSpPr>
        <p:grpSpPr>
          <a:xfrm>
            <a:off x="2866977" y="3373252"/>
            <a:ext cx="5080112" cy="522910"/>
            <a:chOff x="4088230" y="3429000"/>
            <a:chExt cx="2736843" cy="522910"/>
          </a:xfrm>
        </p:grpSpPr>
        <p:sp>
          <p:nvSpPr>
            <p:cNvPr id="34" name="矩形 33">
              <a:extLst>
                <a:ext uri="{FF2B5EF4-FFF2-40B4-BE49-F238E27FC236}">
                  <a16:creationId xmlns:a16="http://schemas.microsoft.com/office/drawing/2014/main" id="{64D492B2-AB84-447B-842C-B734A1378A85}"/>
                </a:ext>
              </a:extLst>
            </p:cNvPr>
            <p:cNvSpPr/>
            <p:nvPr/>
          </p:nvSpPr>
          <p:spPr>
            <a:xfrm>
              <a:off x="4088230" y="3429000"/>
              <a:ext cx="2736843" cy="391626"/>
            </a:xfrm>
            <a:prstGeom prst="rect">
              <a:avLst/>
            </a:prstGeom>
            <a:solidFill>
              <a:srgbClr val="205196"/>
            </a:solidFill>
            <a:ln>
              <a:solidFill>
                <a:srgbClr val="205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标题 1">
              <a:extLst>
                <a:ext uri="{FF2B5EF4-FFF2-40B4-BE49-F238E27FC236}">
                  <a16:creationId xmlns:a16="http://schemas.microsoft.com/office/drawing/2014/main" id="{73A57826-EEAE-4F45-8B50-543C9EFD8E0A}"/>
                </a:ext>
              </a:extLst>
            </p:cNvPr>
            <p:cNvSpPr txBox="1"/>
            <p:nvPr/>
          </p:nvSpPr>
          <p:spPr>
            <a:xfrm>
              <a:off x="4282943" y="3429000"/>
              <a:ext cx="2347417" cy="52291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2000" b="1" dirty="0">
                  <a:effectLst/>
                  <a:latin typeface="微软雅黑" panose="020B0503020204020204" pitchFamily="34" charset="-122"/>
                  <a:ea typeface="微软雅黑" panose="020B0503020204020204" pitchFamily="34" charset="-122"/>
                </a:rPr>
                <a:t>限流后断路</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rPr>
                <a:t>工况</a:t>
              </a:r>
              <a:endPar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endParaRPr>
            </a:p>
          </p:txBody>
        </p:sp>
      </p:grpSp>
      <p:grpSp>
        <p:nvGrpSpPr>
          <p:cNvPr id="4" name="组合 3">
            <a:extLst>
              <a:ext uri="{FF2B5EF4-FFF2-40B4-BE49-F238E27FC236}">
                <a16:creationId xmlns:a16="http://schemas.microsoft.com/office/drawing/2014/main" id="{648BDCE5-81F4-4783-8023-D307206A3F92}"/>
              </a:ext>
            </a:extLst>
          </p:cNvPr>
          <p:cNvGrpSpPr/>
          <p:nvPr/>
        </p:nvGrpSpPr>
        <p:grpSpPr>
          <a:xfrm>
            <a:off x="7999471" y="3373251"/>
            <a:ext cx="3680721" cy="522910"/>
            <a:chOff x="6926454" y="3429000"/>
            <a:chExt cx="2736843" cy="522910"/>
          </a:xfrm>
        </p:grpSpPr>
        <p:sp>
          <p:nvSpPr>
            <p:cNvPr id="38" name="矩形 37">
              <a:extLst>
                <a:ext uri="{FF2B5EF4-FFF2-40B4-BE49-F238E27FC236}">
                  <a16:creationId xmlns:a16="http://schemas.microsoft.com/office/drawing/2014/main" id="{915660D9-5B15-4685-BB56-6F2FB3B06DD2}"/>
                </a:ext>
              </a:extLst>
            </p:cNvPr>
            <p:cNvSpPr/>
            <p:nvPr/>
          </p:nvSpPr>
          <p:spPr>
            <a:xfrm>
              <a:off x="6926454" y="3433704"/>
              <a:ext cx="2736843" cy="391626"/>
            </a:xfrm>
            <a:prstGeom prst="rect">
              <a:avLst/>
            </a:prstGeom>
            <a:solidFill>
              <a:srgbClr val="205196"/>
            </a:solidFill>
            <a:ln>
              <a:solidFill>
                <a:srgbClr val="205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标题 1">
              <a:extLst>
                <a:ext uri="{FF2B5EF4-FFF2-40B4-BE49-F238E27FC236}">
                  <a16:creationId xmlns:a16="http://schemas.microsoft.com/office/drawing/2014/main" id="{E0C7FD6E-4DB0-4E50-8E66-4071830017DC}"/>
                </a:ext>
              </a:extLst>
            </p:cNvPr>
            <p:cNvSpPr txBox="1"/>
            <p:nvPr/>
          </p:nvSpPr>
          <p:spPr>
            <a:xfrm>
              <a:off x="7121167" y="3429000"/>
              <a:ext cx="2347417" cy="52291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2000" b="1" dirty="0">
                  <a:effectLst/>
                  <a:latin typeface="微软雅黑" panose="020B0503020204020204" pitchFamily="34" charset="-122"/>
                  <a:ea typeface="微软雅黑" panose="020B0503020204020204" pitchFamily="34" charset="-122"/>
                </a:rPr>
                <a:t>限流后复位</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rPr>
                <a:t>工况</a:t>
              </a:r>
              <a:endPar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endParaRPr>
            </a:p>
          </p:txBody>
        </p:sp>
      </p:grpSp>
      <p:sp>
        <p:nvSpPr>
          <p:cNvPr id="30" name="标题 1">
            <a:extLst>
              <a:ext uri="{FF2B5EF4-FFF2-40B4-BE49-F238E27FC236}">
                <a16:creationId xmlns:a16="http://schemas.microsoft.com/office/drawing/2014/main" id="{435E6612-1326-4913-9CE0-048548E07272}"/>
              </a:ext>
            </a:extLst>
          </p:cNvPr>
          <p:cNvSpPr txBox="1"/>
          <p:nvPr/>
        </p:nvSpPr>
        <p:spPr>
          <a:xfrm>
            <a:off x="5264916" y="3961518"/>
            <a:ext cx="2914743" cy="52291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与无限流能力</a:t>
            </a:r>
            <a:r>
              <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DCCB</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对比</a:t>
            </a:r>
            <a:endPar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16" name="矩形 15">
            <a:extLst>
              <a:ext uri="{FF2B5EF4-FFF2-40B4-BE49-F238E27FC236}">
                <a16:creationId xmlns:a16="http://schemas.microsoft.com/office/drawing/2014/main" id="{E173614F-29CB-4FAD-9F29-CF0CD2C74700}"/>
              </a:ext>
            </a:extLst>
          </p:cNvPr>
          <p:cNvSpPr/>
          <p:nvPr/>
        </p:nvSpPr>
        <p:spPr>
          <a:xfrm>
            <a:off x="466284" y="3373251"/>
            <a:ext cx="2329431" cy="3292475"/>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CEE39E5-0280-46D9-AB2F-D7690B21D67D}"/>
              </a:ext>
            </a:extLst>
          </p:cNvPr>
          <p:cNvSpPr/>
          <p:nvPr/>
        </p:nvSpPr>
        <p:spPr>
          <a:xfrm>
            <a:off x="7999471" y="3377955"/>
            <a:ext cx="3695653" cy="3276372"/>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标题 1">
            <a:extLst>
              <a:ext uri="{FF2B5EF4-FFF2-40B4-BE49-F238E27FC236}">
                <a16:creationId xmlns:a16="http://schemas.microsoft.com/office/drawing/2014/main" id="{1288AF5F-F281-451F-8F25-4D8608133C07}"/>
              </a:ext>
            </a:extLst>
          </p:cNvPr>
          <p:cNvSpPr txBox="1"/>
          <p:nvPr/>
        </p:nvSpPr>
        <p:spPr>
          <a:xfrm>
            <a:off x="956324" y="1658634"/>
            <a:ext cx="1402478" cy="44357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2000" b="1" dirty="0">
                <a:effectLst/>
                <a:latin typeface="微软雅黑" panose="020B0503020204020204" pitchFamily="34" charset="-122"/>
                <a:ea typeface="微软雅黑" panose="020B0503020204020204" pitchFamily="34" charset="-122"/>
              </a:rPr>
              <a:t>结论</a:t>
            </a:r>
            <a:endPar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06460016-6E8D-4A4D-A3B8-25BCD3ACF546}"/>
              </a:ext>
            </a:extLst>
          </p:cNvPr>
          <p:cNvSpPr txBox="1"/>
          <p:nvPr/>
        </p:nvSpPr>
        <p:spPr>
          <a:xfrm>
            <a:off x="543922" y="1390313"/>
            <a:ext cx="11104156" cy="1884618"/>
          </a:xfrm>
          <a:prstGeom prst="rect">
            <a:avLst/>
          </a:prstGeom>
          <a:noFill/>
        </p:spPr>
        <p:txBody>
          <a:bodyPr wrap="square" rtlCol="0">
            <a:spAutoFit/>
          </a:bodyPr>
          <a:lstStyle/>
          <a:p>
            <a:pPr marL="342900" indent="-342900">
              <a:lnSpc>
                <a:spcPct val="150000"/>
              </a:lnSpc>
              <a:spcBef>
                <a:spcPct val="0"/>
              </a:spcBef>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启动过程</a:t>
            </a:r>
            <a:r>
              <a:rPr lang="zh-CN" altLang="en-US" sz="2000" dirty="0">
                <a:latin typeface="微软雅黑" panose="020B0503020204020204" pitchFamily="34" charset="-122"/>
                <a:ea typeface="微软雅黑" panose="020B0503020204020204" pitchFamily="34" charset="-122"/>
              </a:rPr>
              <a:t>中，断路器可直接利用直流系统对其中的电容进行预充电，</a:t>
            </a:r>
            <a:r>
              <a:rPr lang="zh-CN" altLang="en-US" sz="2000" b="1" dirty="0">
                <a:solidFill>
                  <a:srgbClr val="FF0000"/>
                </a:solidFill>
                <a:latin typeface="微软雅黑" panose="020B0503020204020204" pitchFamily="34" charset="-122"/>
                <a:ea typeface="微软雅黑" panose="020B0503020204020204" pitchFamily="34" charset="-122"/>
              </a:rPr>
              <a:t>无需额外配备充电回路</a:t>
            </a:r>
            <a:r>
              <a:rPr lang="zh-CN" altLang="en-US" sz="2000" dirty="0">
                <a:latin typeface="微软雅黑" panose="020B0503020204020204" pitchFamily="34" charset="-122"/>
                <a:ea typeface="微软雅黑" panose="020B0503020204020204" pitchFamily="34" charset="-122"/>
              </a:rPr>
              <a:t>。</a:t>
            </a:r>
          </a:p>
          <a:p>
            <a:pPr marL="342900" indent="-342900">
              <a:lnSpc>
                <a:spcPct val="150000"/>
              </a:lnSpc>
              <a:spcBef>
                <a:spcPct val="0"/>
              </a:spcBef>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限流后开断线路过程</a:t>
            </a:r>
            <a:r>
              <a:rPr lang="zh-CN" altLang="en-US" sz="2000" dirty="0">
                <a:latin typeface="微软雅黑" panose="020B0503020204020204" pitchFamily="34" charset="-122"/>
                <a:ea typeface="微软雅黑" panose="020B0503020204020204" pitchFamily="34" charset="-122"/>
              </a:rPr>
              <a:t>中，限流电感的投入可以</a:t>
            </a:r>
            <a:r>
              <a:rPr lang="zh-CN" altLang="en-US" sz="2000" b="1" dirty="0">
                <a:solidFill>
                  <a:srgbClr val="FF0000"/>
                </a:solidFill>
                <a:latin typeface="微软雅黑" panose="020B0503020204020204" pitchFamily="34" charset="-122"/>
                <a:ea typeface="微软雅黑" panose="020B0503020204020204" pitchFamily="34" charset="-122"/>
              </a:rPr>
              <a:t>有效抑制故障电流的上升</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Bef>
                <a:spcPct val="0"/>
              </a:spcBef>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限流后复位的过程</a:t>
            </a:r>
            <a:r>
              <a:rPr lang="zh-CN" altLang="en-US" sz="2000" dirty="0">
                <a:latin typeface="微软雅黑" panose="020B0503020204020204" pitchFamily="34" charset="-122"/>
                <a:ea typeface="微软雅黑" panose="020B0503020204020204" pitchFamily="34" charset="-122"/>
              </a:rPr>
              <a:t>中，断路器可以在投入限流电感后</a:t>
            </a:r>
            <a:r>
              <a:rPr lang="zh-CN" altLang="en-US" sz="2000" b="1" dirty="0">
                <a:solidFill>
                  <a:srgbClr val="FF0000"/>
                </a:solidFill>
                <a:latin typeface="微软雅黑" panose="020B0503020204020204" pitchFamily="34" charset="-122"/>
                <a:ea typeface="微软雅黑" panose="020B0503020204020204" pitchFamily="34" charset="-122"/>
              </a:rPr>
              <a:t>快速复位</a:t>
            </a:r>
            <a:r>
              <a:rPr lang="zh-CN" altLang="en-US" sz="2000" dirty="0">
                <a:latin typeface="微软雅黑" panose="020B0503020204020204" pitchFamily="34" charset="-122"/>
                <a:ea typeface="微软雅黑" panose="020B0503020204020204" pitchFamily="34" charset="-122"/>
              </a:rPr>
              <a:t>，因此在实际应用中可以适当降低投入断路器限流部分的动作阈值或采用更为灵敏的故障检测方式。</a:t>
            </a:r>
          </a:p>
        </p:txBody>
      </p:sp>
      <p:sp>
        <p:nvSpPr>
          <p:cNvPr id="28" name="矩形 27">
            <a:extLst>
              <a:ext uri="{FF2B5EF4-FFF2-40B4-BE49-F238E27FC236}">
                <a16:creationId xmlns:a16="http://schemas.microsoft.com/office/drawing/2014/main" id="{CE25FE7C-568B-4E94-923B-AAB773FBC589}"/>
              </a:ext>
            </a:extLst>
          </p:cNvPr>
          <p:cNvSpPr/>
          <p:nvPr/>
        </p:nvSpPr>
        <p:spPr>
          <a:xfrm>
            <a:off x="543922" y="1453282"/>
            <a:ext cx="11151202" cy="1811851"/>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3BA0463-FAF2-4E1F-B46F-FCA2260DFBD4}"/>
              </a:ext>
            </a:extLst>
          </p:cNvPr>
          <p:cNvSpPr/>
          <p:nvPr/>
        </p:nvSpPr>
        <p:spPr>
          <a:xfrm>
            <a:off x="2849452" y="3373251"/>
            <a:ext cx="5097637" cy="3292475"/>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4">
            <a:extLst>
              <a:ext uri="{FF2B5EF4-FFF2-40B4-BE49-F238E27FC236}">
                <a16:creationId xmlns:a16="http://schemas.microsoft.com/office/drawing/2014/main" id="{AE83E6D2-C24D-4A27-A941-0CD2D260FB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8" b="42169"/>
          <a:stretch/>
        </p:blipFill>
        <p:spPr bwMode="auto">
          <a:xfrm>
            <a:off x="8087728" y="3986854"/>
            <a:ext cx="1951421" cy="222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95E7DFB-55BD-4C0A-A67B-08A6222B447B}"/>
              </a:ext>
            </a:extLst>
          </p:cNvPr>
          <p:cNvSpPr>
            <a:spLocks noGrp="1"/>
          </p:cNvSpPr>
          <p:nvPr>
            <p:ph type="sldNum" sz="quarter" idx="4"/>
          </p:nvPr>
        </p:nvSpPr>
        <p:spPr/>
        <p:txBody>
          <a:bodyPr/>
          <a:lstStyle/>
          <a:p>
            <a:fld id="{1890D586-F587-4B11-9A09-7A3B8DB42779}" type="slidenum">
              <a:rPr lang="zh-CN" altLang="en-US" smtClean="0"/>
              <a:t>55</a:t>
            </a:fld>
            <a:endParaRPr lang="zh-CN" altLang="en-US"/>
          </a:p>
        </p:txBody>
      </p:sp>
    </p:spTree>
    <p:extLst>
      <p:ext uri="{BB962C8B-B14F-4D97-AF65-F5344CB8AC3E}">
        <p14:creationId xmlns:p14="http://schemas.microsoft.com/office/powerpoint/2010/main" val="157571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50750" y="374921"/>
            <a:ext cx="11366109" cy="1420753"/>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b="1" dirty="0">
                <a:solidFill>
                  <a:srgbClr val="205196"/>
                </a:solidFill>
                <a:effectLst/>
                <a:latin typeface="微软雅黑" panose="020B0503020204020204" pitchFamily="34" charset="-122"/>
                <a:ea typeface="微软雅黑" panose="020B0503020204020204" pitchFamily="34" charset="-122"/>
              </a:rPr>
              <a:t>3.2 </a:t>
            </a:r>
            <a:r>
              <a:rPr lang="zh-CN" altLang="en-US"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超大规模海上风电多端直流系统直流故障处理方案研究</a:t>
            </a:r>
            <a:endParaRPr lang="en-US" altLang="zh-CN" b="1" dirty="0">
              <a:solidFill>
                <a:srgbClr val="205196"/>
              </a:solidFill>
              <a:effectLst/>
              <a:latin typeface="微软雅黑" panose="020B0503020204020204" pitchFamily="34" charset="-122"/>
              <a:ea typeface="微软雅黑" panose="020B0503020204020204" pitchFamily="34" charset="-122"/>
            </a:endParaRPr>
          </a:p>
        </p:txBody>
      </p:sp>
      <p:sp>
        <p:nvSpPr>
          <p:cNvPr id="9" name="标题 1"/>
          <p:cNvSpPr txBox="1"/>
          <p:nvPr/>
        </p:nvSpPr>
        <p:spPr>
          <a:xfrm>
            <a:off x="743241" y="996165"/>
            <a:ext cx="7113826"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defRPr/>
            </a:pPr>
            <a:r>
              <a:rPr lang="zh-CN" altLang="zh-CN" sz="2400" b="1" dirty="0">
                <a:solidFill>
                  <a:srgbClr val="FF0000"/>
                </a:solidFill>
                <a:effectLst/>
                <a:latin typeface="微软雅黑" panose="020B0503020204020204" pitchFamily="34" charset="-122"/>
                <a:ea typeface="微软雅黑" panose="020B0503020204020204" pitchFamily="34" charset="-122"/>
              </a:rPr>
              <a:t>多端口直流断路器与其他直流断路器比较</a:t>
            </a:r>
            <a:endParaRPr lang="zh-CN" altLang="en-US" sz="2400" b="1" dirty="0">
              <a:solidFill>
                <a:srgbClr val="FF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 name="灯片编号占位符 1">
            <a:extLst>
              <a:ext uri="{FF2B5EF4-FFF2-40B4-BE49-F238E27FC236}">
                <a16:creationId xmlns:a16="http://schemas.microsoft.com/office/drawing/2014/main" id="{795E7DFB-55BD-4C0A-A67B-08A6222B447B}"/>
              </a:ext>
            </a:extLst>
          </p:cNvPr>
          <p:cNvSpPr>
            <a:spLocks noGrp="1"/>
          </p:cNvSpPr>
          <p:nvPr>
            <p:ph type="sldNum" sz="quarter" idx="4"/>
          </p:nvPr>
        </p:nvSpPr>
        <p:spPr/>
        <p:txBody>
          <a:bodyPr/>
          <a:lstStyle/>
          <a:p>
            <a:fld id="{1890D586-F587-4B11-9A09-7A3B8DB42779}" type="slidenum">
              <a:rPr lang="zh-CN" altLang="en-US" smtClean="0"/>
              <a:t>56</a:t>
            </a:fld>
            <a:endParaRPr lang="zh-CN" altLang="en-US"/>
          </a:p>
        </p:txBody>
      </p:sp>
      <p:sp>
        <p:nvSpPr>
          <p:cNvPr id="33" name="矩形 32">
            <a:extLst>
              <a:ext uri="{FF2B5EF4-FFF2-40B4-BE49-F238E27FC236}">
                <a16:creationId xmlns:a16="http://schemas.microsoft.com/office/drawing/2014/main" id="{084EBF6A-A892-44F4-B2DD-FDEC88D917C5}"/>
              </a:ext>
            </a:extLst>
          </p:cNvPr>
          <p:cNvSpPr/>
          <p:nvPr/>
        </p:nvSpPr>
        <p:spPr>
          <a:xfrm>
            <a:off x="483741" y="1355070"/>
            <a:ext cx="11122750" cy="1884618"/>
          </a:xfrm>
          <a:prstGeom prst="rect">
            <a:avLst/>
          </a:prstGeom>
        </p:spPr>
        <p:txBody>
          <a:bodyPr wrap="square">
            <a:spAutoFit/>
          </a:bodyPr>
          <a:lstStyle/>
          <a:p>
            <a:pPr marL="342900" indent="-342900">
              <a:lnSpc>
                <a:spcPct val="150000"/>
              </a:lnSpc>
              <a:spcBef>
                <a:spcPct val="0"/>
              </a:spcBef>
              <a:buFont typeface="Wingdings" panose="05000000000000000000" pitchFamily="2" charset="2"/>
              <a:buChar char="Ø"/>
              <a:defRPr/>
            </a:pPr>
            <a:r>
              <a:rPr lang="zh-CN" altLang="zh-CN" sz="2000" dirty="0">
                <a:latin typeface="微软雅黑" panose="020B0503020204020204" charset="-122"/>
                <a:ea typeface="微软雅黑" panose="020B0503020204020204" charset="-122"/>
              </a:rPr>
              <a:t>为对具备限流和快速故障清除能力的多端口直流断路器进行经济性分析，将计算在</a:t>
            </a:r>
            <a:r>
              <a:rPr lang="en-US" altLang="zh-CN" sz="2000" dirty="0">
                <a:latin typeface="微软雅黑" panose="020B0503020204020204" charset="-122"/>
                <a:ea typeface="微软雅黑" panose="020B0503020204020204" charset="-122"/>
              </a:rPr>
              <a:t>m</a:t>
            </a:r>
            <a:r>
              <a:rPr lang="zh-CN" altLang="zh-CN" sz="2000" dirty="0">
                <a:latin typeface="微软雅黑" panose="020B0503020204020204" charset="-122"/>
                <a:ea typeface="微软雅黑" panose="020B0503020204020204" charset="-122"/>
              </a:rPr>
              <a:t>端单极直流电网中该断路器所需使用的器件数量，并与混合式两端口混合式直流断路器、组合式直流断路器进行对比</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marL="342900" indent="-342900">
              <a:lnSpc>
                <a:spcPct val="150000"/>
              </a:lnSpc>
              <a:spcBef>
                <a:spcPct val="0"/>
              </a:spcBef>
              <a:buFont typeface="Wingdings" panose="05000000000000000000" pitchFamily="2" charset="2"/>
              <a:buChar char="Ø"/>
              <a:defRPr/>
            </a:pPr>
            <a:endParaRPr lang="zh-CN" altLang="en-US" sz="2000" b="1" dirty="0">
              <a:solidFill>
                <a:srgbClr val="FF0000"/>
              </a:solidFill>
              <a:latin typeface="微软雅黑" panose="020B0503020204020204" charset="-122"/>
              <a:ea typeface="微软雅黑" panose="020B0503020204020204" charset="-122"/>
              <a:cs typeface="+mj-cs"/>
            </a:endParaRPr>
          </a:p>
        </p:txBody>
      </p:sp>
      <p:sp>
        <p:nvSpPr>
          <p:cNvPr id="35" name="矩形 34">
            <a:extLst>
              <a:ext uri="{FF2B5EF4-FFF2-40B4-BE49-F238E27FC236}">
                <a16:creationId xmlns:a16="http://schemas.microsoft.com/office/drawing/2014/main" id="{0134239B-03F4-4521-9D07-9BEBFF74EFAA}"/>
              </a:ext>
            </a:extLst>
          </p:cNvPr>
          <p:cNvSpPr/>
          <p:nvPr/>
        </p:nvSpPr>
        <p:spPr>
          <a:xfrm>
            <a:off x="543922" y="1453282"/>
            <a:ext cx="10890066" cy="1375554"/>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表格 35">
            <a:extLst>
              <a:ext uri="{FF2B5EF4-FFF2-40B4-BE49-F238E27FC236}">
                <a16:creationId xmlns:a16="http://schemas.microsoft.com/office/drawing/2014/main" id="{CEA3C867-B644-4F61-816E-EA1AA2CE76DF}"/>
              </a:ext>
            </a:extLst>
          </p:cNvPr>
          <p:cNvGraphicFramePr>
            <a:graphicFrameLocks noGrp="1"/>
          </p:cNvGraphicFramePr>
          <p:nvPr/>
        </p:nvGraphicFramePr>
        <p:xfrm>
          <a:off x="694690" y="2988956"/>
          <a:ext cx="10506710" cy="3293308"/>
        </p:xfrm>
        <a:graphic>
          <a:graphicData uri="http://schemas.openxmlformats.org/drawingml/2006/table">
            <a:tbl>
              <a:tblPr firstRow="1" firstCol="1" bandRow="1">
                <a:tableStyleId>{5C22544A-7EE6-4342-B048-85BDC9FD1C3A}</a:tableStyleId>
              </a:tblPr>
              <a:tblGrid>
                <a:gridCol w="2100583">
                  <a:extLst>
                    <a:ext uri="{9D8B030D-6E8A-4147-A177-3AD203B41FA5}">
                      <a16:colId xmlns:a16="http://schemas.microsoft.com/office/drawing/2014/main" val="20000"/>
                    </a:ext>
                  </a:extLst>
                </a:gridCol>
                <a:gridCol w="2100583">
                  <a:extLst>
                    <a:ext uri="{9D8B030D-6E8A-4147-A177-3AD203B41FA5}">
                      <a16:colId xmlns:a16="http://schemas.microsoft.com/office/drawing/2014/main" val="20001"/>
                    </a:ext>
                  </a:extLst>
                </a:gridCol>
                <a:gridCol w="2101848">
                  <a:extLst>
                    <a:ext uri="{9D8B030D-6E8A-4147-A177-3AD203B41FA5}">
                      <a16:colId xmlns:a16="http://schemas.microsoft.com/office/drawing/2014/main" val="20002"/>
                    </a:ext>
                  </a:extLst>
                </a:gridCol>
                <a:gridCol w="2101848">
                  <a:extLst>
                    <a:ext uri="{9D8B030D-6E8A-4147-A177-3AD203B41FA5}">
                      <a16:colId xmlns:a16="http://schemas.microsoft.com/office/drawing/2014/main" val="20003"/>
                    </a:ext>
                  </a:extLst>
                </a:gridCol>
                <a:gridCol w="2101848">
                  <a:extLst>
                    <a:ext uri="{9D8B030D-6E8A-4147-A177-3AD203B41FA5}">
                      <a16:colId xmlns:a16="http://schemas.microsoft.com/office/drawing/2014/main" val="20004"/>
                    </a:ext>
                  </a:extLst>
                </a:gridCol>
              </a:tblGrid>
              <a:tr h="731847">
                <a:tc gridSpan="2">
                  <a:txBody>
                    <a:bodyPr/>
                    <a:lstStyle/>
                    <a:p>
                      <a:pPr algn="ctr">
                        <a:spcAft>
                          <a:spcPts val="0"/>
                        </a:spcAft>
                      </a:pPr>
                      <a:r>
                        <a:rPr lang="zh-CN" sz="1600" kern="0" dirty="0">
                          <a:effectLst/>
                          <a:latin typeface="微软雅黑" panose="020B0503020204020204" charset="-122"/>
                          <a:ea typeface="微软雅黑" panose="020B0503020204020204" charset="-122"/>
                        </a:rPr>
                        <a:t>直流断路器</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hMerge="1">
                  <a:txBody>
                    <a:bodyPr/>
                    <a:lstStyle/>
                    <a:p>
                      <a:endParaRPr lang="zh-CN"/>
                    </a:p>
                  </a:txBody>
                  <a:tcPr/>
                </a:tc>
                <a:tc>
                  <a:txBody>
                    <a:bodyPr/>
                    <a:lstStyle/>
                    <a:p>
                      <a:pPr algn="ctr">
                        <a:spcAft>
                          <a:spcPts val="0"/>
                        </a:spcAft>
                      </a:pPr>
                      <a:r>
                        <a:rPr lang="zh-CN" sz="1600" kern="0">
                          <a:effectLst/>
                          <a:latin typeface="微软雅黑" panose="020B0503020204020204" charset="-122"/>
                          <a:ea typeface="微软雅黑" panose="020B0503020204020204" charset="-122"/>
                        </a:rPr>
                        <a:t>混合式断路器</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zh-CN" sz="1600" kern="0">
                          <a:effectLst/>
                          <a:latin typeface="微软雅黑" panose="020B0503020204020204" charset="-122"/>
                          <a:ea typeface="微软雅黑" panose="020B0503020204020204" charset="-122"/>
                        </a:rPr>
                        <a:t>组合式断路器</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zh-CN" sz="1600" b="1" kern="0" dirty="0">
                          <a:effectLst/>
                          <a:latin typeface="微软雅黑" panose="020B0503020204020204" charset="-122"/>
                          <a:ea typeface="微软雅黑" panose="020B0503020204020204" charset="-122"/>
                        </a:rPr>
                        <a:t>多端口断路器</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0"/>
                  </a:ext>
                </a:extLst>
              </a:tr>
              <a:tr h="365923">
                <a:tc rowSpan="3">
                  <a:txBody>
                    <a:bodyPr/>
                    <a:lstStyle/>
                    <a:p>
                      <a:pPr algn="ctr">
                        <a:spcAft>
                          <a:spcPts val="0"/>
                        </a:spcAft>
                      </a:pPr>
                      <a:r>
                        <a:rPr lang="zh-CN" sz="1600" kern="0">
                          <a:effectLst/>
                          <a:latin typeface="微软雅黑" panose="020B0503020204020204" charset="-122"/>
                          <a:ea typeface="微软雅黑" panose="020B0503020204020204" charset="-122"/>
                        </a:rPr>
                        <a:t>低损耗支路</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zh-CN" sz="1600" kern="0" dirty="0">
                          <a:effectLst/>
                          <a:latin typeface="微软雅黑" panose="020B0503020204020204" charset="-122"/>
                          <a:ea typeface="微软雅黑" panose="020B0503020204020204" charset="-122"/>
                        </a:rPr>
                        <a:t>串联数</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18</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a:effectLst/>
                          <a:latin typeface="微软雅黑" panose="020B0503020204020204" charset="-122"/>
                          <a:ea typeface="微软雅黑" panose="020B0503020204020204" charset="-122"/>
                        </a:rPr>
                        <a:t>9</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9</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1"/>
                  </a:ext>
                </a:extLst>
              </a:tr>
              <a:tr h="365923">
                <a:tc vMerge="1">
                  <a:txBody>
                    <a:bodyPr/>
                    <a:lstStyle/>
                    <a:p>
                      <a:endParaRPr lang="zh-CN"/>
                    </a:p>
                  </a:txBody>
                  <a:tcPr/>
                </a:tc>
                <a:tc>
                  <a:txBody>
                    <a:bodyPr/>
                    <a:lstStyle/>
                    <a:p>
                      <a:pPr algn="ctr">
                        <a:spcAft>
                          <a:spcPts val="0"/>
                        </a:spcAft>
                      </a:pPr>
                      <a:r>
                        <a:rPr lang="zh-CN" sz="1600" kern="0" dirty="0">
                          <a:effectLst/>
                          <a:latin typeface="微软雅黑" panose="020B0503020204020204" charset="-122"/>
                          <a:ea typeface="微软雅黑" panose="020B0503020204020204" charset="-122"/>
                        </a:rPr>
                        <a:t>并联数</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5</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a:effectLst/>
                          <a:latin typeface="微软雅黑" panose="020B0503020204020204" charset="-122"/>
                          <a:ea typeface="微软雅黑" panose="020B0503020204020204" charset="-122"/>
                        </a:rPr>
                        <a:t>5</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5</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2"/>
                  </a:ext>
                </a:extLst>
              </a:tr>
              <a:tr h="365923">
                <a:tc vMerge="1">
                  <a:txBody>
                    <a:bodyPr/>
                    <a:lstStyle/>
                    <a:p>
                      <a:endParaRPr lang="zh-CN"/>
                    </a:p>
                  </a:txBody>
                  <a:tcPr/>
                </a:tc>
                <a:tc>
                  <a:txBody>
                    <a:bodyPr/>
                    <a:lstStyle/>
                    <a:p>
                      <a:pPr algn="ctr">
                        <a:spcAft>
                          <a:spcPts val="0"/>
                        </a:spcAft>
                      </a:pPr>
                      <a:r>
                        <a:rPr lang="zh-CN" sz="1600" kern="0">
                          <a:effectLst/>
                          <a:latin typeface="微软雅黑" panose="020B0503020204020204" charset="-122"/>
                          <a:ea typeface="微软雅黑" panose="020B0503020204020204" charset="-122"/>
                        </a:rPr>
                        <a:t>所需支路数</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m</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m</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m</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3"/>
                  </a:ext>
                </a:extLst>
              </a:tr>
              <a:tr h="365923">
                <a:tc rowSpan="3">
                  <a:txBody>
                    <a:bodyPr/>
                    <a:lstStyle/>
                    <a:p>
                      <a:pPr algn="ctr">
                        <a:spcAft>
                          <a:spcPts val="0"/>
                        </a:spcAft>
                      </a:pPr>
                      <a:r>
                        <a:rPr lang="zh-CN" sz="1600" kern="0">
                          <a:effectLst/>
                          <a:latin typeface="微软雅黑" panose="020B0503020204020204" charset="-122"/>
                          <a:ea typeface="微软雅黑" panose="020B0503020204020204" charset="-122"/>
                        </a:rPr>
                        <a:t>主断路器</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zh-CN" sz="1600" kern="0">
                          <a:effectLst/>
                          <a:latin typeface="微软雅黑" panose="020B0503020204020204" charset="-122"/>
                          <a:ea typeface="微软雅黑" panose="020B0503020204020204" charset="-122"/>
                        </a:rPr>
                        <a:t>串联数</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460</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230</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230</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4"/>
                  </a:ext>
                </a:extLst>
              </a:tr>
              <a:tr h="365923">
                <a:tc vMerge="1">
                  <a:txBody>
                    <a:bodyPr/>
                    <a:lstStyle/>
                    <a:p>
                      <a:endParaRPr lang="zh-CN"/>
                    </a:p>
                  </a:txBody>
                  <a:tcPr/>
                </a:tc>
                <a:tc>
                  <a:txBody>
                    <a:bodyPr/>
                    <a:lstStyle/>
                    <a:p>
                      <a:pPr algn="ctr">
                        <a:spcAft>
                          <a:spcPts val="0"/>
                        </a:spcAft>
                      </a:pPr>
                      <a:r>
                        <a:rPr lang="zh-CN" sz="1600" kern="0">
                          <a:effectLst/>
                          <a:latin typeface="微软雅黑" panose="020B0503020204020204" charset="-122"/>
                          <a:ea typeface="微软雅黑" panose="020B0503020204020204" charset="-122"/>
                        </a:rPr>
                        <a:t>并联数</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a:effectLst/>
                          <a:latin typeface="微软雅黑" panose="020B0503020204020204" charset="-122"/>
                          <a:ea typeface="微软雅黑" panose="020B0503020204020204" charset="-122"/>
                        </a:rPr>
                        <a:t>11</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11</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7</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5"/>
                  </a:ext>
                </a:extLst>
              </a:tr>
              <a:tr h="365923">
                <a:tc vMerge="1">
                  <a:txBody>
                    <a:bodyPr/>
                    <a:lstStyle/>
                    <a:p>
                      <a:endParaRPr lang="zh-CN"/>
                    </a:p>
                  </a:txBody>
                  <a:tcPr/>
                </a:tc>
                <a:tc>
                  <a:txBody>
                    <a:bodyPr/>
                    <a:lstStyle/>
                    <a:p>
                      <a:pPr algn="ctr">
                        <a:spcAft>
                          <a:spcPts val="0"/>
                        </a:spcAft>
                      </a:pPr>
                      <a:r>
                        <a:rPr lang="zh-CN" sz="1600" kern="0">
                          <a:effectLst/>
                          <a:latin typeface="微软雅黑" panose="020B0503020204020204" charset="-122"/>
                          <a:ea typeface="微软雅黑" panose="020B0503020204020204" charset="-122"/>
                        </a:rPr>
                        <a:t>所需支路数</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a:effectLst/>
                          <a:latin typeface="微软雅黑" panose="020B0503020204020204" charset="-122"/>
                          <a:ea typeface="微软雅黑" panose="020B0503020204020204" charset="-122"/>
                        </a:rPr>
                        <a:t>m</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dirty="0">
                          <a:effectLst/>
                          <a:latin typeface="微软雅黑" panose="020B0503020204020204" charset="-122"/>
                          <a:ea typeface="微软雅黑" panose="020B0503020204020204" charset="-122"/>
                        </a:rPr>
                        <a:t>1</a:t>
                      </a:r>
                      <a:endParaRPr lang="zh-CN" sz="1600"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1</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6"/>
                  </a:ext>
                </a:extLst>
              </a:tr>
              <a:tr h="365923">
                <a:tc gridSpan="2">
                  <a:txBody>
                    <a:bodyPr/>
                    <a:lstStyle/>
                    <a:p>
                      <a:pPr algn="ctr">
                        <a:spcAft>
                          <a:spcPts val="0"/>
                        </a:spcAft>
                      </a:pPr>
                      <a:r>
                        <a:rPr lang="en-US" sz="1600" kern="0">
                          <a:effectLst/>
                          <a:latin typeface="微软雅黑" panose="020B0503020204020204" charset="-122"/>
                          <a:ea typeface="微软雅黑" panose="020B0503020204020204" charset="-122"/>
                        </a:rPr>
                        <a:t>IGBT</a:t>
                      </a:r>
                      <a:r>
                        <a:rPr lang="zh-CN" sz="1600" kern="0">
                          <a:effectLst/>
                          <a:latin typeface="微软雅黑" panose="020B0503020204020204" charset="-122"/>
                          <a:ea typeface="微软雅黑" panose="020B0503020204020204" charset="-122"/>
                        </a:rPr>
                        <a:t>数量</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hMerge="1">
                  <a:txBody>
                    <a:bodyPr/>
                    <a:lstStyle/>
                    <a:p>
                      <a:endParaRPr lang="zh-CN"/>
                    </a:p>
                  </a:txBody>
                  <a:tcPr/>
                </a:tc>
                <a:tc>
                  <a:txBody>
                    <a:bodyPr/>
                    <a:lstStyle/>
                    <a:p>
                      <a:pPr algn="ctr">
                        <a:spcAft>
                          <a:spcPts val="0"/>
                        </a:spcAft>
                      </a:pPr>
                      <a:r>
                        <a:rPr lang="en-US" sz="1600" kern="0">
                          <a:effectLst/>
                          <a:latin typeface="微软雅黑" panose="020B0503020204020204" charset="-122"/>
                          <a:ea typeface="微软雅黑" panose="020B0503020204020204" charset="-122"/>
                        </a:rPr>
                        <a:t>5150m</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kern="0">
                          <a:effectLst/>
                          <a:latin typeface="微软雅黑" panose="020B0503020204020204" charset="-122"/>
                          <a:ea typeface="微软雅黑" panose="020B0503020204020204" charset="-122"/>
                        </a:rPr>
                        <a:t>2530+45m</a:t>
                      </a:r>
                      <a:endParaRPr lang="zh-CN" sz="1600" kern="10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tc>
                  <a:txBody>
                    <a:bodyPr/>
                    <a:lstStyle/>
                    <a:p>
                      <a:pPr algn="ctr">
                        <a:spcAft>
                          <a:spcPts val="0"/>
                        </a:spcAft>
                      </a:pPr>
                      <a:r>
                        <a:rPr lang="en-US" sz="1600" b="1" kern="0" dirty="0">
                          <a:effectLst/>
                          <a:latin typeface="微软雅黑" panose="020B0503020204020204" charset="-122"/>
                          <a:ea typeface="微软雅黑" panose="020B0503020204020204" charset="-122"/>
                        </a:rPr>
                        <a:t>1610+45m</a:t>
                      </a:r>
                      <a:endParaRPr lang="zh-CN" sz="1600" b="1" kern="100" dirty="0">
                        <a:effectLst/>
                        <a:latin typeface="微软雅黑" panose="020B0503020204020204" charset="-122"/>
                        <a:ea typeface="微软雅黑" panose="020B0503020204020204" charset="-122"/>
                        <a:cs typeface="Times New Roman" panose="02020603050405020304" charset="0"/>
                      </a:endParaRPr>
                    </a:p>
                  </a:txBody>
                  <a:tcPr marL="68580" marR="68580"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40196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50750" y="374921"/>
            <a:ext cx="11366109" cy="1420753"/>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b="1" dirty="0">
                <a:solidFill>
                  <a:srgbClr val="205196"/>
                </a:solidFill>
                <a:effectLst/>
                <a:latin typeface="微软雅黑" panose="020B0503020204020204" pitchFamily="34" charset="-122"/>
                <a:ea typeface="微软雅黑" panose="020B0503020204020204" pitchFamily="34" charset="-122"/>
              </a:rPr>
              <a:t>3.2 </a:t>
            </a:r>
            <a:r>
              <a:rPr lang="zh-CN" altLang="en-US"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超大规模海上风电多端直流系统直流故障处理方案研究</a:t>
            </a:r>
            <a:endParaRPr lang="en-US" altLang="zh-CN" b="1" dirty="0">
              <a:solidFill>
                <a:srgbClr val="205196"/>
              </a:solidFill>
              <a:effectLst/>
              <a:latin typeface="微软雅黑" panose="020B0503020204020204" pitchFamily="34" charset="-122"/>
              <a:ea typeface="微软雅黑" panose="020B0503020204020204" pitchFamily="34" charset="-122"/>
            </a:endParaRPr>
          </a:p>
        </p:txBody>
      </p:sp>
      <p:sp>
        <p:nvSpPr>
          <p:cNvPr id="28" name="标题 1">
            <a:extLst>
              <a:ext uri="{FF2B5EF4-FFF2-40B4-BE49-F238E27FC236}">
                <a16:creationId xmlns:a16="http://schemas.microsoft.com/office/drawing/2014/main" id="{F41DB647-F425-4586-AB56-805AD4720A6E}"/>
              </a:ext>
            </a:extLst>
          </p:cNvPr>
          <p:cNvSpPr txBox="1"/>
          <p:nvPr/>
        </p:nvSpPr>
        <p:spPr>
          <a:xfrm>
            <a:off x="681605" y="974891"/>
            <a:ext cx="9657451"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R="0" lvl="0" indent="0" fontAlgn="auto">
              <a:spcAft>
                <a:spcPts val="0"/>
              </a:spcAft>
              <a:buClrTx/>
              <a:buSzTx/>
              <a:tabLst/>
              <a:defRPr/>
            </a:pPr>
            <a:r>
              <a:rPr lang="zh-CN" altLang="en-US" sz="2500" b="1" dirty="0">
                <a:solidFill>
                  <a:srgbClr val="FF0000"/>
                </a:solidFill>
                <a:effectLst/>
                <a:latin typeface="微软雅黑" panose="020B0503020204020204" pitchFamily="34" charset="-122"/>
                <a:ea typeface="微软雅黑" panose="020B0503020204020204" pitchFamily="34" charset="-122"/>
              </a:rPr>
              <a:t>采用子模块混合型</a:t>
            </a:r>
            <a:r>
              <a:rPr lang="en-US" altLang="zh-CN" sz="2500" b="1" dirty="0">
                <a:solidFill>
                  <a:srgbClr val="FF0000"/>
                </a:solidFill>
                <a:effectLst/>
                <a:latin typeface="微软雅黑" panose="020B0503020204020204" pitchFamily="34" charset="-122"/>
                <a:ea typeface="微软雅黑" panose="020B0503020204020204" pitchFamily="34" charset="-122"/>
              </a:rPr>
              <a:t>MMC</a:t>
            </a:r>
            <a:r>
              <a:rPr lang="zh-CN" altLang="en-US" sz="2500" b="1" dirty="0">
                <a:solidFill>
                  <a:srgbClr val="FF0000"/>
                </a:solidFill>
                <a:effectLst/>
                <a:latin typeface="微软雅黑" panose="020B0503020204020204" pitchFamily="34" charset="-122"/>
                <a:ea typeface="微软雅黑" panose="020B0503020204020204" pitchFamily="34" charset="-122"/>
              </a:rPr>
              <a:t>直流故障处理方案</a:t>
            </a:r>
            <a:endParaRPr lang="en-US" altLang="zh-CN" sz="2500" b="1" dirty="0">
              <a:solidFill>
                <a:srgbClr val="FF0000"/>
              </a:solidFill>
              <a:effectLst/>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9A5BBD9-2BD4-42F9-9C44-D66B4A7AD748}"/>
              </a:ext>
            </a:extLst>
          </p:cNvPr>
          <p:cNvPicPr>
            <a:picLocks noChangeAspect="1"/>
          </p:cNvPicPr>
          <p:nvPr/>
        </p:nvPicPr>
        <p:blipFill>
          <a:blip r:embed="rId3"/>
          <a:stretch>
            <a:fillRect/>
          </a:stretch>
        </p:blipFill>
        <p:spPr>
          <a:xfrm>
            <a:off x="197079" y="3958847"/>
            <a:ext cx="3837361" cy="1829269"/>
          </a:xfrm>
          <a:prstGeom prst="rect">
            <a:avLst/>
          </a:prstGeom>
        </p:spPr>
      </p:pic>
      <p:sp>
        <p:nvSpPr>
          <p:cNvPr id="3" name="矩形 2">
            <a:extLst>
              <a:ext uri="{FF2B5EF4-FFF2-40B4-BE49-F238E27FC236}">
                <a16:creationId xmlns:a16="http://schemas.microsoft.com/office/drawing/2014/main" id="{F60260D0-3E80-4B1E-A771-337EAC03FAB6}"/>
              </a:ext>
            </a:extLst>
          </p:cNvPr>
          <p:cNvSpPr/>
          <p:nvPr/>
        </p:nvSpPr>
        <p:spPr>
          <a:xfrm>
            <a:off x="-866344" y="5987018"/>
            <a:ext cx="6096000" cy="369332"/>
          </a:xfrm>
          <a:prstGeom prst="rect">
            <a:avLst/>
          </a:prstGeom>
        </p:spPr>
        <p:txBody>
          <a:bodyPr>
            <a:spAutoFit/>
          </a:bodyPr>
          <a:lstStyle/>
          <a:p>
            <a:pPr algn="ctr"/>
            <a:r>
              <a:rPr lang="zh-CN" altLang="en-US" b="1" kern="0" dirty="0">
                <a:solidFill>
                  <a:srgbClr val="205196"/>
                </a:solidFill>
                <a:latin typeface="微软雅黑" panose="020B0503020204020204" pitchFamily="34" charset="-122"/>
                <a:ea typeface="微软雅黑" panose="020B0503020204020204" pitchFamily="34" charset="-122"/>
              </a:rPr>
              <a:t>子模块混合型</a:t>
            </a:r>
            <a:r>
              <a:rPr lang="en-US" altLang="zh-CN" b="1" kern="0" dirty="0">
                <a:solidFill>
                  <a:srgbClr val="205196"/>
                </a:solidFill>
                <a:latin typeface="微软雅黑" panose="020B0503020204020204" pitchFamily="34" charset="-122"/>
                <a:ea typeface="微软雅黑" panose="020B0503020204020204" pitchFamily="34" charset="-122"/>
              </a:rPr>
              <a:t>MMC </a:t>
            </a:r>
            <a:r>
              <a:rPr lang="zh-CN" altLang="en-US" b="1" kern="0" dirty="0">
                <a:solidFill>
                  <a:srgbClr val="205196"/>
                </a:solidFill>
                <a:latin typeface="微软雅黑" panose="020B0503020204020204" pitchFamily="34" charset="-122"/>
                <a:ea typeface="微软雅黑" panose="020B0503020204020204" pitchFamily="34" charset="-122"/>
              </a:rPr>
              <a:t>换流器基本拓扑结构</a:t>
            </a:r>
          </a:p>
        </p:txBody>
      </p:sp>
      <p:sp>
        <p:nvSpPr>
          <p:cNvPr id="5" name="矩形 4">
            <a:extLst>
              <a:ext uri="{FF2B5EF4-FFF2-40B4-BE49-F238E27FC236}">
                <a16:creationId xmlns:a16="http://schemas.microsoft.com/office/drawing/2014/main" id="{CEB6A149-9499-4957-B9F3-33B1ABFC9521}"/>
              </a:ext>
            </a:extLst>
          </p:cNvPr>
          <p:cNvSpPr/>
          <p:nvPr/>
        </p:nvSpPr>
        <p:spPr>
          <a:xfrm>
            <a:off x="4217762" y="5834280"/>
            <a:ext cx="4148584" cy="646331"/>
          </a:xfrm>
          <a:prstGeom prst="rect">
            <a:avLst/>
          </a:prstGeom>
        </p:spPr>
        <p:txBody>
          <a:bodyPr wrap="square">
            <a:spAutoFit/>
          </a:bodyPr>
          <a:lstStyle/>
          <a:p>
            <a:pPr algn="ctr"/>
            <a:r>
              <a:rPr lang="zh-CN" altLang="en-US" b="1" kern="0" dirty="0">
                <a:solidFill>
                  <a:srgbClr val="205196"/>
                </a:solidFill>
                <a:latin typeface="微软雅黑" panose="020B0503020204020204" pitchFamily="34" charset="-122"/>
                <a:ea typeface="微软雅黑" panose="020B0503020204020204" pitchFamily="34" charset="-122"/>
              </a:rPr>
              <a:t>闭锁后半桥子模块、全桥子模块及桥臂在不同电流方向下的等效电路</a:t>
            </a:r>
          </a:p>
        </p:txBody>
      </p:sp>
      <p:grpSp>
        <p:nvGrpSpPr>
          <p:cNvPr id="6" name="组合 5">
            <a:extLst>
              <a:ext uri="{FF2B5EF4-FFF2-40B4-BE49-F238E27FC236}">
                <a16:creationId xmlns:a16="http://schemas.microsoft.com/office/drawing/2014/main" id="{9BF5CCE6-6E75-4291-AA62-B85622AB3CBE}"/>
              </a:ext>
            </a:extLst>
          </p:cNvPr>
          <p:cNvGrpSpPr/>
          <p:nvPr/>
        </p:nvGrpSpPr>
        <p:grpSpPr>
          <a:xfrm>
            <a:off x="4441037" y="4041271"/>
            <a:ext cx="4148584" cy="1611129"/>
            <a:chOff x="191772" y="4248481"/>
            <a:chExt cx="5875626" cy="2038301"/>
          </a:xfrm>
        </p:grpSpPr>
        <p:pic>
          <p:nvPicPr>
            <p:cNvPr id="7" name="图片 6">
              <a:extLst>
                <a:ext uri="{FF2B5EF4-FFF2-40B4-BE49-F238E27FC236}">
                  <a16:creationId xmlns:a16="http://schemas.microsoft.com/office/drawing/2014/main" id="{1255124B-DEAC-43B8-A474-D30DE01C7C02}"/>
                </a:ext>
              </a:extLst>
            </p:cNvPr>
            <p:cNvPicPr>
              <a:picLocks noChangeAspect="1"/>
            </p:cNvPicPr>
            <p:nvPr/>
          </p:nvPicPr>
          <p:blipFill>
            <a:blip r:embed="rId4"/>
            <a:stretch>
              <a:fillRect/>
            </a:stretch>
          </p:blipFill>
          <p:spPr>
            <a:xfrm>
              <a:off x="191772" y="4248481"/>
              <a:ext cx="2743200" cy="2038301"/>
            </a:xfrm>
            <a:prstGeom prst="rect">
              <a:avLst/>
            </a:prstGeom>
          </p:spPr>
        </p:pic>
        <p:pic>
          <p:nvPicPr>
            <p:cNvPr id="8" name="图片 7">
              <a:extLst>
                <a:ext uri="{FF2B5EF4-FFF2-40B4-BE49-F238E27FC236}">
                  <a16:creationId xmlns:a16="http://schemas.microsoft.com/office/drawing/2014/main" id="{368861F1-BCEB-41AD-B731-B388CC41227A}"/>
                </a:ext>
              </a:extLst>
            </p:cNvPr>
            <p:cNvPicPr>
              <a:picLocks noChangeAspect="1"/>
            </p:cNvPicPr>
            <p:nvPr/>
          </p:nvPicPr>
          <p:blipFill>
            <a:blip r:embed="rId5"/>
            <a:stretch>
              <a:fillRect/>
            </a:stretch>
          </p:blipFill>
          <p:spPr>
            <a:xfrm>
              <a:off x="3079163" y="4248481"/>
              <a:ext cx="2988235" cy="2038301"/>
            </a:xfrm>
            <a:prstGeom prst="rect">
              <a:avLst/>
            </a:prstGeom>
          </p:spPr>
        </p:pic>
      </p:grpSp>
      <p:sp>
        <p:nvSpPr>
          <p:cNvPr id="14" name="标题 1">
            <a:extLst>
              <a:ext uri="{FF2B5EF4-FFF2-40B4-BE49-F238E27FC236}">
                <a16:creationId xmlns:a16="http://schemas.microsoft.com/office/drawing/2014/main" id="{0DDF312E-A0CD-4242-AE88-934EAB1A7720}"/>
              </a:ext>
            </a:extLst>
          </p:cNvPr>
          <p:cNvSpPr txBox="1"/>
          <p:nvPr/>
        </p:nvSpPr>
        <p:spPr>
          <a:xfrm>
            <a:off x="681607" y="1443332"/>
            <a:ext cx="10608389" cy="1994440"/>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342900" indent="-342900">
              <a:lnSpc>
                <a:spcPct val="150000"/>
              </a:lnSpc>
              <a:buFont typeface="Wingdings" panose="05000000000000000000" pitchFamily="2" charset="2"/>
              <a:buChar char="Ø"/>
              <a:defRPr/>
            </a:pPr>
            <a:r>
              <a:rPr lang="en-US" altLang="zh-CN" sz="2000" dirty="0">
                <a:solidFill>
                  <a:schemeClr val="tx1"/>
                </a:solidFill>
                <a:effectLst/>
                <a:latin typeface="微软雅黑" panose="020B0503020204020204" pitchFamily="34" charset="-122"/>
                <a:ea typeface="微软雅黑" panose="020B0503020204020204" pitchFamily="34" charset="-122"/>
                <a:cs typeface="+mn-cs"/>
              </a:rPr>
              <a:t>MMC </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能够通过闭锁处理直流侧接地故障的条件主要包含两个，分别为：闭锁后</a:t>
            </a:r>
            <a:r>
              <a:rPr lang="zh-CN" altLang="en-US" sz="2000" b="1" dirty="0">
                <a:solidFill>
                  <a:srgbClr val="FF0000"/>
                </a:solidFill>
                <a:effectLst/>
                <a:latin typeface="微软雅黑" panose="020B0503020204020204" pitchFamily="34" charset="-122"/>
                <a:ea typeface="微软雅黑" panose="020B0503020204020204" pitchFamily="34" charset="-122"/>
              </a:rPr>
              <a:t>直流侧故障电流能够衰减到零</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a:t>
            </a:r>
            <a:r>
              <a:rPr lang="zh-CN" altLang="en-US" sz="2000" b="1" dirty="0">
                <a:solidFill>
                  <a:srgbClr val="FF0000"/>
                </a:solidFill>
                <a:effectLst/>
                <a:latin typeface="微软雅黑" panose="020B0503020204020204" pitchFamily="34" charset="-122"/>
                <a:ea typeface="微软雅黑" panose="020B0503020204020204" pitchFamily="34" charset="-122"/>
              </a:rPr>
              <a:t>交流侧馈入</a:t>
            </a:r>
            <a:r>
              <a:rPr lang="en-US" altLang="zh-CN" sz="2000" b="1" dirty="0">
                <a:solidFill>
                  <a:srgbClr val="FF0000"/>
                </a:solidFill>
                <a:effectLst/>
                <a:latin typeface="微软雅黑" panose="020B0503020204020204" pitchFamily="34" charset="-122"/>
                <a:ea typeface="微软雅黑" panose="020B0503020204020204" pitchFamily="34" charset="-122"/>
              </a:rPr>
              <a:t>MMC </a:t>
            </a:r>
            <a:r>
              <a:rPr lang="zh-CN" altLang="en-US" sz="2000" b="1" dirty="0">
                <a:solidFill>
                  <a:srgbClr val="FF0000"/>
                </a:solidFill>
                <a:effectLst/>
                <a:latin typeface="微软雅黑" panose="020B0503020204020204" pitchFamily="34" charset="-122"/>
                <a:ea typeface="微软雅黑" panose="020B0503020204020204" pitchFamily="34" charset="-122"/>
              </a:rPr>
              <a:t>换流器的电流被阻断</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。直流故障电流在闭锁后包含电感的续流电流与电容的放电电流。两个分量相叠加后，使得故障电流迅速降低至</a:t>
            </a:r>
            <a:r>
              <a:rPr lang="en-US" altLang="zh-CN" sz="2000" dirty="0">
                <a:solidFill>
                  <a:schemeClr val="tx1"/>
                </a:solidFill>
                <a:effectLst/>
                <a:latin typeface="微软雅黑" panose="020B0503020204020204" pitchFamily="34" charset="-122"/>
                <a:ea typeface="微软雅黑" panose="020B0503020204020204" pitchFamily="34" charset="-122"/>
                <a:cs typeface="+mn-cs"/>
              </a:rPr>
              <a:t>0</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。子模块电容提供的反向电压不小于交流线电压幅值，使交流侧馈入电流被阻断。</a:t>
            </a:r>
            <a:endParaRPr lang="en-US" altLang="zh-CN" sz="20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C8ED4BC3-CA68-48E8-8798-BA008BED2DFE}"/>
              </a:ext>
            </a:extLst>
          </p:cNvPr>
          <p:cNvSpPr/>
          <p:nvPr/>
        </p:nvSpPr>
        <p:spPr>
          <a:xfrm>
            <a:off x="681608" y="1393538"/>
            <a:ext cx="10700752" cy="2060013"/>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徐雨哲5">
            <a:extLst>
              <a:ext uri="{FF2B5EF4-FFF2-40B4-BE49-F238E27FC236}">
                <a16:creationId xmlns:a16="http://schemas.microsoft.com/office/drawing/2014/main" id="{7580B58E-8699-420B-B2E9-79853C1E6E7C}"/>
              </a:ext>
            </a:extLst>
          </p:cNvPr>
          <p:cNvPicPr/>
          <p:nvPr/>
        </p:nvPicPr>
        <p:blipFill>
          <a:blip r:embed="rId6"/>
          <a:stretch>
            <a:fillRect/>
          </a:stretch>
        </p:blipFill>
        <p:spPr>
          <a:xfrm>
            <a:off x="8996219" y="3915323"/>
            <a:ext cx="2025923" cy="2129380"/>
          </a:xfrm>
          <a:prstGeom prst="rect">
            <a:avLst/>
          </a:prstGeom>
        </p:spPr>
      </p:pic>
      <p:sp>
        <p:nvSpPr>
          <p:cNvPr id="11" name="矩形 10">
            <a:extLst>
              <a:ext uri="{FF2B5EF4-FFF2-40B4-BE49-F238E27FC236}">
                <a16:creationId xmlns:a16="http://schemas.microsoft.com/office/drawing/2014/main" id="{DCC13A31-406B-4620-94E1-FF848A06219A}"/>
              </a:ext>
            </a:extLst>
          </p:cNvPr>
          <p:cNvSpPr/>
          <p:nvPr/>
        </p:nvSpPr>
        <p:spPr>
          <a:xfrm>
            <a:off x="8409799" y="6017525"/>
            <a:ext cx="3647152" cy="369332"/>
          </a:xfrm>
          <a:prstGeom prst="rect">
            <a:avLst/>
          </a:prstGeom>
        </p:spPr>
        <p:txBody>
          <a:bodyPr wrap="none">
            <a:spAutoFit/>
          </a:bodyPr>
          <a:lstStyle/>
          <a:p>
            <a:r>
              <a:rPr lang="zh-CN" altLang="zh-CN" b="1" kern="0" dirty="0">
                <a:solidFill>
                  <a:srgbClr val="205196"/>
                </a:solidFill>
                <a:latin typeface="微软雅黑" panose="020B0503020204020204" pitchFamily="34" charset="-122"/>
                <a:ea typeface="微软雅黑" panose="020B0503020204020204" pitchFamily="34" charset="-122"/>
              </a:rPr>
              <a:t>交流系统馈入换流器电流流通路径</a:t>
            </a:r>
            <a:endParaRPr lang="zh-CN" altLang="en-US" b="1" kern="0" dirty="0">
              <a:solidFill>
                <a:srgbClr val="205196"/>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212E8A2-B69E-4679-9F1C-5C4217570C80}"/>
              </a:ext>
            </a:extLst>
          </p:cNvPr>
          <p:cNvSpPr>
            <a:spLocks noGrp="1"/>
          </p:cNvSpPr>
          <p:nvPr>
            <p:ph type="sldNum" sz="quarter" idx="4"/>
          </p:nvPr>
        </p:nvSpPr>
        <p:spPr/>
        <p:txBody>
          <a:bodyPr/>
          <a:lstStyle/>
          <a:p>
            <a:fld id="{1890D586-F587-4B11-9A09-7A3B8DB42779}" type="slidenum">
              <a:rPr lang="zh-CN" altLang="en-US" smtClean="0"/>
              <a:t>57</a:t>
            </a:fld>
            <a:endParaRPr lang="zh-CN" altLang="en-US"/>
          </a:p>
        </p:txBody>
      </p:sp>
    </p:spTree>
    <p:extLst>
      <p:ext uri="{BB962C8B-B14F-4D97-AF65-F5344CB8AC3E}">
        <p14:creationId xmlns:p14="http://schemas.microsoft.com/office/powerpoint/2010/main" val="2741595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50750" y="374921"/>
            <a:ext cx="11366109" cy="1420753"/>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b="1" dirty="0">
                <a:solidFill>
                  <a:srgbClr val="205196"/>
                </a:solidFill>
                <a:effectLst/>
                <a:latin typeface="微软雅黑" panose="020B0503020204020204" pitchFamily="34" charset="-122"/>
                <a:ea typeface="微软雅黑" panose="020B0503020204020204" pitchFamily="34" charset="-122"/>
              </a:rPr>
              <a:t>3.2 </a:t>
            </a:r>
            <a:r>
              <a:rPr lang="zh-CN" altLang="en-US"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超大规模海上风电多端直流系统直流故障处理方案研究</a:t>
            </a:r>
            <a:endParaRPr lang="en-US" altLang="zh-CN" b="1" dirty="0">
              <a:solidFill>
                <a:srgbClr val="205196"/>
              </a:solidFill>
              <a:effectLst/>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C5E1B27A-50B8-4A84-97E1-1BD62B9F5B20}"/>
              </a:ext>
            </a:extLst>
          </p:cNvPr>
          <p:cNvPicPr>
            <a:picLocks noChangeAspect="1"/>
          </p:cNvPicPr>
          <p:nvPr/>
        </p:nvPicPr>
        <p:blipFill>
          <a:blip r:embed="rId3"/>
          <a:stretch>
            <a:fillRect/>
          </a:stretch>
        </p:blipFill>
        <p:spPr>
          <a:xfrm>
            <a:off x="954486" y="2889615"/>
            <a:ext cx="5031315" cy="3954892"/>
          </a:xfrm>
          <a:prstGeom prst="rect">
            <a:avLst/>
          </a:prstGeom>
        </p:spPr>
      </p:pic>
      <p:sp>
        <p:nvSpPr>
          <p:cNvPr id="9" name="矩形 8">
            <a:extLst>
              <a:ext uri="{FF2B5EF4-FFF2-40B4-BE49-F238E27FC236}">
                <a16:creationId xmlns:a16="http://schemas.microsoft.com/office/drawing/2014/main" id="{CF190091-011D-4B32-B1F5-DC65D27DDABB}"/>
              </a:ext>
            </a:extLst>
          </p:cNvPr>
          <p:cNvSpPr/>
          <p:nvPr/>
        </p:nvSpPr>
        <p:spPr>
          <a:xfrm>
            <a:off x="6217427" y="3356148"/>
            <a:ext cx="5624981" cy="2536400"/>
          </a:xfrm>
          <a:prstGeom prst="rect">
            <a:avLst/>
          </a:prstGeom>
          <a:ln w="34925">
            <a:solidFill>
              <a:schemeClr val="accent1"/>
            </a:solidFill>
            <a:prstDash val="dash"/>
          </a:ln>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mj-cs"/>
              </a:rPr>
              <a:t>闭锁清除故障策略</a:t>
            </a:r>
            <a:r>
              <a:rPr lang="zh-CN" altLang="en-US" dirty="0">
                <a:latin typeface="微软雅黑" panose="020B0503020204020204" pitchFamily="34" charset="-122"/>
                <a:ea typeface="微软雅黑" panose="020B0503020204020204" pitchFamily="34" charset="-122"/>
                <a:cs typeface="+mj-cs"/>
              </a:rPr>
              <a:t>的优势在于能够更快地将故障电流降低至</a:t>
            </a:r>
            <a:r>
              <a:rPr lang="en-US" altLang="zh-CN" dirty="0">
                <a:latin typeface="微软雅黑" panose="020B0503020204020204" pitchFamily="34" charset="-122"/>
                <a:ea typeface="微软雅黑" panose="020B0503020204020204" pitchFamily="34" charset="-122"/>
                <a:cs typeface="+mj-cs"/>
              </a:rPr>
              <a:t>0</a:t>
            </a:r>
            <a:r>
              <a:rPr lang="zh-CN" altLang="en-US" dirty="0">
                <a:latin typeface="微软雅黑" panose="020B0503020204020204" pitchFamily="34" charset="-122"/>
                <a:ea typeface="微软雅黑" panose="020B0503020204020204" pitchFamily="34" charset="-122"/>
                <a:cs typeface="+mj-cs"/>
              </a:rPr>
              <a:t>，且对控制器的控制精度要求较低。</a:t>
            </a:r>
            <a:endParaRPr lang="en-US" altLang="zh-CN" dirty="0">
              <a:latin typeface="微软雅黑" panose="020B0503020204020204" pitchFamily="34" charset="-122"/>
              <a:ea typeface="微软雅黑" panose="020B0503020204020204" pitchFamily="34" charset="-122"/>
              <a:cs typeface="+mj-cs"/>
            </a:endParaRPr>
          </a:p>
          <a:p>
            <a:pPr>
              <a:lnSpc>
                <a:spcPct val="150000"/>
              </a:lnSpc>
            </a:pPr>
            <a:endParaRPr lang="en-US" altLang="zh-CN" dirty="0">
              <a:latin typeface="微软雅黑" panose="020B0503020204020204" pitchFamily="34" charset="-122"/>
              <a:ea typeface="微软雅黑" panose="020B0503020204020204" pitchFamily="34" charset="-122"/>
              <a:cs typeface="+mj-cs"/>
            </a:endParaRPr>
          </a:p>
          <a:p>
            <a:pPr>
              <a:lnSpc>
                <a:spcPct val="150000"/>
              </a:lnSpc>
            </a:pPr>
            <a:r>
              <a:rPr lang="zh-CN" altLang="en-US" dirty="0">
                <a:latin typeface="微软雅黑" panose="020B0503020204020204" pitchFamily="34" charset="-122"/>
                <a:ea typeface="微软雅黑" panose="020B0503020204020204" pitchFamily="34" charset="-122"/>
                <a:cs typeface="+mj-cs"/>
              </a:rPr>
              <a:t>而</a:t>
            </a:r>
            <a:r>
              <a:rPr lang="zh-CN" altLang="en-US" b="1" dirty="0">
                <a:latin typeface="微软雅黑" panose="020B0503020204020204" pitchFamily="34" charset="-122"/>
                <a:ea typeface="微软雅黑" panose="020B0503020204020204" pitchFamily="34" charset="-122"/>
                <a:cs typeface="+mj-cs"/>
              </a:rPr>
              <a:t>无闭锁故障穿越策略</a:t>
            </a:r>
            <a:r>
              <a:rPr lang="zh-CN" altLang="en-US" dirty="0">
                <a:latin typeface="微软雅黑" panose="020B0503020204020204" pitchFamily="34" charset="-122"/>
                <a:ea typeface="微软雅黑" panose="020B0503020204020204" pitchFamily="34" charset="-122"/>
                <a:cs typeface="+mj-cs"/>
              </a:rPr>
              <a:t>的优势在于能够在直流故障期间维持</a:t>
            </a:r>
            <a:r>
              <a:rPr lang="en-US" altLang="zh-CN" dirty="0">
                <a:latin typeface="微软雅黑" panose="020B0503020204020204" pitchFamily="34" charset="-122"/>
                <a:ea typeface="微软雅黑" panose="020B0503020204020204" pitchFamily="34" charset="-122"/>
                <a:cs typeface="+mj-cs"/>
              </a:rPr>
              <a:t>MMC </a:t>
            </a:r>
            <a:r>
              <a:rPr lang="zh-CN" altLang="en-US" dirty="0">
                <a:latin typeface="微软雅黑" panose="020B0503020204020204" pitchFamily="34" charset="-122"/>
                <a:ea typeface="微软雅黑" panose="020B0503020204020204" pitchFamily="34" charset="-122"/>
                <a:cs typeface="+mj-cs"/>
              </a:rPr>
              <a:t>不间断运行，避免了换流器的闭锁与解锁，在故障结束后能够更快地恢复功率传输。</a:t>
            </a:r>
          </a:p>
        </p:txBody>
      </p:sp>
      <p:sp>
        <p:nvSpPr>
          <p:cNvPr id="10" name="标题 1">
            <a:extLst>
              <a:ext uri="{FF2B5EF4-FFF2-40B4-BE49-F238E27FC236}">
                <a16:creationId xmlns:a16="http://schemas.microsoft.com/office/drawing/2014/main" id="{9CD6A933-4D0A-4391-8B7E-6BF4B15C31DA}"/>
              </a:ext>
            </a:extLst>
          </p:cNvPr>
          <p:cNvSpPr txBox="1"/>
          <p:nvPr/>
        </p:nvSpPr>
        <p:spPr>
          <a:xfrm>
            <a:off x="681607" y="1443332"/>
            <a:ext cx="10608389" cy="1510973"/>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342900" indent="-342900">
              <a:lnSpc>
                <a:spcPct val="150000"/>
              </a:lnSpc>
              <a:buFont typeface="Wingdings" panose="05000000000000000000" pitchFamily="2" charset="2"/>
              <a:buChar char="Ø"/>
              <a:defRPr/>
            </a:pPr>
            <a:r>
              <a:rPr lang="zh-CN" altLang="en-US" sz="2000" dirty="0">
                <a:solidFill>
                  <a:schemeClr val="tx1"/>
                </a:solidFill>
                <a:effectLst/>
                <a:latin typeface="微软雅黑" panose="020B0503020204020204" pitchFamily="34" charset="-122"/>
                <a:ea typeface="微软雅黑" panose="020B0503020204020204" pitchFamily="34" charset="-122"/>
                <a:cs typeface="+mn-cs"/>
              </a:rPr>
              <a:t>子模块混合型</a:t>
            </a:r>
            <a:r>
              <a:rPr lang="en-US" altLang="zh-CN" sz="2000" dirty="0">
                <a:solidFill>
                  <a:schemeClr val="tx1"/>
                </a:solidFill>
                <a:effectLst/>
                <a:latin typeface="微软雅黑" panose="020B0503020204020204" pitchFamily="34" charset="-122"/>
                <a:ea typeface="微软雅黑" panose="020B0503020204020204" pitchFamily="34" charset="-122"/>
                <a:cs typeface="+mn-cs"/>
              </a:rPr>
              <a:t>MMC </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拥有两种可行的直流故障处理策略，分别为</a:t>
            </a:r>
            <a:r>
              <a:rPr lang="zh-CN" altLang="en-US" sz="2000" b="1" dirty="0">
                <a:solidFill>
                  <a:srgbClr val="FF0000"/>
                </a:solidFill>
                <a:effectLst/>
                <a:latin typeface="微软雅黑" panose="020B0503020204020204" pitchFamily="34" charset="-122"/>
                <a:ea typeface="微软雅黑" panose="020B0503020204020204" pitchFamily="34" charset="-122"/>
                <a:cs typeface="+mn-cs"/>
              </a:rPr>
              <a:t>闭锁清除故障策略</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和</a:t>
            </a:r>
            <a:r>
              <a:rPr lang="zh-CN" altLang="en-US" sz="2000" b="1" dirty="0">
                <a:solidFill>
                  <a:srgbClr val="FF0000"/>
                </a:solidFill>
                <a:effectLst/>
                <a:latin typeface="微软雅黑" panose="020B0503020204020204" pitchFamily="34" charset="-122"/>
                <a:ea typeface="微软雅黑" panose="020B0503020204020204" pitchFamily="34" charset="-122"/>
                <a:cs typeface="+mn-cs"/>
              </a:rPr>
              <a:t>无闭锁故障穿越策略</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，两种策略均能够有效处理直流故障。图（</a:t>
            </a:r>
            <a:r>
              <a:rPr lang="en-US" altLang="zh-CN" sz="2000" dirty="0">
                <a:solidFill>
                  <a:schemeClr val="tx1"/>
                </a:solidFill>
                <a:effectLst/>
                <a:latin typeface="微软雅黑" panose="020B0503020204020204" pitchFamily="34" charset="-122"/>
                <a:ea typeface="微软雅黑" panose="020B0503020204020204" pitchFamily="34" charset="-122"/>
                <a:cs typeface="+mn-cs"/>
              </a:rPr>
              <a:t>a</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）为闭锁清除故障策略</a:t>
            </a:r>
            <a:r>
              <a:rPr lang="zh-CN" altLang="en-US" sz="2000" dirty="0">
                <a:solidFill>
                  <a:schemeClr val="tx1"/>
                </a:solidFill>
                <a:effectLst/>
                <a:latin typeface="微软雅黑" panose="020B0503020204020204" pitchFamily="34" charset="-122"/>
                <a:ea typeface="微软雅黑" panose="020B0503020204020204" pitchFamily="34" charset="-122"/>
              </a:rPr>
              <a:t>仿真波形</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a:t>
            </a:r>
            <a:r>
              <a:rPr lang="zh-CN" altLang="en-US" sz="2000" dirty="0">
                <a:solidFill>
                  <a:schemeClr val="tx1"/>
                </a:solidFill>
                <a:effectLst/>
                <a:latin typeface="微软雅黑" panose="020B0503020204020204" pitchFamily="34" charset="-122"/>
                <a:ea typeface="微软雅黑" panose="020B0503020204020204" pitchFamily="34" charset="-122"/>
              </a:rPr>
              <a:t>图</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a:t>
            </a:r>
            <a:r>
              <a:rPr lang="en-US" altLang="zh-CN" sz="2000" dirty="0">
                <a:solidFill>
                  <a:schemeClr val="tx1"/>
                </a:solidFill>
                <a:effectLst/>
                <a:latin typeface="微软雅黑" panose="020B0503020204020204" pitchFamily="34" charset="-122"/>
                <a:ea typeface="微软雅黑" panose="020B0503020204020204" pitchFamily="34" charset="-122"/>
                <a:cs typeface="+mn-cs"/>
              </a:rPr>
              <a:t>b</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a:t>
            </a:r>
            <a:r>
              <a:rPr lang="zh-CN" altLang="en-US" sz="2000" dirty="0">
                <a:solidFill>
                  <a:schemeClr val="tx1"/>
                </a:solidFill>
                <a:effectLst/>
                <a:latin typeface="微软雅黑" panose="020B0503020204020204" pitchFamily="34" charset="-122"/>
                <a:ea typeface="微软雅黑" panose="020B0503020204020204" pitchFamily="34" charset="-122"/>
              </a:rPr>
              <a:t>为</a:t>
            </a:r>
            <a:r>
              <a:rPr lang="zh-CN" altLang="en-US" sz="2000" dirty="0">
                <a:solidFill>
                  <a:schemeClr val="tx1"/>
                </a:solidFill>
                <a:effectLst/>
                <a:latin typeface="微软雅黑" panose="020B0503020204020204" pitchFamily="34" charset="-122"/>
                <a:ea typeface="微软雅黑" panose="020B0503020204020204" pitchFamily="34" charset="-122"/>
                <a:cs typeface="+mn-cs"/>
              </a:rPr>
              <a:t>无闭锁故障穿越策略仿真波形。</a:t>
            </a:r>
          </a:p>
          <a:p>
            <a:pPr marL="342900" indent="-342900">
              <a:lnSpc>
                <a:spcPct val="150000"/>
              </a:lnSpc>
              <a:buFont typeface="Wingdings" panose="05000000000000000000" pitchFamily="2" charset="2"/>
              <a:buChar char="Ø"/>
              <a:defRPr/>
            </a:pPr>
            <a:endParaRPr lang="en-US" altLang="zh-CN" sz="20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43B3135D-5742-46C1-B3E4-430A963BE299}"/>
              </a:ext>
            </a:extLst>
          </p:cNvPr>
          <p:cNvSpPr/>
          <p:nvPr/>
        </p:nvSpPr>
        <p:spPr>
          <a:xfrm>
            <a:off x="681608" y="1393539"/>
            <a:ext cx="10700752" cy="1496076"/>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a:extLst>
              <a:ext uri="{FF2B5EF4-FFF2-40B4-BE49-F238E27FC236}">
                <a16:creationId xmlns:a16="http://schemas.microsoft.com/office/drawing/2014/main" id="{65A1BF7F-C001-4EA4-82A9-8AA9464051D9}"/>
              </a:ext>
            </a:extLst>
          </p:cNvPr>
          <p:cNvSpPr txBox="1"/>
          <p:nvPr/>
        </p:nvSpPr>
        <p:spPr>
          <a:xfrm>
            <a:off x="681605" y="974891"/>
            <a:ext cx="9657451"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R="0" lvl="0" indent="0" fontAlgn="auto">
              <a:spcAft>
                <a:spcPts val="0"/>
              </a:spcAft>
              <a:buClrTx/>
              <a:buSzTx/>
              <a:tabLst/>
              <a:defRPr/>
            </a:pPr>
            <a:r>
              <a:rPr lang="zh-CN" altLang="en-US" sz="2500" b="1" dirty="0">
                <a:solidFill>
                  <a:srgbClr val="FF0000"/>
                </a:solidFill>
                <a:effectLst/>
                <a:latin typeface="微软雅黑" panose="020B0503020204020204" pitchFamily="34" charset="-122"/>
                <a:ea typeface="微软雅黑" panose="020B0503020204020204" pitchFamily="34" charset="-122"/>
              </a:rPr>
              <a:t>采用子模块混合型</a:t>
            </a:r>
            <a:r>
              <a:rPr lang="en-US" altLang="zh-CN" sz="2500" b="1" dirty="0">
                <a:solidFill>
                  <a:srgbClr val="FF0000"/>
                </a:solidFill>
                <a:effectLst/>
                <a:latin typeface="微软雅黑" panose="020B0503020204020204" pitchFamily="34" charset="-122"/>
                <a:ea typeface="微软雅黑" panose="020B0503020204020204" pitchFamily="34" charset="-122"/>
              </a:rPr>
              <a:t>MMC</a:t>
            </a:r>
            <a:r>
              <a:rPr lang="zh-CN" altLang="en-US" sz="2500" b="1" dirty="0">
                <a:solidFill>
                  <a:srgbClr val="FF0000"/>
                </a:solidFill>
                <a:effectLst/>
                <a:latin typeface="微软雅黑" panose="020B0503020204020204" pitchFamily="34" charset="-122"/>
                <a:ea typeface="微软雅黑" panose="020B0503020204020204" pitchFamily="34" charset="-122"/>
              </a:rPr>
              <a:t>直流故障处理方案</a:t>
            </a:r>
            <a:endParaRPr lang="en-US" altLang="zh-CN" sz="2500" b="1" dirty="0">
              <a:solidFill>
                <a:srgbClr val="FF0000"/>
              </a:solidFill>
              <a:effectLst/>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AA42CFC9-BC1C-4A25-9511-ACAC555C8479}"/>
              </a:ext>
            </a:extLst>
          </p:cNvPr>
          <p:cNvSpPr>
            <a:spLocks noGrp="1"/>
          </p:cNvSpPr>
          <p:nvPr>
            <p:ph type="sldNum" sz="quarter" idx="4"/>
          </p:nvPr>
        </p:nvSpPr>
        <p:spPr/>
        <p:txBody>
          <a:bodyPr/>
          <a:lstStyle/>
          <a:p>
            <a:fld id="{1890D586-F587-4B11-9A09-7A3B8DB42779}" type="slidenum">
              <a:rPr lang="zh-CN" altLang="en-US" smtClean="0"/>
              <a:t>58</a:t>
            </a:fld>
            <a:endParaRPr lang="zh-CN" altLang="en-US"/>
          </a:p>
        </p:txBody>
      </p:sp>
    </p:spTree>
    <p:extLst>
      <p:ext uri="{BB962C8B-B14F-4D97-AF65-F5344CB8AC3E}">
        <p14:creationId xmlns:p14="http://schemas.microsoft.com/office/powerpoint/2010/main" val="2227657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50750" y="374921"/>
            <a:ext cx="11366109" cy="1420753"/>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b="1" dirty="0">
                <a:solidFill>
                  <a:srgbClr val="205196"/>
                </a:solidFill>
                <a:effectLst/>
                <a:latin typeface="微软雅黑" panose="020B0503020204020204" pitchFamily="34" charset="-122"/>
                <a:ea typeface="微软雅黑" panose="020B0503020204020204" pitchFamily="34" charset="-122"/>
              </a:rPr>
              <a:t>3.2 </a:t>
            </a:r>
            <a:r>
              <a:rPr lang="zh-CN" altLang="en-US" b="1" dirty="0">
                <a:solidFill>
                  <a:srgbClr val="205196"/>
                </a:solidFill>
                <a:effectLst/>
                <a:latin typeface="微软雅黑" panose="020B0503020204020204" pitchFamily="34" charset="-122"/>
                <a:ea typeface="微软雅黑" panose="020B0503020204020204" pitchFamily="34" charset="-122"/>
              </a:rPr>
              <a:t>超大规模海上风电多端直流系统直流故障处理方案研究</a:t>
            </a:r>
            <a:endParaRPr lang="en-US" altLang="zh-CN" b="1" dirty="0">
              <a:solidFill>
                <a:srgbClr val="205196"/>
              </a:solidFill>
              <a:effectLst/>
              <a:latin typeface="微软雅黑" panose="020B0503020204020204" pitchFamily="34" charset="-122"/>
              <a:ea typeface="微软雅黑" panose="020B0503020204020204" pitchFamily="34" charset="-122"/>
            </a:endParaRPr>
          </a:p>
        </p:txBody>
      </p:sp>
      <p:sp>
        <p:nvSpPr>
          <p:cNvPr id="28" name="标题 1">
            <a:extLst>
              <a:ext uri="{FF2B5EF4-FFF2-40B4-BE49-F238E27FC236}">
                <a16:creationId xmlns:a16="http://schemas.microsoft.com/office/drawing/2014/main" id="{F41DB647-F425-4586-AB56-805AD4720A6E}"/>
              </a:ext>
            </a:extLst>
          </p:cNvPr>
          <p:cNvSpPr txBox="1"/>
          <p:nvPr/>
        </p:nvSpPr>
        <p:spPr>
          <a:xfrm>
            <a:off x="681605" y="956925"/>
            <a:ext cx="9816742" cy="51661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defRPr/>
            </a:pPr>
            <a:r>
              <a:rPr lang="zh-CN" altLang="en-US" sz="2600" b="1" dirty="0">
                <a:solidFill>
                  <a:srgbClr val="FF0000"/>
                </a:solidFill>
                <a:effectLst/>
                <a:latin typeface="微软雅黑" panose="020B0503020204020204" pitchFamily="34" charset="-122"/>
                <a:ea typeface="微软雅黑" panose="020B0503020204020204" pitchFamily="34" charset="-122"/>
              </a:rPr>
              <a:t>全半桥</a:t>
            </a:r>
            <a:r>
              <a:rPr lang="zh-CN" altLang="zh-CN" sz="2600" b="1" dirty="0">
                <a:solidFill>
                  <a:srgbClr val="FF0000"/>
                </a:solidFill>
                <a:effectLst/>
                <a:latin typeface="微软雅黑" panose="020B0503020204020204" pitchFamily="34" charset="-122"/>
                <a:ea typeface="微软雅黑" panose="020B0503020204020204" pitchFamily="34" charset="-122"/>
              </a:rPr>
              <a:t>混合型</a:t>
            </a:r>
            <a:r>
              <a:rPr lang="en-US" altLang="zh-CN" sz="2600" b="1" dirty="0">
                <a:solidFill>
                  <a:srgbClr val="FF0000"/>
                </a:solidFill>
                <a:effectLst/>
                <a:latin typeface="微软雅黑" panose="020B0503020204020204" pitchFamily="34" charset="-122"/>
                <a:ea typeface="微软雅黑" panose="020B0503020204020204" pitchFamily="34" charset="-122"/>
              </a:rPr>
              <a:t>MMC</a:t>
            </a:r>
            <a:r>
              <a:rPr lang="zh-CN" altLang="en-US" sz="2600" b="1" dirty="0">
                <a:solidFill>
                  <a:srgbClr val="FF0000"/>
                </a:solidFill>
                <a:effectLst/>
                <a:latin typeface="微软雅黑" panose="020B0503020204020204" pitchFamily="34" charset="-122"/>
                <a:ea typeface="微软雅黑" panose="020B0503020204020204" pitchFamily="34" charset="-122"/>
              </a:rPr>
              <a:t>清除直流故障方案与多端口直流断路器方案比较</a:t>
            </a:r>
            <a:endParaRPr lang="zh-CN" altLang="zh-CN" sz="2600" b="1" dirty="0">
              <a:solidFill>
                <a:srgbClr val="FF0000"/>
              </a:solidFill>
              <a:effectLst/>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019D4743-C32E-40E9-82E0-421842FF98C8}"/>
              </a:ext>
            </a:extLst>
          </p:cNvPr>
          <p:cNvSpPr>
            <a:spLocks noGrp="1"/>
          </p:cNvSpPr>
          <p:nvPr>
            <p:ph type="sldNum" sz="quarter" idx="4"/>
          </p:nvPr>
        </p:nvSpPr>
        <p:spPr/>
        <p:txBody>
          <a:bodyPr/>
          <a:lstStyle/>
          <a:p>
            <a:fld id="{1890D586-F587-4B11-9A09-7A3B8DB42779}" type="slidenum">
              <a:rPr lang="zh-CN" altLang="en-US" smtClean="0"/>
              <a:t>59</a:t>
            </a:fld>
            <a:endParaRPr lang="zh-CN" altLang="en-US"/>
          </a:p>
        </p:txBody>
      </p:sp>
      <p:sp>
        <p:nvSpPr>
          <p:cNvPr id="25" name="标题 1">
            <a:extLst>
              <a:ext uri="{FF2B5EF4-FFF2-40B4-BE49-F238E27FC236}">
                <a16:creationId xmlns:a16="http://schemas.microsoft.com/office/drawing/2014/main" id="{DC76847B-0015-443E-873A-546BE94A55A9}"/>
              </a:ext>
            </a:extLst>
          </p:cNvPr>
          <p:cNvSpPr txBox="1"/>
          <p:nvPr/>
        </p:nvSpPr>
        <p:spPr>
          <a:xfrm>
            <a:off x="681607" y="1443332"/>
            <a:ext cx="10608389" cy="2332800"/>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marL="342900" indent="-342900">
              <a:lnSpc>
                <a:spcPct val="150000"/>
              </a:lnSpc>
              <a:buFont typeface="Wingdings" panose="05000000000000000000" pitchFamily="2" charset="2"/>
              <a:buChar char="Ø"/>
              <a:defRPr/>
            </a:pPr>
            <a:r>
              <a:rPr lang="zh-CN" altLang="en-US" sz="2000" dirty="0">
                <a:solidFill>
                  <a:schemeClr val="tx1"/>
                </a:solidFill>
                <a:effectLst/>
                <a:latin typeface="微软雅黑" panose="020B0503020204020204" charset="-122"/>
                <a:ea typeface="微软雅黑" panose="020B0503020204020204" charset="-122"/>
                <a:cs typeface="+mn-cs"/>
              </a:rPr>
              <a:t>在</a:t>
            </a:r>
            <a:r>
              <a:rPr lang="en-US" altLang="zh-CN" sz="2000" dirty="0">
                <a:solidFill>
                  <a:schemeClr val="tx1"/>
                </a:solidFill>
                <a:effectLst/>
                <a:latin typeface="微软雅黑" panose="020B0503020204020204" charset="-122"/>
                <a:ea typeface="微软雅黑" panose="020B0503020204020204" charset="-122"/>
                <a:cs typeface="+mn-cs"/>
              </a:rPr>
              <a:t>m</a:t>
            </a:r>
            <a:r>
              <a:rPr lang="zh-CN" altLang="en-US" sz="2000" dirty="0">
                <a:solidFill>
                  <a:schemeClr val="tx1"/>
                </a:solidFill>
                <a:effectLst/>
                <a:latin typeface="微软雅黑" panose="020B0503020204020204" charset="-122"/>
                <a:ea typeface="微软雅黑" panose="020B0503020204020204" charset="-122"/>
                <a:cs typeface="+mn-cs"/>
              </a:rPr>
              <a:t>条</a:t>
            </a:r>
            <a:r>
              <a:rPr lang="en-US" altLang="zh-CN" sz="2000" dirty="0">
                <a:solidFill>
                  <a:schemeClr val="tx1"/>
                </a:solidFill>
                <a:effectLst/>
                <a:latin typeface="微软雅黑" panose="020B0503020204020204" charset="-122"/>
                <a:ea typeface="微软雅黑" panose="020B0503020204020204" charset="-122"/>
                <a:cs typeface="+mn-cs"/>
              </a:rPr>
              <a:t>400kV</a:t>
            </a:r>
            <a:r>
              <a:rPr lang="zh-CN" altLang="en-US" sz="2000" dirty="0">
                <a:solidFill>
                  <a:schemeClr val="tx1"/>
                </a:solidFill>
                <a:effectLst/>
                <a:latin typeface="微软雅黑" panose="020B0503020204020204" charset="-122"/>
                <a:ea typeface="微软雅黑" panose="020B0503020204020204" charset="-122"/>
                <a:cs typeface="+mn-cs"/>
              </a:rPr>
              <a:t>直流线路汇集至受端换流站场景下：采用全半桥混合型</a:t>
            </a:r>
            <a:r>
              <a:rPr lang="en-US" altLang="zh-CN" sz="2000" dirty="0">
                <a:solidFill>
                  <a:schemeClr val="tx1"/>
                </a:solidFill>
                <a:effectLst/>
                <a:latin typeface="微软雅黑" panose="020B0503020204020204" charset="-122"/>
                <a:ea typeface="微软雅黑" panose="020B0503020204020204" charset="-122"/>
                <a:cs typeface="+mn-cs"/>
              </a:rPr>
              <a:t>MMC</a:t>
            </a:r>
            <a:r>
              <a:rPr lang="zh-CN" altLang="en-US" sz="2000" dirty="0">
                <a:solidFill>
                  <a:schemeClr val="tx1"/>
                </a:solidFill>
                <a:effectLst/>
                <a:latin typeface="微软雅黑" panose="020B0503020204020204" charset="-122"/>
                <a:ea typeface="微软雅黑" panose="020B0503020204020204" charset="-122"/>
                <a:cs typeface="+mn-cs"/>
              </a:rPr>
              <a:t>的占地面积较小，全半桥混合</a:t>
            </a:r>
            <a:r>
              <a:rPr lang="en-US" altLang="zh-CN" sz="2000" dirty="0">
                <a:solidFill>
                  <a:schemeClr val="tx1"/>
                </a:solidFill>
                <a:effectLst/>
                <a:latin typeface="微软雅黑" panose="020B0503020204020204" charset="-122"/>
                <a:ea typeface="微软雅黑" panose="020B0503020204020204" charset="-122"/>
                <a:cs typeface="+mn-cs"/>
              </a:rPr>
              <a:t>MMC</a:t>
            </a:r>
            <a:r>
              <a:rPr lang="zh-CN" altLang="en-US" sz="2000" dirty="0">
                <a:solidFill>
                  <a:schemeClr val="tx1"/>
                </a:solidFill>
                <a:effectLst/>
                <a:latin typeface="微软雅黑" panose="020B0503020204020204" charset="-122"/>
                <a:ea typeface="微软雅黑" panose="020B0503020204020204" charset="-122"/>
                <a:cs typeface="+mn-cs"/>
              </a:rPr>
              <a:t>的闭锁故障隔离速度约</a:t>
            </a:r>
            <a:r>
              <a:rPr lang="en-US" altLang="zh-CN" sz="2000" dirty="0">
                <a:solidFill>
                  <a:schemeClr val="tx1"/>
                </a:solidFill>
                <a:effectLst/>
                <a:latin typeface="微软雅黑" panose="020B0503020204020204" charset="-122"/>
                <a:ea typeface="微软雅黑" panose="020B0503020204020204" charset="-122"/>
                <a:cs typeface="+mn-cs"/>
              </a:rPr>
              <a:t>25ms</a:t>
            </a:r>
            <a:r>
              <a:rPr lang="zh-CN" altLang="en-US" sz="2000" dirty="0">
                <a:solidFill>
                  <a:schemeClr val="tx1"/>
                </a:solidFill>
                <a:effectLst/>
                <a:latin typeface="微软雅黑" panose="020B0503020204020204" charset="-122"/>
                <a:ea typeface="微软雅黑" panose="020B0503020204020204" charset="-122"/>
                <a:cs typeface="+mn-cs"/>
              </a:rPr>
              <a:t>，</a:t>
            </a:r>
            <a:r>
              <a:rPr lang="zh-CN" altLang="en-US" sz="2000" dirty="0">
                <a:solidFill>
                  <a:schemeClr val="tx1"/>
                </a:solidFill>
                <a:effectLst/>
                <a:latin typeface="微软雅黑" panose="020B0503020204020204" charset="-122"/>
                <a:ea typeface="微软雅黑" panose="020B0503020204020204" charset="-122"/>
              </a:rPr>
              <a:t>以半桥</a:t>
            </a:r>
            <a:r>
              <a:rPr lang="en-US" altLang="zh-CN" sz="2000" dirty="0">
                <a:solidFill>
                  <a:schemeClr val="tx1"/>
                </a:solidFill>
                <a:effectLst/>
                <a:latin typeface="微软雅黑" panose="020B0503020204020204" charset="-122"/>
                <a:ea typeface="微软雅黑" panose="020B0503020204020204" charset="-122"/>
              </a:rPr>
              <a:t>MMC</a:t>
            </a:r>
            <a:r>
              <a:rPr lang="zh-CN" altLang="en-US" sz="2000" dirty="0">
                <a:solidFill>
                  <a:schemeClr val="tx1"/>
                </a:solidFill>
                <a:effectLst/>
                <a:latin typeface="微软雅黑" panose="020B0503020204020204" charset="-122"/>
                <a:ea typeface="微软雅黑" panose="020B0503020204020204" charset="-122"/>
              </a:rPr>
              <a:t>器件数量</a:t>
            </a:r>
            <a:r>
              <a:rPr lang="en-US" altLang="zh-CN" sz="2000" dirty="0">
                <a:solidFill>
                  <a:schemeClr val="tx1"/>
                </a:solidFill>
                <a:effectLst/>
                <a:latin typeface="微软雅黑" panose="020B0503020204020204" charset="-122"/>
                <a:ea typeface="微软雅黑" panose="020B0503020204020204" charset="-122"/>
              </a:rPr>
              <a:t>a</a:t>
            </a:r>
            <a:r>
              <a:rPr lang="zh-CN" altLang="en-US" sz="2000" dirty="0">
                <a:solidFill>
                  <a:schemeClr val="tx1"/>
                </a:solidFill>
                <a:effectLst/>
                <a:latin typeface="微软雅黑" panose="020B0503020204020204" charset="-122"/>
                <a:ea typeface="微软雅黑" panose="020B0503020204020204" charset="-122"/>
              </a:rPr>
              <a:t>个</a:t>
            </a:r>
            <a:r>
              <a:rPr lang="en-US" altLang="zh-CN" sz="2000" dirty="0">
                <a:solidFill>
                  <a:schemeClr val="tx1"/>
                </a:solidFill>
                <a:effectLst/>
                <a:latin typeface="微软雅黑" panose="020B0503020204020204" charset="-122"/>
                <a:ea typeface="微软雅黑" panose="020B0503020204020204" charset="-122"/>
              </a:rPr>
              <a:t>IGBT</a:t>
            </a:r>
            <a:r>
              <a:rPr lang="zh-CN" altLang="en-US" sz="2000" dirty="0">
                <a:solidFill>
                  <a:schemeClr val="tx1"/>
                </a:solidFill>
                <a:effectLst/>
                <a:latin typeface="微软雅黑" panose="020B0503020204020204" charset="-122"/>
                <a:ea typeface="微软雅黑" panose="020B0503020204020204" charset="-122"/>
              </a:rPr>
              <a:t>为基准，全半桥混合方案需要的额外器件数量为</a:t>
            </a:r>
            <a:r>
              <a:rPr lang="en-US" altLang="zh-CN" sz="2000" dirty="0">
                <a:solidFill>
                  <a:schemeClr val="tx1"/>
                </a:solidFill>
                <a:effectLst/>
                <a:latin typeface="微软雅黑" panose="020B0503020204020204" charset="-122"/>
                <a:ea typeface="微软雅黑" panose="020B0503020204020204" charset="-122"/>
              </a:rPr>
              <a:t>0.5a</a:t>
            </a:r>
            <a:r>
              <a:rPr lang="zh-CN" altLang="en-US" sz="2000" dirty="0">
                <a:solidFill>
                  <a:schemeClr val="tx1"/>
                </a:solidFill>
                <a:effectLst/>
                <a:latin typeface="微软雅黑" panose="020B0503020204020204" charset="-122"/>
                <a:ea typeface="微软雅黑" panose="020B0503020204020204" charset="-122"/>
              </a:rPr>
              <a:t>个</a:t>
            </a:r>
            <a:r>
              <a:rPr lang="en-US" altLang="zh-CN" sz="2000" dirty="0">
                <a:solidFill>
                  <a:schemeClr val="tx1"/>
                </a:solidFill>
                <a:effectLst/>
                <a:latin typeface="微软雅黑" panose="020B0503020204020204" charset="-122"/>
                <a:ea typeface="微软雅黑" panose="020B0503020204020204" charset="-122"/>
              </a:rPr>
              <a:t>IGBT</a:t>
            </a:r>
            <a:r>
              <a:rPr lang="zh-CN" altLang="en-US" sz="2000" dirty="0">
                <a:solidFill>
                  <a:schemeClr val="tx1"/>
                </a:solidFill>
                <a:effectLst/>
                <a:latin typeface="微软雅黑" panose="020B0503020204020204" charset="-122"/>
                <a:ea typeface="微软雅黑" panose="020B0503020204020204" charset="-122"/>
              </a:rPr>
              <a:t>，期间故障的直流网络内所有换流器均需闭锁；多端口直流断路器占地面积较大故障隔离时间在</a:t>
            </a:r>
            <a:r>
              <a:rPr lang="en-US" altLang="zh-CN" sz="2000" dirty="0">
                <a:solidFill>
                  <a:schemeClr val="tx1"/>
                </a:solidFill>
                <a:effectLst/>
                <a:latin typeface="微软雅黑" panose="020B0503020204020204" charset="-122"/>
                <a:ea typeface="微软雅黑" panose="020B0503020204020204" charset="-122"/>
              </a:rPr>
              <a:t>10ms</a:t>
            </a:r>
            <a:r>
              <a:rPr lang="zh-CN" altLang="en-US" sz="2000" dirty="0">
                <a:solidFill>
                  <a:schemeClr val="tx1"/>
                </a:solidFill>
                <a:effectLst/>
                <a:latin typeface="微软雅黑" panose="020B0503020204020204" charset="-122"/>
                <a:ea typeface="微软雅黑" panose="020B0503020204020204" charset="-122"/>
              </a:rPr>
              <a:t>内，需要的额外器件数量为</a:t>
            </a:r>
            <a:r>
              <a:rPr lang="en-US" altLang="zh-CN" sz="2000" dirty="0">
                <a:solidFill>
                  <a:schemeClr val="tx1"/>
                </a:solidFill>
                <a:effectLst/>
                <a:latin typeface="微软雅黑" panose="020B0503020204020204" charset="-122"/>
                <a:ea typeface="微软雅黑" panose="020B0503020204020204" charset="-122"/>
              </a:rPr>
              <a:t>0.25a</a:t>
            </a:r>
            <a:r>
              <a:rPr lang="zh-CN" altLang="en-US" sz="2000" dirty="0">
                <a:solidFill>
                  <a:schemeClr val="tx1"/>
                </a:solidFill>
                <a:effectLst/>
                <a:latin typeface="微软雅黑" panose="020B0503020204020204" charset="-122"/>
                <a:ea typeface="微软雅黑" panose="020B0503020204020204" charset="-122"/>
              </a:rPr>
              <a:t>个</a:t>
            </a:r>
            <a:r>
              <a:rPr lang="en-US" altLang="zh-CN" sz="2000" dirty="0">
                <a:solidFill>
                  <a:schemeClr val="tx1"/>
                </a:solidFill>
                <a:effectLst/>
                <a:latin typeface="微软雅黑" panose="020B0503020204020204" charset="-122"/>
                <a:ea typeface="微软雅黑" panose="020B0503020204020204" charset="-122"/>
              </a:rPr>
              <a:t>IGBT+100m</a:t>
            </a:r>
            <a:r>
              <a:rPr lang="zh-CN" altLang="en-US" sz="2000" dirty="0">
                <a:solidFill>
                  <a:schemeClr val="tx1"/>
                </a:solidFill>
                <a:effectLst/>
                <a:latin typeface="微软雅黑" panose="020B0503020204020204" charset="-122"/>
                <a:ea typeface="微软雅黑" panose="020B0503020204020204" charset="-122"/>
              </a:rPr>
              <a:t>个晶闸管，故障期间健全站无需闭锁。</a:t>
            </a:r>
            <a:endParaRPr lang="en-US" altLang="zh-CN" sz="2000" dirty="0">
              <a:solidFill>
                <a:schemeClr val="tx1"/>
              </a:solidFill>
              <a:effectLst/>
              <a:latin typeface="微软雅黑" panose="020B0503020204020204" charset="-122"/>
              <a:ea typeface="微软雅黑" panose="020B0503020204020204" charset="-122"/>
              <a:cs typeface="+mn-cs"/>
            </a:endParaRPr>
          </a:p>
        </p:txBody>
      </p:sp>
      <p:sp>
        <p:nvSpPr>
          <p:cNvPr id="26" name="矩形 25">
            <a:extLst>
              <a:ext uri="{FF2B5EF4-FFF2-40B4-BE49-F238E27FC236}">
                <a16:creationId xmlns:a16="http://schemas.microsoft.com/office/drawing/2014/main" id="{237D1C48-4FB0-486F-8D8C-A8B657FC3D0A}"/>
              </a:ext>
            </a:extLst>
          </p:cNvPr>
          <p:cNvSpPr/>
          <p:nvPr/>
        </p:nvSpPr>
        <p:spPr>
          <a:xfrm>
            <a:off x="681608" y="1393538"/>
            <a:ext cx="10700752" cy="2382594"/>
          </a:xfrm>
          <a:prstGeom prst="rect">
            <a:avLst/>
          </a:prstGeom>
          <a:noFill/>
          <a:ln w="25400">
            <a:solidFill>
              <a:srgbClr val="2051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a:extLst>
              <a:ext uri="{FF2B5EF4-FFF2-40B4-BE49-F238E27FC236}">
                <a16:creationId xmlns:a16="http://schemas.microsoft.com/office/drawing/2014/main" id="{55378F8B-78A0-456F-8844-85FFC3BCBF75}"/>
              </a:ext>
            </a:extLst>
          </p:cNvPr>
          <p:cNvGraphicFramePr>
            <a:graphicFrameLocks noGrp="1"/>
          </p:cNvGraphicFramePr>
          <p:nvPr/>
        </p:nvGraphicFramePr>
        <p:xfrm>
          <a:off x="1572155" y="3907009"/>
          <a:ext cx="9047690" cy="2622484"/>
        </p:xfrm>
        <a:graphic>
          <a:graphicData uri="http://schemas.openxmlformats.org/drawingml/2006/table">
            <a:tbl>
              <a:tblPr firstRow="1" firstCol="1" bandRow="1">
                <a:tableStyleId>{5C22544A-7EE6-4342-B048-85BDC9FD1C3A}</a:tableStyleId>
              </a:tblPr>
              <a:tblGrid>
                <a:gridCol w="1809538">
                  <a:extLst>
                    <a:ext uri="{9D8B030D-6E8A-4147-A177-3AD203B41FA5}">
                      <a16:colId xmlns:a16="http://schemas.microsoft.com/office/drawing/2014/main" val="20000"/>
                    </a:ext>
                  </a:extLst>
                </a:gridCol>
                <a:gridCol w="1809538">
                  <a:extLst>
                    <a:ext uri="{9D8B030D-6E8A-4147-A177-3AD203B41FA5}">
                      <a16:colId xmlns:a16="http://schemas.microsoft.com/office/drawing/2014/main" val="20001"/>
                    </a:ext>
                  </a:extLst>
                </a:gridCol>
                <a:gridCol w="1809538">
                  <a:extLst>
                    <a:ext uri="{9D8B030D-6E8A-4147-A177-3AD203B41FA5}">
                      <a16:colId xmlns:a16="http://schemas.microsoft.com/office/drawing/2014/main" val="20002"/>
                    </a:ext>
                  </a:extLst>
                </a:gridCol>
                <a:gridCol w="1809538">
                  <a:extLst>
                    <a:ext uri="{9D8B030D-6E8A-4147-A177-3AD203B41FA5}">
                      <a16:colId xmlns:a16="http://schemas.microsoft.com/office/drawing/2014/main" val="20003"/>
                    </a:ext>
                  </a:extLst>
                </a:gridCol>
                <a:gridCol w="1809538">
                  <a:extLst>
                    <a:ext uri="{9D8B030D-6E8A-4147-A177-3AD203B41FA5}">
                      <a16:colId xmlns:a16="http://schemas.microsoft.com/office/drawing/2014/main" val="20004"/>
                    </a:ext>
                  </a:extLst>
                </a:gridCol>
              </a:tblGrid>
              <a:tr h="655621">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直流故障隔离方法</a:t>
                      </a:r>
                    </a:p>
                  </a:txBody>
                  <a:tcPr anchor="ctr"/>
                </a:tc>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占地面积</a:t>
                      </a:r>
                    </a:p>
                  </a:txBody>
                  <a:tcPr anchor="ctr"/>
                </a:tc>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清除速度</a:t>
                      </a:r>
                    </a:p>
                  </a:txBody>
                  <a:tcPr anchor="ctr"/>
                </a:tc>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额外器件数量</a:t>
                      </a:r>
                    </a:p>
                  </a:txBody>
                  <a:tcPr anchor="ctr"/>
                </a:tc>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闭锁特性</a:t>
                      </a:r>
                    </a:p>
                  </a:txBody>
                  <a:tcPr anchor="ctr"/>
                </a:tc>
                <a:extLst>
                  <a:ext uri="{0D108BD9-81ED-4DB2-BD59-A6C34878D82A}">
                    <a16:rowId xmlns:a16="http://schemas.microsoft.com/office/drawing/2014/main" val="10000"/>
                  </a:ext>
                </a:extLst>
              </a:tr>
              <a:tr h="655621">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全半桥混合</a:t>
                      </a:r>
                      <a:r>
                        <a:rPr lang="en-US" altLang="zh-CN" sz="1600" b="1" kern="0" dirty="0">
                          <a:solidFill>
                            <a:schemeClr val="lt1"/>
                          </a:solidFill>
                          <a:effectLst/>
                          <a:latin typeface="微软雅黑" panose="020B0503020204020204" charset="-122"/>
                          <a:ea typeface="微软雅黑" panose="020B0503020204020204" charset="-122"/>
                          <a:cs typeface="+mn-cs"/>
                        </a:rPr>
                        <a:t>MMC</a:t>
                      </a:r>
                      <a:r>
                        <a:rPr lang="zh-CN" altLang="en-US" sz="1600" b="1" kern="0" dirty="0">
                          <a:solidFill>
                            <a:schemeClr val="lt1"/>
                          </a:solidFill>
                          <a:effectLst/>
                          <a:latin typeface="微软雅黑" panose="020B0503020204020204" charset="-122"/>
                          <a:ea typeface="微软雅黑" panose="020B0503020204020204" charset="-122"/>
                          <a:cs typeface="+mn-cs"/>
                        </a:rPr>
                        <a:t>直接故障电流控制</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较小</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慢</a:t>
                      </a:r>
                    </a:p>
                  </a:txBody>
                  <a:tcPr anchor="ctr"/>
                </a:tc>
                <a:tc>
                  <a:txBody>
                    <a:bodyPr/>
                    <a:lstStyle/>
                    <a:p>
                      <a:pPr marL="0" algn="ctr" defTabSz="1219200" rtl="0" eaLnBrk="1" latinLnBrk="0" hangingPunct="1">
                        <a:spcAft>
                          <a:spcPts val="0"/>
                        </a:spcAft>
                      </a:pPr>
                      <a:r>
                        <a:rPr lang="en-US" altLang="zh-CN" sz="1600" kern="0" dirty="0">
                          <a:solidFill>
                            <a:schemeClr val="dk1"/>
                          </a:solidFill>
                          <a:effectLst/>
                          <a:latin typeface="微软雅黑" panose="020B0503020204020204" charset="-122"/>
                          <a:ea typeface="微软雅黑" panose="020B0503020204020204" charset="-122"/>
                          <a:cs typeface="+mn-cs"/>
                        </a:rPr>
                        <a:t>0.75a IGBT</a:t>
                      </a:r>
                      <a:endParaRPr lang="zh-CN" altLang="en-US" sz="1600" kern="0" dirty="0">
                        <a:solidFill>
                          <a:schemeClr val="dk1"/>
                        </a:solidFill>
                        <a:effectLst/>
                        <a:latin typeface="微软雅黑" panose="020B0503020204020204" charset="-122"/>
                        <a:ea typeface="微软雅黑" panose="020B0503020204020204" charset="-122"/>
                        <a:cs typeface="+mn-cs"/>
                      </a:endParaRP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无需闭锁</a:t>
                      </a:r>
                    </a:p>
                  </a:txBody>
                  <a:tcPr anchor="ctr"/>
                </a:tc>
                <a:extLst>
                  <a:ext uri="{0D108BD9-81ED-4DB2-BD59-A6C34878D82A}">
                    <a16:rowId xmlns:a16="http://schemas.microsoft.com/office/drawing/2014/main" val="1492761263"/>
                  </a:ext>
                </a:extLst>
              </a:tr>
              <a:tr h="655621">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全半桥混合</a:t>
                      </a:r>
                      <a:r>
                        <a:rPr lang="en-US" altLang="zh-CN" sz="1600" b="1" kern="0" dirty="0">
                          <a:solidFill>
                            <a:schemeClr val="lt1"/>
                          </a:solidFill>
                          <a:effectLst/>
                          <a:latin typeface="微软雅黑" panose="020B0503020204020204" charset="-122"/>
                          <a:ea typeface="微软雅黑" panose="020B0503020204020204" charset="-122"/>
                          <a:cs typeface="+mn-cs"/>
                        </a:rPr>
                        <a:t>MMC</a:t>
                      </a:r>
                      <a:r>
                        <a:rPr lang="zh-CN" altLang="en-US" sz="1600" b="1" kern="0" dirty="0">
                          <a:solidFill>
                            <a:schemeClr val="lt1"/>
                          </a:solidFill>
                          <a:effectLst/>
                          <a:latin typeface="微软雅黑" panose="020B0503020204020204" charset="-122"/>
                          <a:ea typeface="微软雅黑" panose="020B0503020204020204" charset="-122"/>
                          <a:cs typeface="+mn-cs"/>
                        </a:rPr>
                        <a:t>闭锁清除</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较小</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较快</a:t>
                      </a:r>
                    </a:p>
                  </a:txBody>
                  <a:tcPr anchor="ctr"/>
                </a:tc>
                <a:tc>
                  <a:txBody>
                    <a:bodyPr/>
                    <a:lstStyle/>
                    <a:p>
                      <a:pPr marL="0" algn="ctr" defTabSz="1219200" rtl="0" eaLnBrk="1" latinLnBrk="0" hangingPunct="1">
                        <a:spcAft>
                          <a:spcPts val="0"/>
                        </a:spcAft>
                      </a:pPr>
                      <a:r>
                        <a:rPr lang="en-US" altLang="zh-CN" sz="1600" kern="0" dirty="0">
                          <a:solidFill>
                            <a:schemeClr val="dk1"/>
                          </a:solidFill>
                          <a:effectLst/>
                          <a:latin typeface="微软雅黑" panose="020B0503020204020204" charset="-122"/>
                          <a:ea typeface="微软雅黑" panose="020B0503020204020204" charset="-122"/>
                          <a:cs typeface="+mn-cs"/>
                        </a:rPr>
                        <a:t>0.5a IGBT</a:t>
                      </a:r>
                      <a:endParaRPr lang="zh-CN" altLang="en-US" sz="1600" kern="0" dirty="0">
                        <a:solidFill>
                          <a:schemeClr val="dk1"/>
                        </a:solidFill>
                        <a:effectLst/>
                        <a:latin typeface="微软雅黑" panose="020B0503020204020204" charset="-122"/>
                        <a:ea typeface="微软雅黑" panose="020B0503020204020204" charset="-122"/>
                        <a:cs typeface="+mn-cs"/>
                      </a:endParaRP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直流网络内全部换流站闭锁</a:t>
                      </a:r>
                    </a:p>
                  </a:txBody>
                  <a:tcPr anchor="ctr"/>
                </a:tc>
                <a:extLst>
                  <a:ext uri="{0D108BD9-81ED-4DB2-BD59-A6C34878D82A}">
                    <a16:rowId xmlns:a16="http://schemas.microsoft.com/office/drawing/2014/main" val="10001"/>
                  </a:ext>
                </a:extLst>
              </a:tr>
              <a:tr h="655621">
                <a:tc>
                  <a:txBody>
                    <a:bodyPr/>
                    <a:lstStyle/>
                    <a:p>
                      <a:pPr marL="0" algn="ctr" defTabSz="1219200" rtl="0" eaLnBrk="1" latinLnBrk="0" hangingPunct="1">
                        <a:spcAft>
                          <a:spcPts val="0"/>
                        </a:spcAft>
                      </a:pPr>
                      <a:r>
                        <a:rPr lang="zh-CN" altLang="en-US" sz="1600" b="1" kern="0" dirty="0">
                          <a:solidFill>
                            <a:schemeClr val="lt1"/>
                          </a:solidFill>
                          <a:effectLst/>
                          <a:latin typeface="微软雅黑" panose="020B0503020204020204" charset="-122"/>
                          <a:ea typeface="微软雅黑" panose="020B0503020204020204" charset="-122"/>
                          <a:cs typeface="+mn-cs"/>
                        </a:rPr>
                        <a:t>多端口直流断路器</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较大</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快</a:t>
                      </a:r>
                    </a:p>
                  </a:txBody>
                  <a:tcPr anchor="ctr"/>
                </a:tc>
                <a:tc>
                  <a:txBody>
                    <a:bodyPr/>
                    <a:lstStyle/>
                    <a:p>
                      <a:pPr marL="0" algn="ctr" defTabSz="1219200" rtl="0" eaLnBrk="1" latinLnBrk="0" hangingPunct="1">
                        <a:spcAft>
                          <a:spcPts val="0"/>
                        </a:spcAft>
                      </a:pPr>
                      <a:r>
                        <a:rPr lang="en-US" altLang="zh-CN" sz="1600" kern="0" dirty="0">
                          <a:solidFill>
                            <a:schemeClr val="dk1"/>
                          </a:solidFill>
                          <a:effectLst/>
                          <a:latin typeface="微软雅黑" panose="020B0503020204020204" charset="-122"/>
                          <a:ea typeface="微软雅黑" panose="020B0503020204020204" charset="-122"/>
                          <a:cs typeface="+mn-cs"/>
                        </a:rPr>
                        <a:t>0.25a IGBT</a:t>
                      </a:r>
                    </a:p>
                    <a:p>
                      <a:pPr marL="0" algn="ctr" defTabSz="1219200" rtl="0" eaLnBrk="1" latinLnBrk="0" hangingPunct="1">
                        <a:spcAft>
                          <a:spcPts val="0"/>
                        </a:spcAft>
                      </a:pPr>
                      <a:r>
                        <a:rPr lang="en-US" altLang="zh-CN" sz="1600" kern="0" dirty="0">
                          <a:solidFill>
                            <a:schemeClr val="dk1"/>
                          </a:solidFill>
                          <a:effectLst/>
                          <a:latin typeface="微软雅黑" panose="020B0503020204020204" charset="-122"/>
                          <a:ea typeface="微软雅黑" panose="020B0503020204020204" charset="-122"/>
                          <a:cs typeface="+mn-cs"/>
                        </a:rPr>
                        <a:t> 100m </a:t>
                      </a:r>
                      <a:r>
                        <a:rPr lang="zh-CN" altLang="en-US" sz="1600" kern="0" dirty="0">
                          <a:solidFill>
                            <a:schemeClr val="dk1"/>
                          </a:solidFill>
                          <a:effectLst/>
                          <a:latin typeface="微软雅黑" panose="020B0503020204020204" charset="-122"/>
                          <a:ea typeface="微软雅黑" panose="020B0503020204020204" charset="-122"/>
                          <a:cs typeface="+mn-cs"/>
                        </a:rPr>
                        <a:t>晶闸管</a:t>
                      </a:r>
                    </a:p>
                  </a:txBody>
                  <a:tcPr anchor="ctr"/>
                </a:tc>
                <a:tc>
                  <a:txBody>
                    <a:bodyPr/>
                    <a:lstStyle/>
                    <a:p>
                      <a:pPr marL="0" algn="ctr" defTabSz="1219200" rtl="0" eaLnBrk="1" latinLnBrk="0" hangingPunct="1">
                        <a:spcAft>
                          <a:spcPts val="0"/>
                        </a:spcAft>
                      </a:pPr>
                      <a:r>
                        <a:rPr lang="zh-CN" altLang="en-US" sz="1600" kern="0" dirty="0">
                          <a:solidFill>
                            <a:schemeClr val="dk1"/>
                          </a:solidFill>
                          <a:effectLst/>
                          <a:latin typeface="微软雅黑" panose="020B0503020204020204" charset="-122"/>
                          <a:ea typeface="微软雅黑" panose="020B0503020204020204" charset="-122"/>
                          <a:cs typeface="+mn-cs"/>
                        </a:rPr>
                        <a:t>健全站换流器无需闭锁</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8893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研究进展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标题 1"/>
          <p:cNvSpPr txBox="1"/>
          <p:nvPr/>
        </p:nvSpPr>
        <p:spPr>
          <a:xfrm>
            <a:off x="671757" y="952910"/>
            <a:ext cx="9820593" cy="51661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课题</a:t>
            </a:r>
            <a:r>
              <a:rPr lang="en-US" altLang="zh-CN" sz="2400" b="1" dirty="0">
                <a:solidFill>
                  <a:srgbClr val="FF0000"/>
                </a:solidFill>
                <a:effectLst/>
                <a:latin typeface="微软雅黑" panose="020B0503020204020204" pitchFamily="34" charset="-122"/>
                <a:ea typeface="微软雅黑" panose="020B0503020204020204" pitchFamily="34" charset="-122"/>
              </a:rPr>
              <a:t>2</a:t>
            </a:r>
            <a:r>
              <a:rPr lang="zh-CN" altLang="en-US" sz="2400" b="1" dirty="0">
                <a:solidFill>
                  <a:srgbClr val="FF0000"/>
                </a:solidFill>
                <a:effectLst/>
                <a:latin typeface="微软雅黑" panose="020B0503020204020204" pitchFamily="34" charset="-122"/>
                <a:ea typeface="微软雅黑" panose="020B0503020204020204" pitchFamily="34" charset="-122"/>
              </a:rPr>
              <a:t>：超大规模海上风电接入广东电网的稳定分析与控制技术研究</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671757" y="1372830"/>
            <a:ext cx="10595509" cy="1754326"/>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提出超大规模海上风电接入广东电网的稳定评估方法；</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提出纯海上风电送出与常规电源与海上风电打捆方案比较方法；</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提出考虑海上风电调频需求的受端电网安全稳定裕度提升方法。</a:t>
            </a:r>
          </a:p>
        </p:txBody>
      </p:sp>
      <p:graphicFrame>
        <p:nvGraphicFramePr>
          <p:cNvPr id="12" name="表格 11"/>
          <p:cNvGraphicFramePr>
            <a:graphicFrameLocks noGrp="1"/>
          </p:cNvGraphicFramePr>
          <p:nvPr/>
        </p:nvGraphicFramePr>
        <p:xfrm>
          <a:off x="572731" y="3739441"/>
          <a:ext cx="11533627" cy="2004160"/>
        </p:xfrm>
        <a:graphic>
          <a:graphicData uri="http://schemas.openxmlformats.org/drawingml/2006/table">
            <a:tbl>
              <a:tblPr firstRow="1" bandRow="1">
                <a:tableStyleId>{5C22544A-7EE6-4342-B048-85BDC9FD1C3A}</a:tableStyleId>
              </a:tblPr>
              <a:tblGrid>
                <a:gridCol w="8499843">
                  <a:extLst>
                    <a:ext uri="{9D8B030D-6E8A-4147-A177-3AD203B41FA5}">
                      <a16:colId xmlns:a16="http://schemas.microsoft.com/office/drawing/2014/main" val="20000"/>
                    </a:ext>
                  </a:extLst>
                </a:gridCol>
                <a:gridCol w="3033784">
                  <a:extLst>
                    <a:ext uri="{9D8B030D-6E8A-4147-A177-3AD203B41FA5}">
                      <a16:colId xmlns:a16="http://schemas.microsoft.com/office/drawing/2014/main" val="20001"/>
                    </a:ext>
                  </a:extLst>
                </a:gridCol>
              </a:tblGrid>
              <a:tr h="501040">
                <a:tc>
                  <a:txBody>
                    <a:bodyPr/>
                    <a:lstStyle/>
                    <a:p>
                      <a:pPr algn="l"/>
                      <a:r>
                        <a:rPr lang="zh-CN" altLang="en-US" sz="2400" dirty="0">
                          <a:latin typeface="微软雅黑" panose="020B0503020204020204" pitchFamily="34" charset="-122"/>
                          <a:ea typeface="微软雅黑" panose="020B0503020204020204" pitchFamily="34" charset="-122"/>
                        </a:rPr>
                        <a:t>具体内容</a:t>
                      </a:r>
                    </a:p>
                  </a:txBody>
                  <a:tcPr anchor="ctr"/>
                </a:tc>
                <a:tc>
                  <a:txBody>
                    <a:bodyPr/>
                    <a:lstStyle/>
                    <a:p>
                      <a:pPr algn="l"/>
                      <a:r>
                        <a:rPr lang="zh-CN" altLang="en-US" sz="2400" dirty="0">
                          <a:latin typeface="微软雅黑" panose="020B0503020204020204" pitchFamily="34" charset="-122"/>
                          <a:ea typeface="微软雅黑" panose="020B0503020204020204" pitchFamily="34" charset="-122"/>
                        </a:rPr>
                        <a:t>研究进展</a:t>
                      </a:r>
                    </a:p>
                  </a:txBody>
                  <a:tcPr anchor="ctr"/>
                </a:tc>
                <a:extLst>
                  <a:ext uri="{0D108BD9-81ED-4DB2-BD59-A6C34878D82A}">
                    <a16:rowId xmlns:a16="http://schemas.microsoft.com/office/drawing/2014/main" val="10000"/>
                  </a:ext>
                </a:extLst>
              </a:tr>
              <a:tr h="501040">
                <a:tc>
                  <a:txBody>
                    <a:bodyPr/>
                    <a:lstStyle/>
                    <a:p>
                      <a:pPr algn="l"/>
                      <a:r>
                        <a:rPr lang="zh-CN" altLang="en-US" sz="2400" b="0" dirty="0">
                          <a:latin typeface="微软雅黑" panose="020B0503020204020204" pitchFamily="34" charset="-122"/>
                          <a:ea typeface="微软雅黑" panose="020B0503020204020204" pitchFamily="34" charset="-122"/>
                        </a:rPr>
                        <a:t>超大规模海上风电接入广东电网的稳定评估方法</a:t>
                      </a:r>
                    </a:p>
                  </a:txBody>
                  <a:tcPr anchor="ctr"/>
                </a:tc>
                <a:tc>
                  <a:txBody>
                    <a:bodyPr/>
                    <a:lstStyle/>
                    <a:p>
                      <a:pPr algn="l"/>
                      <a:r>
                        <a:rPr lang="zh-CN" altLang="en-US" sz="2400" dirty="0">
                          <a:latin typeface="微软雅黑" panose="020B0503020204020204" pitchFamily="34" charset="-122"/>
                          <a:ea typeface="微软雅黑" panose="020B0503020204020204" pitchFamily="34" charset="-122"/>
                        </a:rPr>
                        <a:t>已完成</a:t>
                      </a:r>
                    </a:p>
                  </a:txBody>
                  <a:tcPr anchor="ctr"/>
                </a:tc>
                <a:extLst>
                  <a:ext uri="{0D108BD9-81ED-4DB2-BD59-A6C34878D82A}">
                    <a16:rowId xmlns:a16="http://schemas.microsoft.com/office/drawing/2014/main" val="10001"/>
                  </a:ext>
                </a:extLst>
              </a:tr>
              <a:tr h="501040">
                <a:tc>
                  <a:txBody>
                    <a:bodyPr/>
                    <a:lstStyle/>
                    <a:p>
                      <a:pPr algn="l"/>
                      <a:r>
                        <a:rPr lang="zh-CN" altLang="en-US" sz="2400" b="0" dirty="0">
                          <a:latin typeface="微软雅黑" panose="020B0503020204020204" pitchFamily="34" charset="-122"/>
                          <a:ea typeface="微软雅黑" panose="020B0503020204020204" pitchFamily="34" charset="-122"/>
                        </a:rPr>
                        <a:t>纯海上风电送出与常规电源与海上风电打捆方案比较方法</a:t>
                      </a:r>
                    </a:p>
                  </a:txBody>
                  <a:tcPr anchor="ctr"/>
                </a:tc>
                <a:tc>
                  <a:txBody>
                    <a:bodyPr/>
                    <a:lstStyle/>
                    <a:p>
                      <a:pPr marL="0" algn="l" defTabSz="914400"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已完成</a:t>
                      </a:r>
                      <a:endParaRPr lang="zh-CN" sz="2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501040">
                <a:tc>
                  <a:txBody>
                    <a:bodyPr/>
                    <a:lstStyle/>
                    <a:p>
                      <a:pPr algn="l"/>
                      <a:r>
                        <a:rPr lang="zh-CN" altLang="en-US" sz="2400" b="0" dirty="0">
                          <a:latin typeface="微软雅黑" panose="020B0503020204020204" pitchFamily="34" charset="-122"/>
                          <a:ea typeface="微软雅黑" panose="020B0503020204020204" pitchFamily="34" charset="-122"/>
                        </a:rPr>
                        <a:t>考虑海上风电调频需求的受端电网安全稳定裕度提升方法</a:t>
                      </a:r>
                    </a:p>
                  </a:txBody>
                  <a:tcPr anchor="ctr"/>
                </a:tc>
                <a:tc>
                  <a:txBody>
                    <a:bodyPr/>
                    <a:lstStyle/>
                    <a:p>
                      <a:pPr marL="0" algn="l" defTabSz="914400"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已完成</a:t>
                      </a:r>
                      <a:endParaRPr lang="zh-CN" altLang="zh-CN" sz="2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3"/>
                  </a:ext>
                </a:extLst>
              </a:tr>
            </a:tbl>
          </a:graphicData>
        </a:graphic>
      </p:graphicFrame>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260753" y="352064"/>
            <a:ext cx="10515600" cy="63888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3.3</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超大规模海上风电多端直流系统继电保护方案研究</a:t>
            </a:r>
          </a:p>
        </p:txBody>
      </p:sp>
      <p:sp>
        <p:nvSpPr>
          <p:cNvPr id="3" name="文本框 2">
            <a:extLst>
              <a:ext uri="{FF2B5EF4-FFF2-40B4-BE49-F238E27FC236}">
                <a16:creationId xmlns:a16="http://schemas.microsoft.com/office/drawing/2014/main" id="{77F4A257-08E7-5C74-1616-57DF1C590C25}"/>
              </a:ext>
            </a:extLst>
          </p:cNvPr>
          <p:cNvSpPr txBox="1">
            <a:spLocks noChangeArrowheads="1"/>
          </p:cNvSpPr>
          <p:nvPr>
            <p:custDataLst>
              <p:tags r:id="rId1"/>
            </p:custDataLst>
          </p:nvPr>
        </p:nvSpPr>
        <p:spPr bwMode="auto">
          <a:xfrm>
            <a:off x="561340" y="1486692"/>
            <a:ext cx="11227713" cy="1705403"/>
          </a:xfrm>
          <a:prstGeom prst="rect">
            <a:avLst/>
          </a:prstGeom>
          <a:noFill/>
          <a:ln w="28575" cmpd="sng">
            <a:solidFill>
              <a:srgbClr val="015A56"/>
            </a:solidFill>
            <a:prstDash val="sys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indent="-285750" algn="just" eaLnBrk="1" latinLnBrk="0" hangingPunct="1">
              <a:lnSpc>
                <a:spcPct val="150000"/>
              </a:lnSpc>
              <a:buFont typeface="Wingdings" panose="05000000000000000000" charset="0"/>
              <a:buChar char="Ø"/>
              <a:defRPr/>
            </a:pPr>
            <a:r>
              <a:rPr lang="zh-CN" altLang="en-US" sz="1800" b="1" kern="0" dirty="0">
                <a:solidFill>
                  <a:srgbClr val="FF0000"/>
                </a:solidFill>
                <a:latin typeface="微软雅黑" panose="020B0503020204020204" charset="-122"/>
                <a:ea typeface="微软雅黑" panose="020B0503020204020204" charset="-122"/>
              </a:rPr>
              <a:t>不同的接线方式和接地方式</a:t>
            </a:r>
            <a:r>
              <a:rPr lang="zh-CN" altLang="en-US" sz="1800" b="0" kern="0" dirty="0">
                <a:latin typeface="微软雅黑" panose="020B0503020204020204" charset="-122"/>
                <a:ea typeface="微软雅黑" panose="020B0503020204020204" charset="-122"/>
              </a:rPr>
              <a:t>会对接地故障产生影响，</a:t>
            </a:r>
            <a:r>
              <a:rPr lang="zh-CN" altLang="en-US" kern="0" dirty="0">
                <a:latin typeface="微软雅黑" panose="020B0503020204020204" charset="-122"/>
                <a:ea typeface="微软雅黑" panose="020B0503020204020204" charset="-122"/>
              </a:rPr>
              <a:t>围绕</a:t>
            </a:r>
            <a:r>
              <a:rPr lang="zh-CN" altLang="en-US" sz="1800" b="0" kern="0" dirty="0">
                <a:solidFill>
                  <a:schemeClr val="tx1"/>
                </a:solidFill>
                <a:latin typeface="微软雅黑" panose="020B0503020204020204" charset="-122"/>
                <a:ea typeface="微软雅黑" panose="020B0503020204020204" charset="-122"/>
              </a:rPr>
              <a:t>对称单极</a:t>
            </a:r>
            <a:r>
              <a:rPr lang="en-US" altLang="zh-CN" sz="1800" b="0" kern="0" dirty="0">
                <a:solidFill>
                  <a:schemeClr val="tx1"/>
                </a:solidFill>
                <a:latin typeface="微软雅黑" panose="020B0503020204020204" charset="-122"/>
                <a:ea typeface="微软雅黑" panose="020B0503020204020204" charset="-122"/>
              </a:rPr>
              <a:t>+</a:t>
            </a:r>
            <a:r>
              <a:rPr lang="zh-CN" altLang="en-US" sz="1800" b="0" kern="0" dirty="0">
                <a:solidFill>
                  <a:schemeClr val="tx1"/>
                </a:solidFill>
                <a:latin typeface="微软雅黑" panose="020B0503020204020204" charset="-122"/>
                <a:ea typeface="微软雅黑" panose="020B0503020204020204" charset="-122"/>
              </a:rPr>
              <a:t>阀侧人造中性点接地</a:t>
            </a:r>
            <a:r>
              <a:rPr lang="en-US" altLang="zh-CN" sz="1800" b="0" kern="0" dirty="0">
                <a:solidFill>
                  <a:schemeClr val="tx1"/>
                </a:solidFill>
                <a:latin typeface="微软雅黑" panose="020B0503020204020204" charset="-122"/>
                <a:ea typeface="微软雅黑" panose="020B0503020204020204" charset="-122"/>
              </a:rPr>
              <a:t>/</a:t>
            </a:r>
            <a:r>
              <a:rPr lang="zh-CN" altLang="en-US" sz="1800" b="0" kern="0" dirty="0">
                <a:solidFill>
                  <a:schemeClr val="tx1"/>
                </a:solidFill>
                <a:latin typeface="微软雅黑" panose="020B0503020204020204" charset="-122"/>
                <a:ea typeface="微软雅黑" panose="020B0503020204020204" charset="-122"/>
              </a:rPr>
              <a:t>变压器中性点接地系统以及真双极</a:t>
            </a:r>
            <a:r>
              <a:rPr lang="en-US" altLang="zh-CN" sz="1800" b="0" kern="0" dirty="0">
                <a:solidFill>
                  <a:schemeClr val="tx1"/>
                </a:solidFill>
                <a:latin typeface="微软雅黑" panose="020B0503020204020204" charset="-122"/>
                <a:ea typeface="微软雅黑" panose="020B0503020204020204" charset="-122"/>
              </a:rPr>
              <a:t>+</a:t>
            </a:r>
            <a:r>
              <a:rPr lang="zh-CN" altLang="en-US" sz="1800" b="0" kern="0" dirty="0">
                <a:solidFill>
                  <a:schemeClr val="tx1"/>
                </a:solidFill>
                <a:latin typeface="微软雅黑" panose="020B0503020204020204" charset="-122"/>
                <a:ea typeface="微软雅黑" panose="020B0503020204020204" charset="-122"/>
              </a:rPr>
              <a:t>直流侧中性点接地系统</a:t>
            </a:r>
            <a:r>
              <a:rPr lang="zh-CN" altLang="en-US" sz="1800" b="0" kern="0" dirty="0">
                <a:latin typeface="微软雅黑" panose="020B0503020204020204" charset="-122"/>
                <a:ea typeface="微软雅黑" panose="020B0503020204020204" charset="-122"/>
              </a:rPr>
              <a:t>三种系统拓扑进行</a:t>
            </a:r>
            <a:r>
              <a:rPr lang="zh-CN" altLang="en-US" kern="0" dirty="0">
                <a:latin typeface="微软雅黑" panose="020B0503020204020204" charset="-122"/>
                <a:ea typeface="微软雅黑" panose="020B0503020204020204" charset="-122"/>
              </a:rPr>
              <a:t>故障分析：</a:t>
            </a:r>
            <a:endParaRPr lang="en-US" altLang="zh-CN" kern="0" dirty="0">
              <a:latin typeface="微软雅黑" panose="020B0503020204020204" charset="-122"/>
              <a:ea typeface="微软雅黑" panose="020B0503020204020204" charset="-122"/>
            </a:endParaRPr>
          </a:p>
          <a:p>
            <a:pPr marL="285750" lvl="1" algn="just" eaLnBrk="1" latinLnBrk="0" hangingPunct="1">
              <a:lnSpc>
                <a:spcPct val="150000"/>
              </a:lnSpc>
              <a:buFont typeface="Wingdings" panose="05000000000000000000" pitchFamily="2" charset="2"/>
              <a:buChar char="l"/>
              <a:defRPr/>
            </a:pPr>
            <a:r>
              <a:rPr lang="zh-CN" altLang="en-US" kern="0" dirty="0">
                <a:latin typeface="微软雅黑" panose="020B0503020204020204" charset="-122"/>
                <a:ea typeface="微软雅黑" panose="020B0503020204020204" charset="-122"/>
              </a:rPr>
              <a:t>伪双极：</a:t>
            </a:r>
            <a:r>
              <a:rPr lang="zh-CN" altLang="en-US" sz="1800" b="0" kern="0" dirty="0">
                <a:latin typeface="微软雅黑" panose="020B0503020204020204" charset="-122"/>
                <a:ea typeface="微软雅黑" panose="020B0503020204020204" charset="-122"/>
              </a:rPr>
              <a:t>交流侧故障相相电压降为零，非故障相相电压升至线电压，直流侧电压电流引入近似正弦故障分量；</a:t>
            </a:r>
            <a:endParaRPr lang="en-US" altLang="zh-CN" sz="1800" b="0" kern="0" dirty="0">
              <a:latin typeface="微软雅黑" panose="020B0503020204020204" charset="-122"/>
              <a:ea typeface="微软雅黑" panose="020B0503020204020204" charset="-122"/>
            </a:endParaRPr>
          </a:p>
          <a:p>
            <a:pPr marL="285750" lvl="1" algn="just" eaLnBrk="1" latinLnBrk="0" hangingPunct="1">
              <a:lnSpc>
                <a:spcPct val="150000"/>
              </a:lnSpc>
              <a:buFont typeface="Wingdings" panose="05000000000000000000" pitchFamily="2" charset="2"/>
              <a:buChar char="l"/>
              <a:defRPr/>
            </a:pPr>
            <a:r>
              <a:rPr lang="zh-CN" altLang="en-US" sz="1800" b="0" kern="0" dirty="0">
                <a:latin typeface="微软雅黑" panose="020B0503020204020204" charset="-122"/>
                <a:ea typeface="微软雅黑" panose="020B0503020204020204" charset="-122"/>
              </a:rPr>
              <a:t>双极：</a:t>
            </a:r>
            <a:r>
              <a:rPr lang="zh-CN" altLang="zh-CN" sz="1800" b="0" kern="0" dirty="0">
                <a:latin typeface="微软雅黑" panose="020B0503020204020204" charset="-122"/>
                <a:ea typeface="微软雅黑" panose="020B0503020204020204" charset="-122"/>
              </a:rPr>
              <a:t>交流侧短路电流将出现</a:t>
            </a:r>
            <a:r>
              <a:rPr lang="zh-CN" altLang="zh-CN" sz="1800" b="1" kern="0" dirty="0">
                <a:solidFill>
                  <a:srgbClr val="FF0000"/>
                </a:solidFill>
                <a:latin typeface="微软雅黑" panose="020B0503020204020204" charset="-122"/>
                <a:ea typeface="微软雅黑" panose="020B0503020204020204" charset="-122"/>
              </a:rPr>
              <a:t>直流偏置</a:t>
            </a:r>
            <a:r>
              <a:rPr lang="zh-CN" altLang="zh-CN" sz="1800" b="0" kern="0" dirty="0">
                <a:latin typeface="微软雅黑" panose="020B0503020204020204" charset="-122"/>
                <a:ea typeface="微软雅黑" panose="020B0503020204020204" charset="-122"/>
              </a:rPr>
              <a:t>，故障相短路电流过零点消失</a:t>
            </a:r>
            <a:r>
              <a:rPr lang="zh-CN" altLang="en-US" sz="1800" b="0" kern="0" dirty="0">
                <a:latin typeface="微软雅黑" panose="020B0503020204020204" charset="-122"/>
                <a:ea typeface="微软雅黑" panose="020B0503020204020204" charset="-122"/>
              </a:rPr>
              <a:t>。</a:t>
            </a:r>
            <a:endParaRPr lang="zh-CN" altLang="en-US" sz="1800" b="0" kern="0" dirty="0">
              <a:solidFill>
                <a:schemeClr val="tx1"/>
              </a:solidFill>
              <a:latin typeface="微软雅黑" panose="020B0503020204020204" charset="-122"/>
              <a:ea typeface="微软雅黑" panose="020B0503020204020204" charset="-122"/>
            </a:endParaRPr>
          </a:p>
        </p:txBody>
      </p:sp>
      <p:sp>
        <p:nvSpPr>
          <p:cNvPr id="8" name="Rectangle 4">
            <a:extLst>
              <a:ext uri="{FF2B5EF4-FFF2-40B4-BE49-F238E27FC236}">
                <a16:creationId xmlns:a16="http://schemas.microsoft.com/office/drawing/2014/main" id="{FFE5FE26-FAA4-990D-913A-EF122BC864CC}"/>
              </a:ext>
            </a:extLst>
          </p:cNvPr>
          <p:cNvSpPr/>
          <p:nvPr/>
        </p:nvSpPr>
        <p:spPr>
          <a:xfrm>
            <a:off x="470217" y="961861"/>
            <a:ext cx="5070475" cy="601663"/>
          </a:xfrm>
          <a:prstGeom prst="rect">
            <a:avLst/>
          </a:prstGeom>
          <a:noFill/>
          <a:ln w="9525">
            <a:noFill/>
          </a:ln>
        </p:spPr>
        <p:txBody>
          <a:bodyPr/>
          <a:lstStyle>
            <a:lvl1pPr marL="342900" indent="-342900" algn="l" rtl="0" eaLnBrk="0" fontAlgn="base" hangingPunct="0">
              <a:spcBef>
                <a:spcPct val="20000"/>
              </a:spcBef>
              <a:spcAft>
                <a:spcPct val="20000"/>
              </a:spcAft>
              <a:buClr>
                <a:srgbClr val="002060"/>
              </a:buClr>
              <a:buSzPct val="75000"/>
              <a:buFont typeface="Wingdings" panose="05000000000000000000" pitchFamily="2" charset="2"/>
              <a:buChar char="n"/>
              <a:defRPr sz="2400" b="0">
                <a:solidFill>
                  <a:schemeClr val="bg2"/>
                </a:solidFill>
                <a:latin typeface="+mn-lt"/>
                <a:ea typeface="+mn-ea"/>
                <a:cs typeface="+mn-cs"/>
              </a:defRPr>
            </a:lvl1pPr>
            <a:lvl2pPr marL="742950" indent="-285750" algn="l" rtl="0" eaLnBrk="0" fontAlgn="base" hangingPunct="0">
              <a:spcBef>
                <a:spcPct val="20000"/>
              </a:spcBef>
              <a:spcAft>
                <a:spcPct val="20000"/>
              </a:spcAft>
              <a:buClr>
                <a:srgbClr val="006666"/>
              </a:buClr>
              <a:buSzPct val="60000"/>
              <a:buFont typeface="Wingdings" panose="05000000000000000000" pitchFamily="2" charset="2"/>
              <a:buChar char="u"/>
              <a:defRPr sz="2000">
                <a:solidFill>
                  <a:schemeClr val="bg2"/>
                </a:solidFill>
                <a:latin typeface="+mn-lt"/>
                <a:ea typeface="+mn-ea"/>
                <a:cs typeface="+mn-cs"/>
              </a:defRPr>
            </a:lvl2pPr>
            <a:lvl3pPr marL="1143000" indent="-228600" algn="l" rtl="0" eaLnBrk="0" fontAlgn="base" hangingPunct="0">
              <a:spcBef>
                <a:spcPct val="20000"/>
              </a:spcBef>
              <a:spcAft>
                <a:spcPct val="20000"/>
              </a:spcAft>
              <a:buClr>
                <a:srgbClr val="003366"/>
              </a:buClr>
              <a:buSzPct val="60000"/>
              <a:buFont typeface="Wingdings" panose="05000000000000000000" pitchFamily="2" charset="2"/>
              <a:buChar char="p"/>
              <a:defRPr sz="2400" b="1">
                <a:solidFill>
                  <a:srgbClr val="3333CC"/>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5pPr>
          </a:lstStyle>
          <a:p>
            <a:pPr marL="342900" marR="0" lvl="2" indent="-342900" algn="l" defTabSz="914400" rtl="0" eaLnBrk="1" fontAlgn="base" latinLnBrk="0" hangingPunct="1">
              <a:lnSpc>
                <a:spcPct val="150000"/>
              </a:lnSpc>
              <a:spcBef>
                <a:spcPct val="0"/>
              </a:spcBef>
              <a:spcAft>
                <a:spcPts val="0"/>
              </a:spcAft>
              <a:buClr>
                <a:srgbClr val="006666"/>
              </a:buClr>
              <a:buSzPct val="120000"/>
              <a:buFont typeface="Wingdings" panose="05000000000000000000" pitchFamily="2" charset="2"/>
              <a:buChar char="Ø"/>
              <a:defRPr/>
            </a:pPr>
            <a:r>
              <a:rPr lang="zh-CN" altLang="en-US"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柔直系统典型拓扑建模与接地方式讨论</a:t>
            </a:r>
            <a:endParaRPr lang="en-US" altLang="zh-CN"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A14C9B23-9BB8-A70C-032B-79B642E6C41E}"/>
              </a:ext>
            </a:extLst>
          </p:cNvPr>
          <p:cNvSpPr/>
          <p:nvPr>
            <p:custDataLst>
              <p:tags r:id="rId2"/>
            </p:custDataLst>
          </p:nvPr>
        </p:nvSpPr>
        <p:spPr>
          <a:xfrm>
            <a:off x="588429" y="6151800"/>
            <a:ext cx="1738019" cy="4165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lnSpc>
                <a:spcPts val="2800"/>
              </a:lnSpc>
              <a:defRPr/>
            </a:pPr>
            <a:r>
              <a:rPr lang="zh-CN" altLang="en-US" b="1" kern="0" dirty="0">
                <a:solidFill>
                  <a:srgbClr val="205196"/>
                </a:solidFill>
                <a:latin typeface="微软雅黑" panose="020B0503020204020204" pitchFamily="34" charset="-122"/>
                <a:ea typeface="微软雅黑" panose="020B0503020204020204" pitchFamily="34" charset="-122"/>
              </a:rPr>
              <a:t>交流电压电流</a:t>
            </a:r>
          </a:p>
        </p:txBody>
      </p:sp>
      <p:pic>
        <p:nvPicPr>
          <p:cNvPr id="10" name="图片 9">
            <a:extLst>
              <a:ext uri="{FF2B5EF4-FFF2-40B4-BE49-F238E27FC236}">
                <a16:creationId xmlns:a16="http://schemas.microsoft.com/office/drawing/2014/main" id="{F79231E6-96C2-83BB-61CE-AEFEA913B8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29492" y="3622880"/>
            <a:ext cx="2037638" cy="242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a:extLst>
              <a:ext uri="{FF2B5EF4-FFF2-40B4-BE49-F238E27FC236}">
                <a16:creationId xmlns:a16="http://schemas.microsoft.com/office/drawing/2014/main" id="{51034952-AC20-4862-7E7C-6691B61CF01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88285" y="3638816"/>
            <a:ext cx="2037637" cy="242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a:extLst>
              <a:ext uri="{FF2B5EF4-FFF2-40B4-BE49-F238E27FC236}">
                <a16:creationId xmlns:a16="http://schemas.microsoft.com/office/drawing/2014/main" id="{DD707BFD-28CB-B8C0-CAB8-5265A7826C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61230" y="3652682"/>
            <a:ext cx="2033681" cy="24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a:extLst>
              <a:ext uri="{FF2B5EF4-FFF2-40B4-BE49-F238E27FC236}">
                <a16:creationId xmlns:a16="http://schemas.microsoft.com/office/drawing/2014/main" id="{1693C1CA-C947-3E53-0052-D7B6BB31E22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3880" y="3680193"/>
            <a:ext cx="2033681" cy="241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2">
            <a:extLst>
              <a:ext uri="{FF2B5EF4-FFF2-40B4-BE49-F238E27FC236}">
                <a16:creationId xmlns:a16="http://schemas.microsoft.com/office/drawing/2014/main" id="{4C135BB7-7B79-60BB-49B2-46C3860A5083}"/>
              </a:ext>
            </a:extLst>
          </p:cNvPr>
          <p:cNvSpPr/>
          <p:nvPr>
            <p:custDataLst>
              <p:tags r:id="rId3"/>
            </p:custDataLst>
          </p:nvPr>
        </p:nvSpPr>
        <p:spPr>
          <a:xfrm>
            <a:off x="2662264" y="6151800"/>
            <a:ext cx="1764265" cy="4165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lnSpc>
                <a:spcPts val="2800"/>
              </a:lnSpc>
              <a:defRPr/>
            </a:pPr>
            <a:r>
              <a:rPr lang="zh-CN" altLang="en-US" b="1" kern="0" dirty="0">
                <a:solidFill>
                  <a:srgbClr val="205196"/>
                </a:solidFill>
                <a:latin typeface="微软雅黑" panose="020B0503020204020204" pitchFamily="34" charset="-122"/>
                <a:ea typeface="微软雅黑" panose="020B0503020204020204" pitchFamily="34" charset="-122"/>
              </a:rPr>
              <a:t>直流电压电流</a:t>
            </a:r>
          </a:p>
        </p:txBody>
      </p:sp>
      <p:sp>
        <p:nvSpPr>
          <p:cNvPr id="15" name="矩形 2">
            <a:extLst>
              <a:ext uri="{FF2B5EF4-FFF2-40B4-BE49-F238E27FC236}">
                <a16:creationId xmlns:a16="http://schemas.microsoft.com/office/drawing/2014/main" id="{EF6DEE5F-7625-44EE-8F10-C8A4D4C90F91}"/>
              </a:ext>
            </a:extLst>
          </p:cNvPr>
          <p:cNvSpPr/>
          <p:nvPr>
            <p:custDataLst>
              <p:tags r:id="rId4"/>
            </p:custDataLst>
          </p:nvPr>
        </p:nvSpPr>
        <p:spPr>
          <a:xfrm>
            <a:off x="4748186" y="6151800"/>
            <a:ext cx="1630754" cy="4165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lnSpc>
                <a:spcPts val="2800"/>
              </a:lnSpc>
              <a:defRPr/>
            </a:pPr>
            <a:r>
              <a:rPr lang="zh-CN" altLang="en-US" b="1" kern="0" dirty="0">
                <a:solidFill>
                  <a:srgbClr val="205196"/>
                </a:solidFill>
                <a:latin typeface="微软雅黑" panose="020B0503020204020204" pitchFamily="34" charset="-122"/>
                <a:ea typeface="微软雅黑" panose="020B0503020204020204" pitchFamily="34" charset="-122"/>
              </a:rPr>
              <a:t>交流电压电流</a:t>
            </a:r>
          </a:p>
        </p:txBody>
      </p:sp>
      <p:sp>
        <p:nvSpPr>
          <p:cNvPr id="16" name="矩形 2">
            <a:extLst>
              <a:ext uri="{FF2B5EF4-FFF2-40B4-BE49-F238E27FC236}">
                <a16:creationId xmlns:a16="http://schemas.microsoft.com/office/drawing/2014/main" id="{591C7E79-9CB5-F790-0D16-5DC25A7FD757}"/>
              </a:ext>
            </a:extLst>
          </p:cNvPr>
          <p:cNvSpPr/>
          <p:nvPr>
            <p:custDataLst>
              <p:tags r:id="rId5"/>
            </p:custDataLst>
          </p:nvPr>
        </p:nvSpPr>
        <p:spPr>
          <a:xfrm>
            <a:off x="6790491" y="6151800"/>
            <a:ext cx="1684931" cy="4165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lnSpc>
                <a:spcPts val="2800"/>
              </a:lnSpc>
              <a:defRPr/>
            </a:pPr>
            <a:r>
              <a:rPr lang="zh-CN" altLang="en-US" b="1" kern="0" dirty="0">
                <a:solidFill>
                  <a:srgbClr val="205196"/>
                </a:solidFill>
                <a:latin typeface="微软雅黑" panose="020B0503020204020204" pitchFamily="34" charset="-122"/>
                <a:ea typeface="微软雅黑" panose="020B0503020204020204" pitchFamily="34" charset="-122"/>
              </a:rPr>
              <a:t>直流电压电流</a:t>
            </a:r>
          </a:p>
        </p:txBody>
      </p:sp>
      <p:pic>
        <p:nvPicPr>
          <p:cNvPr id="19" name="图片 22">
            <a:extLst>
              <a:ext uri="{FF2B5EF4-FFF2-40B4-BE49-F238E27FC236}">
                <a16:creationId xmlns:a16="http://schemas.microsoft.com/office/drawing/2014/main" id="{28D49206-EB14-0847-7996-D84183B1F4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39139" y="5230345"/>
            <a:ext cx="3043748" cy="8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B048DF46-338A-6BBD-6E48-F975E22D6F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3851" y="4436815"/>
            <a:ext cx="3039036" cy="81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1">
            <a:extLst>
              <a:ext uri="{FF2B5EF4-FFF2-40B4-BE49-F238E27FC236}">
                <a16:creationId xmlns:a16="http://schemas.microsoft.com/office/drawing/2014/main" id="{D83BBEAA-FEE2-E5E8-39F1-32D2108066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44928" y="3611316"/>
            <a:ext cx="3039036" cy="8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
            <a:extLst>
              <a:ext uri="{FF2B5EF4-FFF2-40B4-BE49-F238E27FC236}">
                <a16:creationId xmlns:a16="http://schemas.microsoft.com/office/drawing/2014/main" id="{547573CF-B725-16A8-C35D-4BF657B5DFA2}"/>
              </a:ext>
            </a:extLst>
          </p:cNvPr>
          <p:cNvSpPr/>
          <p:nvPr>
            <p:custDataLst>
              <p:tags r:id="rId6"/>
            </p:custDataLst>
          </p:nvPr>
        </p:nvSpPr>
        <p:spPr>
          <a:xfrm>
            <a:off x="9159408" y="6036929"/>
            <a:ext cx="2329570"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defRPr/>
            </a:pPr>
            <a:r>
              <a:rPr lang="zh-CN" altLang="en-US" b="1" kern="0" dirty="0">
                <a:solidFill>
                  <a:srgbClr val="205196"/>
                </a:solidFill>
                <a:latin typeface="微软雅黑" panose="020B0503020204020204" pitchFamily="34" charset="-122"/>
                <a:ea typeface="微软雅黑" panose="020B0503020204020204" pitchFamily="34" charset="-122"/>
              </a:rPr>
              <a:t>交流侧故障电压、电流，直流侧故障电流</a:t>
            </a:r>
          </a:p>
        </p:txBody>
      </p:sp>
      <p:sp>
        <p:nvSpPr>
          <p:cNvPr id="30" name="文本框 29">
            <a:extLst>
              <a:ext uri="{FF2B5EF4-FFF2-40B4-BE49-F238E27FC236}">
                <a16:creationId xmlns:a16="http://schemas.microsoft.com/office/drawing/2014/main" id="{FE64731D-D5C7-AF59-787D-1804C3D2B97F}"/>
              </a:ext>
            </a:extLst>
          </p:cNvPr>
          <p:cNvSpPr txBox="1"/>
          <p:nvPr/>
        </p:nvSpPr>
        <p:spPr>
          <a:xfrm>
            <a:off x="489537" y="3244521"/>
            <a:ext cx="3893502" cy="338554"/>
          </a:xfrm>
          <a:prstGeom prst="rect">
            <a:avLst/>
          </a:prstGeom>
          <a:noFill/>
        </p:spPr>
        <p:txBody>
          <a:bodyPr wrap="square">
            <a:spAutoFit/>
          </a:bodyPr>
          <a:lstStyle/>
          <a:p>
            <a:pPr marL="285750" indent="-285750">
              <a:buFont typeface="Wingdings" panose="05000000000000000000" pitchFamily="2" charset="2"/>
              <a:buChar char="p"/>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伪双极</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变压器中性点经大电阻接地</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2C03181-1902-E182-A2D0-F70AF6BC8E09}"/>
              </a:ext>
            </a:extLst>
          </p:cNvPr>
          <p:cNvSpPr txBox="1"/>
          <p:nvPr/>
        </p:nvSpPr>
        <p:spPr>
          <a:xfrm>
            <a:off x="4530229" y="3244521"/>
            <a:ext cx="3893502" cy="338554"/>
          </a:xfrm>
          <a:prstGeom prst="rect">
            <a:avLst/>
          </a:prstGeom>
          <a:noFill/>
        </p:spPr>
        <p:txBody>
          <a:bodyPr wrap="square">
            <a:spAutoFit/>
          </a:bodyPr>
          <a:lstStyle/>
          <a:p>
            <a:pPr marL="285750" indent="-285750">
              <a:buFont typeface="Wingdings" panose="05000000000000000000" pitchFamily="2" charset="2"/>
              <a:buChar char="p"/>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伪双极</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阀侧人造中性点经大电阻接地</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文本框 31">
            <a:extLst>
              <a:ext uri="{FF2B5EF4-FFF2-40B4-BE49-F238E27FC236}">
                <a16:creationId xmlns:a16="http://schemas.microsoft.com/office/drawing/2014/main" id="{C606099D-E186-A54B-C718-AF1DFACD56B1}"/>
              </a:ext>
            </a:extLst>
          </p:cNvPr>
          <p:cNvSpPr txBox="1"/>
          <p:nvPr/>
        </p:nvSpPr>
        <p:spPr>
          <a:xfrm>
            <a:off x="8465532" y="3244521"/>
            <a:ext cx="3516918" cy="338554"/>
          </a:xfrm>
          <a:prstGeom prst="rect">
            <a:avLst/>
          </a:prstGeom>
          <a:noFill/>
        </p:spPr>
        <p:txBody>
          <a:bodyPr wrap="square">
            <a:spAutoFit/>
          </a:bodyPr>
          <a:lstStyle/>
          <a:p>
            <a:pPr marL="285750" indent="-285750">
              <a:buFont typeface="Wingdings" panose="05000000000000000000" pitchFamily="2" charset="2"/>
              <a:buChar char="p"/>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双极</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直流侧中性经大电阻点接地</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27B0B38B-E773-4315-9D55-2D5BA8506A62}"/>
              </a:ext>
            </a:extLst>
          </p:cNvPr>
          <p:cNvSpPr>
            <a:spLocks noGrp="1"/>
          </p:cNvSpPr>
          <p:nvPr>
            <p:ph type="sldNum" sz="quarter" idx="4"/>
          </p:nvPr>
        </p:nvSpPr>
        <p:spPr/>
        <p:txBody>
          <a:bodyPr/>
          <a:lstStyle/>
          <a:p>
            <a:fld id="{1890D586-F587-4B11-9A09-7A3B8DB42779}" type="slidenum">
              <a:rPr lang="zh-CN" altLang="en-US" smtClean="0"/>
              <a:t>60</a:t>
            </a:fld>
            <a:endParaRPr lang="zh-CN" altLang="en-US"/>
          </a:p>
        </p:txBody>
      </p:sp>
    </p:spTree>
    <p:extLst>
      <p:ext uri="{BB962C8B-B14F-4D97-AF65-F5344CB8AC3E}">
        <p14:creationId xmlns:p14="http://schemas.microsoft.com/office/powerpoint/2010/main" val="1819352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F6478-A56A-5101-AF82-5FF50E9ADC90}"/>
            </a:ext>
          </a:extLst>
        </p:cNvPr>
        <p:cNvGrpSpPr/>
        <p:nvPr/>
      </p:nvGrpSpPr>
      <p:grpSpPr>
        <a:xfrm>
          <a:off x="0" y="0"/>
          <a:ext cx="0" cy="0"/>
          <a:chOff x="0" y="0"/>
          <a:chExt cx="0" cy="0"/>
        </a:xfrm>
      </p:grpSpPr>
      <p:sp>
        <p:nvSpPr>
          <p:cNvPr id="136" name="矩形 135">
            <a:extLst>
              <a:ext uri="{FF2B5EF4-FFF2-40B4-BE49-F238E27FC236}">
                <a16:creationId xmlns:a16="http://schemas.microsoft.com/office/drawing/2014/main" id="{51C9C9A8-F68F-EE33-FD97-A60CCE63350B}"/>
              </a:ext>
            </a:extLst>
          </p:cNvPr>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a:extLst>
              <a:ext uri="{FF2B5EF4-FFF2-40B4-BE49-F238E27FC236}">
                <a16:creationId xmlns:a16="http://schemas.microsoft.com/office/drawing/2014/main" id="{553D0551-BAF6-4436-3D35-F3F1C66D01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a:extLst>
              <a:ext uri="{FF2B5EF4-FFF2-40B4-BE49-F238E27FC236}">
                <a16:creationId xmlns:a16="http://schemas.microsoft.com/office/drawing/2014/main" id="{2A83A6E6-3AA6-C44A-515A-3B65D6E63C1C}"/>
              </a:ext>
            </a:extLst>
          </p:cNvPr>
          <p:cNvSpPr txBox="1"/>
          <p:nvPr/>
        </p:nvSpPr>
        <p:spPr>
          <a:xfrm>
            <a:off x="1260753" y="352064"/>
            <a:ext cx="10515600" cy="63888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3.3</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超大规模海上风电多端直流系统继电保护方案研究</a:t>
            </a:r>
          </a:p>
        </p:txBody>
      </p:sp>
      <p:sp>
        <p:nvSpPr>
          <p:cNvPr id="3" name="文本框 2">
            <a:extLst>
              <a:ext uri="{FF2B5EF4-FFF2-40B4-BE49-F238E27FC236}">
                <a16:creationId xmlns:a16="http://schemas.microsoft.com/office/drawing/2014/main" id="{FFBDDC0F-A154-711D-F0E3-7CE84147135A}"/>
              </a:ext>
            </a:extLst>
          </p:cNvPr>
          <p:cNvSpPr txBox="1">
            <a:spLocks noChangeArrowheads="1"/>
          </p:cNvSpPr>
          <p:nvPr>
            <p:custDataLst>
              <p:tags r:id="rId1"/>
            </p:custDataLst>
          </p:nvPr>
        </p:nvSpPr>
        <p:spPr bwMode="auto">
          <a:xfrm>
            <a:off x="561340" y="1486692"/>
            <a:ext cx="11227713" cy="1289905"/>
          </a:xfrm>
          <a:prstGeom prst="rect">
            <a:avLst/>
          </a:prstGeom>
          <a:noFill/>
          <a:ln w="28575" cmpd="sng">
            <a:solidFill>
              <a:srgbClr val="015A56"/>
            </a:solidFill>
            <a:prstDash val="sys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algn="just">
              <a:lnSpc>
                <a:spcPct val="150000"/>
              </a:lnSpc>
              <a:buFont typeface="Wingdings" panose="05000000000000000000" charset="0"/>
              <a:buChar char="Ø"/>
              <a:defRPr/>
            </a:pPr>
            <a:r>
              <a:rPr lang="zh-CN" altLang="en-US" sz="1800" b="0" kern="0" dirty="0">
                <a:latin typeface="微软雅黑" panose="020B0503020204020204" charset="-122"/>
                <a:ea typeface="微软雅黑" panose="020B0503020204020204" charset="-122"/>
              </a:rPr>
              <a:t>伪双极柔直系统中，</a:t>
            </a:r>
            <a:r>
              <a:rPr lang="zh-CN" altLang="en-US" sz="1800" b="1" dirty="0">
                <a:solidFill>
                  <a:srgbClr val="FF0000"/>
                </a:solidFill>
                <a:latin typeface="微软雅黑" panose="020B0503020204020204" pitchFamily="34" charset="-122"/>
                <a:ea typeface="微软雅黑" panose="020B0503020204020204" pitchFamily="34" charset="-122"/>
              </a:rPr>
              <a:t>增加接地电阻</a:t>
            </a:r>
            <a:r>
              <a:rPr lang="zh-CN" altLang="en-US" sz="1800" b="0" dirty="0">
                <a:latin typeface="微软雅黑" panose="020B0503020204020204" pitchFamily="34" charset="-122"/>
                <a:ea typeface="微软雅黑" panose="020B0503020204020204" pitchFamily="34" charset="-122"/>
              </a:rPr>
              <a:t>均可以有效抑制交流侧故障电流的零序分量。</a:t>
            </a:r>
            <a:endParaRPr lang="en-US" altLang="zh-CN" dirty="0">
              <a:latin typeface="微软雅黑" panose="020B0503020204020204" pitchFamily="34" charset="-122"/>
              <a:ea typeface="微软雅黑" panose="020B0503020204020204" pitchFamily="34" charset="-122"/>
            </a:endParaRPr>
          </a:p>
          <a:p>
            <a:pPr marL="285750" lvl="1" algn="just">
              <a:lnSpc>
                <a:spcPct val="150000"/>
              </a:lnSpc>
              <a:buFont typeface="Wingdings" panose="05000000000000000000" charset="0"/>
              <a:buChar char="Ø"/>
              <a:defRPr/>
            </a:pPr>
            <a:r>
              <a:rPr lang="zh-CN" altLang="en-US" sz="1800" b="0" kern="0" dirty="0">
                <a:latin typeface="微软雅黑" panose="020B0503020204020204" charset="-122"/>
                <a:ea typeface="微软雅黑" panose="020B0503020204020204" charset="-122"/>
              </a:rPr>
              <a:t>真双极直流侧接地系统中增加接地电阻的阻值，可以同时</a:t>
            </a:r>
            <a:r>
              <a:rPr lang="zh-CN" altLang="zh-CN" sz="1800" b="0" dirty="0">
                <a:solidFill>
                  <a:schemeClr val="dk1">
                    <a:hueOff val="0"/>
                    <a:satOff val="0"/>
                    <a:lumOff val="0"/>
                    <a:alphaOff val="0"/>
                  </a:schemeClr>
                </a:solidFill>
                <a:latin typeface="微软雅黑" panose="020B0503020204020204" pitchFamily="34" charset="-122"/>
                <a:ea typeface="微软雅黑" panose="020B0503020204020204" pitchFamily="34" charset="-122"/>
              </a:rPr>
              <a:t>抑制阀侧交流单相接地时的</a:t>
            </a:r>
            <a:r>
              <a:rPr lang="zh-CN" altLang="zh-CN" sz="1800" b="1" dirty="0">
                <a:solidFill>
                  <a:srgbClr val="FF0000"/>
                </a:solidFill>
                <a:latin typeface="微软雅黑" panose="020B0503020204020204" pitchFamily="34" charset="-122"/>
                <a:ea typeface="微软雅黑" panose="020B0503020204020204" pitchFamily="34" charset="-122"/>
              </a:rPr>
              <a:t>交流侧短路电流的交流分量与直流分量</a:t>
            </a:r>
            <a:r>
              <a:rPr lang="zh-CN" altLang="en-US" sz="1800" b="0" dirty="0">
                <a:solidFill>
                  <a:schemeClr val="dk1">
                    <a:hueOff val="0"/>
                    <a:satOff val="0"/>
                    <a:lumOff val="0"/>
                    <a:alphaOff val="0"/>
                  </a:schemeClr>
                </a:solidFill>
                <a:latin typeface="微软雅黑" panose="020B0503020204020204" pitchFamily="34" charset="-122"/>
                <a:ea typeface="微软雅黑" panose="020B0503020204020204" pitchFamily="34" charset="-122"/>
              </a:rPr>
              <a:t>。</a:t>
            </a:r>
            <a:endParaRPr lang="zh-CN" altLang="en-US" sz="1800" b="0" kern="0" dirty="0">
              <a:solidFill>
                <a:schemeClr val="tx1"/>
              </a:solidFill>
              <a:latin typeface="微软雅黑" panose="020B0503020204020204" charset="-122"/>
              <a:ea typeface="微软雅黑" panose="020B0503020204020204" charset="-122"/>
            </a:endParaRPr>
          </a:p>
        </p:txBody>
      </p:sp>
      <p:sp>
        <p:nvSpPr>
          <p:cNvPr id="8" name="Rectangle 4">
            <a:extLst>
              <a:ext uri="{FF2B5EF4-FFF2-40B4-BE49-F238E27FC236}">
                <a16:creationId xmlns:a16="http://schemas.microsoft.com/office/drawing/2014/main" id="{27B2BA54-A18A-9ECB-6309-D0BBFE03021F}"/>
              </a:ext>
            </a:extLst>
          </p:cNvPr>
          <p:cNvSpPr/>
          <p:nvPr/>
        </p:nvSpPr>
        <p:spPr>
          <a:xfrm>
            <a:off x="470217" y="961861"/>
            <a:ext cx="6567713" cy="601663"/>
          </a:xfrm>
          <a:prstGeom prst="rect">
            <a:avLst/>
          </a:prstGeom>
          <a:noFill/>
          <a:ln w="9525">
            <a:noFill/>
          </a:ln>
        </p:spPr>
        <p:txBody>
          <a:bodyPr/>
          <a:lstStyle>
            <a:lvl1pPr marL="342900" indent="-342900" algn="l" rtl="0" eaLnBrk="0" fontAlgn="base" hangingPunct="0">
              <a:spcBef>
                <a:spcPct val="20000"/>
              </a:spcBef>
              <a:spcAft>
                <a:spcPct val="20000"/>
              </a:spcAft>
              <a:buClr>
                <a:srgbClr val="002060"/>
              </a:buClr>
              <a:buSzPct val="75000"/>
              <a:buFont typeface="Wingdings" panose="05000000000000000000" pitchFamily="2" charset="2"/>
              <a:buChar char="n"/>
              <a:defRPr sz="2400" b="0">
                <a:solidFill>
                  <a:schemeClr val="bg2"/>
                </a:solidFill>
                <a:latin typeface="+mn-lt"/>
                <a:ea typeface="+mn-ea"/>
                <a:cs typeface="+mn-cs"/>
              </a:defRPr>
            </a:lvl1pPr>
            <a:lvl2pPr marL="742950" indent="-285750" algn="l" rtl="0" eaLnBrk="0" fontAlgn="base" hangingPunct="0">
              <a:spcBef>
                <a:spcPct val="20000"/>
              </a:spcBef>
              <a:spcAft>
                <a:spcPct val="20000"/>
              </a:spcAft>
              <a:buClr>
                <a:srgbClr val="006666"/>
              </a:buClr>
              <a:buSzPct val="60000"/>
              <a:buFont typeface="Wingdings" panose="05000000000000000000" pitchFamily="2" charset="2"/>
              <a:buChar char="u"/>
              <a:defRPr sz="2000">
                <a:solidFill>
                  <a:schemeClr val="bg2"/>
                </a:solidFill>
                <a:latin typeface="+mn-lt"/>
                <a:ea typeface="+mn-ea"/>
                <a:cs typeface="+mn-cs"/>
              </a:defRPr>
            </a:lvl2pPr>
            <a:lvl3pPr marL="1143000" indent="-228600" algn="l" rtl="0" eaLnBrk="0" fontAlgn="base" hangingPunct="0">
              <a:spcBef>
                <a:spcPct val="20000"/>
              </a:spcBef>
              <a:spcAft>
                <a:spcPct val="20000"/>
              </a:spcAft>
              <a:buClr>
                <a:srgbClr val="003366"/>
              </a:buClr>
              <a:buSzPct val="60000"/>
              <a:buFont typeface="Wingdings" panose="05000000000000000000" pitchFamily="2" charset="2"/>
              <a:buChar char="p"/>
              <a:defRPr sz="2400" b="1">
                <a:solidFill>
                  <a:srgbClr val="3333CC"/>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5pPr>
          </a:lstStyle>
          <a:p>
            <a:pPr marL="342900" marR="0" lvl="2" indent="-342900" algn="l" defTabSz="914400" rtl="0" eaLnBrk="1" fontAlgn="base" latinLnBrk="0" hangingPunct="1">
              <a:lnSpc>
                <a:spcPct val="150000"/>
              </a:lnSpc>
              <a:spcBef>
                <a:spcPct val="0"/>
              </a:spcBef>
              <a:spcAft>
                <a:spcPts val="0"/>
              </a:spcAft>
              <a:buClr>
                <a:srgbClr val="006666"/>
              </a:buClr>
              <a:buSzPct val="120000"/>
              <a:buFont typeface="Wingdings" panose="05000000000000000000" pitchFamily="2" charset="2"/>
              <a:buChar char="Ø"/>
              <a:defRPr/>
            </a:pPr>
            <a:r>
              <a:rPr lang="zh-CN" altLang="en-US"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柔直系统典型拓扑故障电流抑制策略</a:t>
            </a:r>
            <a:endParaRPr lang="en-US" altLang="zh-CN"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31C3D20F-D222-E156-43A1-52B210EAFC0D}"/>
              </a:ext>
            </a:extLst>
          </p:cNvPr>
          <p:cNvSpPr/>
          <p:nvPr>
            <p:custDataLst>
              <p:tags r:id="rId2"/>
            </p:custDataLst>
          </p:nvPr>
        </p:nvSpPr>
        <p:spPr>
          <a:xfrm>
            <a:off x="216051" y="6024231"/>
            <a:ext cx="4164568" cy="7756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lnSpc>
                <a:spcPts val="2800"/>
              </a:lnSpc>
              <a:defRPr/>
            </a:pPr>
            <a:r>
              <a:rPr lang="zh-CN" altLang="en-US" b="1" kern="0" dirty="0">
                <a:solidFill>
                  <a:srgbClr val="205196"/>
                </a:solidFill>
                <a:latin typeface="微软雅黑" panose="020B0503020204020204" pitchFamily="34" charset="-122"/>
                <a:ea typeface="微软雅黑" panose="020B0503020204020204" pitchFamily="34" charset="-122"/>
              </a:rPr>
              <a:t>接地电阻分别取</a:t>
            </a:r>
            <a:r>
              <a:rPr lang="en-US" altLang="zh-CN" b="1" kern="0" dirty="0">
                <a:solidFill>
                  <a:srgbClr val="205196"/>
                </a:solidFill>
                <a:latin typeface="微软雅黑" panose="020B0503020204020204" pitchFamily="34" charset="-122"/>
                <a:ea typeface="微软雅黑" panose="020B0503020204020204" pitchFamily="34" charset="-122"/>
              </a:rPr>
              <a:t>500</a:t>
            </a:r>
            <a:r>
              <a:rPr lang="zh-CN" altLang="en-US" b="1" kern="0" dirty="0">
                <a:solidFill>
                  <a:srgbClr val="205196"/>
                </a:solidFill>
                <a:latin typeface="微软雅黑" panose="020B0503020204020204" pitchFamily="34" charset="-122"/>
                <a:ea typeface="微软雅黑" panose="020B0503020204020204" pitchFamily="34" charset="-122"/>
              </a:rPr>
              <a:t>、</a:t>
            </a:r>
            <a:r>
              <a:rPr lang="en-US" altLang="zh-CN" b="1" kern="0" dirty="0">
                <a:solidFill>
                  <a:srgbClr val="205196"/>
                </a:solidFill>
                <a:latin typeface="微软雅黑" panose="020B0503020204020204" pitchFamily="34" charset="-122"/>
                <a:ea typeface="微软雅黑" panose="020B0503020204020204" pitchFamily="34" charset="-122"/>
              </a:rPr>
              <a:t>110k</a:t>
            </a:r>
            <a:r>
              <a:rPr lang="zh-CN" altLang="en-US" b="1" kern="0" dirty="0">
                <a:solidFill>
                  <a:srgbClr val="205196"/>
                </a:solidFill>
                <a:latin typeface="微软雅黑" panose="020B0503020204020204" pitchFamily="34" charset="-122"/>
                <a:ea typeface="微软雅黑" panose="020B0503020204020204" pitchFamily="34" charset="-122"/>
              </a:rPr>
              <a:t>欧姆时，零序电流峰值分别为</a:t>
            </a:r>
            <a:r>
              <a:rPr lang="en-US" altLang="zh-CN" b="1" kern="0" dirty="0">
                <a:solidFill>
                  <a:srgbClr val="205196"/>
                </a:solidFill>
                <a:latin typeface="微软雅黑" panose="020B0503020204020204" pitchFamily="34" charset="-122"/>
                <a:ea typeface="微软雅黑" panose="020B0503020204020204" pitchFamily="34" charset="-122"/>
              </a:rPr>
              <a:t>220</a:t>
            </a:r>
            <a:r>
              <a:rPr lang="zh-CN" altLang="en-US" b="1" kern="0" dirty="0">
                <a:solidFill>
                  <a:srgbClr val="205196"/>
                </a:solidFill>
                <a:latin typeface="微软雅黑" panose="020B0503020204020204" pitchFamily="34" charset="-122"/>
                <a:ea typeface="微软雅黑" panose="020B0503020204020204" pitchFamily="34" charset="-122"/>
              </a:rPr>
              <a:t>、</a:t>
            </a:r>
            <a:r>
              <a:rPr lang="en-US" altLang="zh-CN" b="1" kern="0" dirty="0">
                <a:solidFill>
                  <a:srgbClr val="205196"/>
                </a:solidFill>
                <a:latin typeface="微软雅黑" panose="020B0503020204020204" pitchFamily="34" charset="-122"/>
                <a:ea typeface="微软雅黑" panose="020B0503020204020204" pitchFamily="34" charset="-122"/>
              </a:rPr>
              <a:t>11A</a:t>
            </a:r>
            <a:endParaRPr lang="zh-CN" altLang="en-US" b="1" kern="0" dirty="0">
              <a:solidFill>
                <a:srgbClr val="205196"/>
              </a:solidFill>
              <a:latin typeface="微软雅黑" panose="020B0503020204020204" pitchFamily="34" charset="-122"/>
              <a:ea typeface="微软雅黑" panose="020B0503020204020204" pitchFamily="34" charset="-122"/>
            </a:endParaRPr>
          </a:p>
        </p:txBody>
      </p:sp>
      <p:sp>
        <p:nvSpPr>
          <p:cNvPr id="24" name="矩形 2">
            <a:extLst>
              <a:ext uri="{FF2B5EF4-FFF2-40B4-BE49-F238E27FC236}">
                <a16:creationId xmlns:a16="http://schemas.microsoft.com/office/drawing/2014/main" id="{0DD9E4CC-636E-B39F-1DD6-C4BF067524D4}"/>
              </a:ext>
            </a:extLst>
          </p:cNvPr>
          <p:cNvSpPr/>
          <p:nvPr>
            <p:custDataLst>
              <p:tags r:id="rId3"/>
            </p:custDataLst>
          </p:nvPr>
        </p:nvSpPr>
        <p:spPr>
          <a:xfrm>
            <a:off x="8834531" y="6088897"/>
            <a:ext cx="295452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defRPr/>
            </a:pPr>
            <a:r>
              <a:rPr lang="zh-CN" altLang="en-US" b="1" kern="0" dirty="0">
                <a:solidFill>
                  <a:srgbClr val="205196"/>
                </a:solidFill>
                <a:latin typeface="微软雅黑" panose="020B0503020204020204" pitchFamily="34" charset="-122"/>
                <a:ea typeface="微软雅黑" panose="020B0503020204020204" pitchFamily="34" charset="-122"/>
              </a:rPr>
              <a:t>直流侧分别经</a:t>
            </a:r>
            <a:r>
              <a:rPr lang="en-US" altLang="zh-CN" b="1" kern="0" dirty="0">
                <a:solidFill>
                  <a:srgbClr val="205196"/>
                </a:solidFill>
                <a:latin typeface="微软雅黑" panose="020B0503020204020204" pitchFamily="34" charset="-122"/>
                <a:ea typeface="微软雅黑" panose="020B0503020204020204" pitchFamily="34" charset="-122"/>
              </a:rPr>
              <a:t>10Ω</a:t>
            </a:r>
            <a:r>
              <a:rPr lang="zh-CN" altLang="en-US" b="1" kern="0" dirty="0">
                <a:solidFill>
                  <a:srgbClr val="205196"/>
                </a:solidFill>
                <a:latin typeface="微软雅黑" panose="020B0503020204020204" pitchFamily="34" charset="-122"/>
                <a:ea typeface="微软雅黑" panose="020B0503020204020204" pitchFamily="34" charset="-122"/>
              </a:rPr>
              <a:t>、</a:t>
            </a:r>
            <a:r>
              <a:rPr lang="en-US" altLang="zh-CN" b="1" kern="0" dirty="0">
                <a:solidFill>
                  <a:srgbClr val="205196"/>
                </a:solidFill>
                <a:latin typeface="微软雅黑" panose="020B0503020204020204" pitchFamily="34" charset="-122"/>
                <a:ea typeface="微软雅黑" panose="020B0503020204020204" pitchFamily="34" charset="-122"/>
              </a:rPr>
              <a:t>50Ω</a:t>
            </a:r>
            <a:r>
              <a:rPr lang="zh-CN" altLang="en-US" b="1" kern="0" dirty="0">
                <a:solidFill>
                  <a:srgbClr val="205196"/>
                </a:solidFill>
                <a:latin typeface="微软雅黑" panose="020B0503020204020204" pitchFamily="34" charset="-122"/>
                <a:ea typeface="微软雅黑" panose="020B0503020204020204" pitchFamily="34" charset="-122"/>
              </a:rPr>
              <a:t>接地</a:t>
            </a:r>
          </a:p>
        </p:txBody>
      </p:sp>
      <p:sp>
        <p:nvSpPr>
          <p:cNvPr id="30" name="文本框 29">
            <a:extLst>
              <a:ext uri="{FF2B5EF4-FFF2-40B4-BE49-F238E27FC236}">
                <a16:creationId xmlns:a16="http://schemas.microsoft.com/office/drawing/2014/main" id="{E4C65D46-B281-FA6B-1038-C0DF87CB5277}"/>
              </a:ext>
            </a:extLst>
          </p:cNvPr>
          <p:cNvSpPr txBox="1"/>
          <p:nvPr/>
        </p:nvSpPr>
        <p:spPr>
          <a:xfrm>
            <a:off x="475323" y="2853217"/>
            <a:ext cx="3608933" cy="338554"/>
          </a:xfrm>
          <a:prstGeom prst="rect">
            <a:avLst/>
          </a:prstGeom>
          <a:noFill/>
        </p:spPr>
        <p:txBody>
          <a:bodyPr wrap="square">
            <a:spAutoFit/>
          </a:bodyPr>
          <a:lstStyle/>
          <a:p>
            <a:pPr marL="285750" indent="-285750">
              <a:buFont typeface="Wingdings" panose="05000000000000000000" pitchFamily="2" charset="2"/>
              <a:buChar char="p"/>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单极</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变压器中性点经大电阻接地</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81B107DC-AE48-2918-94D5-E7B4AC660C52}"/>
              </a:ext>
            </a:extLst>
          </p:cNvPr>
          <p:cNvSpPr txBox="1"/>
          <p:nvPr/>
        </p:nvSpPr>
        <p:spPr>
          <a:xfrm>
            <a:off x="4516015" y="2853217"/>
            <a:ext cx="3893502" cy="338554"/>
          </a:xfrm>
          <a:prstGeom prst="rect">
            <a:avLst/>
          </a:prstGeom>
          <a:noFill/>
        </p:spPr>
        <p:txBody>
          <a:bodyPr wrap="square">
            <a:spAutoFit/>
          </a:bodyPr>
          <a:lstStyle/>
          <a:p>
            <a:pPr marL="285750" indent="-285750">
              <a:buFont typeface="Wingdings" panose="05000000000000000000" pitchFamily="2" charset="2"/>
              <a:buChar char="p"/>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单极</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阀侧人造中性点经大电阻接地</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文本框 31">
            <a:extLst>
              <a:ext uri="{FF2B5EF4-FFF2-40B4-BE49-F238E27FC236}">
                <a16:creationId xmlns:a16="http://schemas.microsoft.com/office/drawing/2014/main" id="{51C9B841-F93B-DC21-90D1-E8BE789DB7B5}"/>
              </a:ext>
            </a:extLst>
          </p:cNvPr>
          <p:cNvSpPr txBox="1"/>
          <p:nvPr/>
        </p:nvSpPr>
        <p:spPr>
          <a:xfrm>
            <a:off x="8451318" y="2853217"/>
            <a:ext cx="3516918" cy="338554"/>
          </a:xfrm>
          <a:prstGeom prst="rect">
            <a:avLst/>
          </a:prstGeom>
          <a:noFill/>
        </p:spPr>
        <p:txBody>
          <a:bodyPr wrap="square">
            <a:spAutoFit/>
          </a:bodyPr>
          <a:lstStyle/>
          <a:p>
            <a:pPr marL="285750" indent="-285750">
              <a:buFont typeface="Wingdings" panose="05000000000000000000" pitchFamily="2" charset="2"/>
              <a:buChar char="p"/>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双极</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直流侧中性经大电阻点接地</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20">
            <a:extLst>
              <a:ext uri="{FF2B5EF4-FFF2-40B4-BE49-F238E27FC236}">
                <a16:creationId xmlns:a16="http://schemas.microsoft.com/office/drawing/2014/main" id="{13D35EC2-AF6A-9177-C9BC-368DB79C52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7129" y="3155020"/>
            <a:ext cx="3278776" cy="148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4">
            <a:extLst>
              <a:ext uri="{FF2B5EF4-FFF2-40B4-BE49-F238E27FC236}">
                <a16:creationId xmlns:a16="http://schemas.microsoft.com/office/drawing/2014/main" id="{1172D02D-561A-4F89-9F01-03537C9D4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7127" y="4561556"/>
            <a:ext cx="3278775" cy="148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0">
            <a:extLst>
              <a:ext uri="{FF2B5EF4-FFF2-40B4-BE49-F238E27FC236}">
                <a16:creationId xmlns:a16="http://schemas.microsoft.com/office/drawing/2014/main" id="{055CA844-2985-ED8C-FD7B-2C894EFC32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755" y="3191770"/>
            <a:ext cx="3519647" cy="145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E833A344-979D-29CA-CDB2-ABD6499097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756" y="4642791"/>
            <a:ext cx="3519647" cy="14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
            <a:extLst>
              <a:ext uri="{FF2B5EF4-FFF2-40B4-BE49-F238E27FC236}">
                <a16:creationId xmlns:a16="http://schemas.microsoft.com/office/drawing/2014/main" id="{6EE0907C-A978-7066-DCA7-632DFC281E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1258" y="3191769"/>
            <a:ext cx="3519647" cy="145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
            <a:extLst>
              <a:ext uri="{FF2B5EF4-FFF2-40B4-BE49-F238E27FC236}">
                <a16:creationId xmlns:a16="http://schemas.microsoft.com/office/drawing/2014/main" id="{2190E7A5-A090-CF71-3D31-5B31619FCF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2176" y="4642790"/>
            <a:ext cx="3518729" cy="14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CA0B0208-7B10-E2E2-6574-83369C29A54F}"/>
              </a:ext>
            </a:extLst>
          </p:cNvPr>
          <p:cNvSpPr/>
          <p:nvPr>
            <p:custDataLst>
              <p:tags r:id="rId4"/>
            </p:custDataLst>
          </p:nvPr>
        </p:nvSpPr>
        <p:spPr>
          <a:xfrm>
            <a:off x="4546292" y="6024231"/>
            <a:ext cx="4121205" cy="7756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defPPr>
              <a:defRPr lang="zh-CN"/>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lvl="1" algn="ctr" eaLnBrk="1" hangingPunct="1">
              <a:lnSpc>
                <a:spcPts val="2800"/>
              </a:lnSpc>
              <a:defRPr/>
            </a:pPr>
            <a:r>
              <a:rPr lang="zh-CN" altLang="en-US" b="1" kern="0" dirty="0">
                <a:solidFill>
                  <a:srgbClr val="205196"/>
                </a:solidFill>
                <a:latin typeface="微软雅黑" panose="020B0503020204020204" pitchFamily="34" charset="-122"/>
                <a:ea typeface="微软雅黑" panose="020B0503020204020204" pitchFamily="34" charset="-122"/>
              </a:rPr>
              <a:t>接地电阻分别取</a:t>
            </a:r>
            <a:r>
              <a:rPr lang="en-US" altLang="zh-CN" b="1" kern="0" dirty="0">
                <a:solidFill>
                  <a:srgbClr val="205196"/>
                </a:solidFill>
                <a:latin typeface="微软雅黑" panose="020B0503020204020204" pitchFamily="34" charset="-122"/>
                <a:ea typeface="微软雅黑" panose="020B0503020204020204" pitchFamily="34" charset="-122"/>
              </a:rPr>
              <a:t>500</a:t>
            </a:r>
            <a:r>
              <a:rPr lang="zh-CN" altLang="en-US" b="1" kern="0" dirty="0">
                <a:solidFill>
                  <a:srgbClr val="205196"/>
                </a:solidFill>
                <a:latin typeface="微软雅黑" panose="020B0503020204020204" pitchFamily="34" charset="-122"/>
                <a:ea typeface="微软雅黑" panose="020B0503020204020204" pitchFamily="34" charset="-122"/>
              </a:rPr>
              <a:t>、</a:t>
            </a:r>
            <a:r>
              <a:rPr lang="en-US" altLang="zh-CN" b="1" kern="0" dirty="0">
                <a:solidFill>
                  <a:srgbClr val="205196"/>
                </a:solidFill>
                <a:latin typeface="微软雅黑" panose="020B0503020204020204" pitchFamily="34" charset="-122"/>
                <a:ea typeface="微软雅黑" panose="020B0503020204020204" pitchFamily="34" charset="-122"/>
              </a:rPr>
              <a:t>110k</a:t>
            </a:r>
            <a:r>
              <a:rPr lang="zh-CN" altLang="en-US" b="1" kern="0" dirty="0">
                <a:solidFill>
                  <a:srgbClr val="205196"/>
                </a:solidFill>
                <a:latin typeface="微软雅黑" panose="020B0503020204020204" pitchFamily="34" charset="-122"/>
                <a:ea typeface="微软雅黑" panose="020B0503020204020204" pitchFamily="34" charset="-122"/>
              </a:rPr>
              <a:t>欧姆时，零序电流峰值分别为</a:t>
            </a:r>
            <a:r>
              <a:rPr lang="en-US" altLang="zh-CN" b="1" kern="0" dirty="0">
                <a:solidFill>
                  <a:srgbClr val="205196"/>
                </a:solidFill>
                <a:latin typeface="微软雅黑" panose="020B0503020204020204" pitchFamily="34" charset="-122"/>
                <a:ea typeface="微软雅黑" panose="020B0503020204020204" pitchFamily="34" charset="-122"/>
              </a:rPr>
              <a:t>78</a:t>
            </a:r>
            <a:r>
              <a:rPr lang="zh-CN" altLang="en-US" b="1" kern="0" dirty="0">
                <a:solidFill>
                  <a:srgbClr val="205196"/>
                </a:solidFill>
                <a:latin typeface="微软雅黑" panose="020B0503020204020204" pitchFamily="34" charset="-122"/>
                <a:ea typeface="微软雅黑" panose="020B0503020204020204" pitchFamily="34" charset="-122"/>
              </a:rPr>
              <a:t>、</a:t>
            </a:r>
            <a:r>
              <a:rPr lang="en-US" altLang="zh-CN" b="1" kern="0" dirty="0">
                <a:solidFill>
                  <a:srgbClr val="205196"/>
                </a:solidFill>
                <a:latin typeface="微软雅黑" panose="020B0503020204020204" pitchFamily="34" charset="-122"/>
                <a:ea typeface="微软雅黑" panose="020B0503020204020204" pitchFamily="34" charset="-122"/>
              </a:rPr>
              <a:t>11A</a:t>
            </a:r>
            <a:endParaRPr lang="zh-CN" altLang="en-US" b="1" kern="0" dirty="0">
              <a:solidFill>
                <a:srgbClr val="205196"/>
              </a:solidFill>
              <a:latin typeface="微软雅黑" panose="020B0503020204020204" pitchFamily="34" charset="-122"/>
              <a:ea typeface="微软雅黑" panose="020B0503020204020204" pitchFamily="34" charset="-122"/>
            </a:endParaRPr>
          </a:p>
        </p:txBody>
      </p:sp>
      <p:sp>
        <p:nvSpPr>
          <p:cNvPr id="10" name="灯片编号占位符 9">
            <a:extLst>
              <a:ext uri="{FF2B5EF4-FFF2-40B4-BE49-F238E27FC236}">
                <a16:creationId xmlns:a16="http://schemas.microsoft.com/office/drawing/2014/main" id="{7AAF5CBF-1503-4277-B1F8-315DBF394DA1}"/>
              </a:ext>
            </a:extLst>
          </p:cNvPr>
          <p:cNvSpPr>
            <a:spLocks noGrp="1"/>
          </p:cNvSpPr>
          <p:nvPr>
            <p:ph type="sldNum" sz="quarter" idx="4"/>
          </p:nvPr>
        </p:nvSpPr>
        <p:spPr/>
        <p:txBody>
          <a:bodyPr/>
          <a:lstStyle/>
          <a:p>
            <a:fld id="{1890D586-F587-4B11-9A09-7A3B8DB42779}" type="slidenum">
              <a:rPr lang="zh-CN" altLang="en-US" smtClean="0"/>
              <a:t>61</a:t>
            </a:fld>
            <a:endParaRPr lang="zh-CN" altLang="en-US" dirty="0"/>
          </a:p>
        </p:txBody>
      </p:sp>
    </p:spTree>
    <p:extLst>
      <p:ext uri="{BB962C8B-B14F-4D97-AF65-F5344CB8AC3E}">
        <p14:creationId xmlns:p14="http://schemas.microsoft.com/office/powerpoint/2010/main" val="1084551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流程图: 可选过程 30"/>
          <p:cNvSpPr/>
          <p:nvPr/>
        </p:nvSpPr>
        <p:spPr>
          <a:xfrm>
            <a:off x="3393440" y="3945890"/>
            <a:ext cx="8521065" cy="2272030"/>
          </a:xfrm>
          <a:prstGeom prst="flowChartAlternateProcess">
            <a:avLst/>
          </a:prstGeom>
          <a:solidFill>
            <a:srgbClr val="ECE4E9">
              <a:alpha val="0"/>
            </a:srgbClr>
          </a:solidFill>
          <a:ln w="9525" cmpd="sng">
            <a:solidFill>
              <a:schemeClr val="tx1">
                <a:lumMod val="65000"/>
                <a:lumOff val="3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3" name="文本框 2"/>
          <p:cNvSpPr txBox="1">
            <a:spLocks noChangeArrowheads="1"/>
          </p:cNvSpPr>
          <p:nvPr>
            <p:custDataLst>
              <p:tags r:id="rId2"/>
            </p:custDataLst>
          </p:nvPr>
        </p:nvSpPr>
        <p:spPr bwMode="auto">
          <a:xfrm>
            <a:off x="561340" y="1486692"/>
            <a:ext cx="11227713" cy="2168525"/>
          </a:xfrm>
          <a:prstGeom prst="rect">
            <a:avLst/>
          </a:prstGeom>
          <a:noFill/>
          <a:ln w="28575" cmpd="sng">
            <a:solidFill>
              <a:srgbClr val="015A56"/>
            </a:solidFill>
            <a:prstDash val="sys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algn="just" eaLnBrk="1" latinLnBrk="0" hangingPunct="1">
              <a:lnSpc>
                <a:spcPct val="150000"/>
              </a:lnSpc>
              <a:buFont typeface="Wingdings" panose="05000000000000000000" charset="0"/>
              <a:buChar char="Ø"/>
              <a:defRPr/>
            </a:pPr>
            <a:r>
              <a:rPr lang="zh-CN" altLang="en-US" sz="1800" b="0" kern="0" dirty="0">
                <a:solidFill>
                  <a:schemeClr val="tx1"/>
                </a:solidFill>
                <a:latin typeface="微软雅黑" panose="020B0503020204020204" pitchFamily="34" charset="-122"/>
                <a:ea typeface="微软雅黑" panose="020B0503020204020204" pitchFamily="34" charset="-122"/>
              </a:rPr>
              <a:t>不同直流断路器的配置组合下，汇集站各支路故障时的切除过程与影响范围各不相同。</a:t>
            </a:r>
          </a:p>
          <a:p>
            <a:pPr marL="285750" lvl="1" algn="just" eaLnBrk="1" latinLnBrk="0" hangingPunct="1">
              <a:lnSpc>
                <a:spcPct val="150000"/>
              </a:lnSpc>
              <a:buFont typeface="Arial" panose="020B0604020202020204" pitchFamily="34" charset="0"/>
              <a:buChar char="•"/>
              <a:defRPr/>
            </a:pPr>
            <a:r>
              <a:rPr lang="zh-CN" altLang="en-US" sz="1800" b="0" kern="0" dirty="0">
                <a:solidFill>
                  <a:schemeClr val="tx1"/>
                </a:solidFill>
                <a:latin typeface="微软雅黑" panose="020B0503020204020204" pitchFamily="34" charset="-122"/>
                <a:ea typeface="微软雅黑" panose="020B0503020204020204" pitchFamily="34" charset="-122"/>
              </a:rPr>
              <a:t>对于本支路的故障，固态断路器（</a:t>
            </a:r>
            <a:r>
              <a:rPr lang="en-US" altLang="zh-CN" sz="1800" b="0" kern="0" dirty="0">
                <a:solidFill>
                  <a:schemeClr val="tx1"/>
                </a:solidFill>
                <a:latin typeface="微软雅黑" panose="020B0503020204020204" pitchFamily="34" charset="-122"/>
                <a:ea typeface="微软雅黑" panose="020B0503020204020204" pitchFamily="34" charset="-122"/>
              </a:rPr>
              <a:t>SSCB</a:t>
            </a:r>
            <a:r>
              <a:rPr lang="zh-CN" altLang="en-US" sz="1800" b="0" kern="0" dirty="0">
                <a:solidFill>
                  <a:schemeClr val="tx1"/>
                </a:solidFill>
                <a:latin typeface="微软雅黑" panose="020B0503020204020204" pitchFamily="34" charset="-122"/>
                <a:ea typeface="微软雅黑" panose="020B0503020204020204" pitchFamily="34" charset="-122"/>
              </a:rPr>
              <a:t>）可以在电容放电过程中快速切除故障，而机械式断路器（</a:t>
            </a:r>
            <a:r>
              <a:rPr lang="en-US" altLang="zh-CN" sz="1800" b="0" kern="0" dirty="0">
                <a:solidFill>
                  <a:schemeClr val="tx1"/>
                </a:solidFill>
                <a:latin typeface="微软雅黑" panose="020B0503020204020204" pitchFamily="34" charset="-122"/>
                <a:ea typeface="微软雅黑" panose="020B0503020204020204" pitchFamily="34" charset="-122"/>
              </a:rPr>
              <a:t>MCB</a:t>
            </a:r>
            <a:r>
              <a:rPr lang="zh-CN" altLang="en-US" sz="1800" b="0" kern="0" dirty="0">
                <a:solidFill>
                  <a:schemeClr val="tx1"/>
                </a:solidFill>
                <a:latin typeface="微软雅黑" panose="020B0503020204020204" pitchFamily="34" charset="-122"/>
                <a:ea typeface="微软雅黑" panose="020B0503020204020204" pitchFamily="34" charset="-122"/>
              </a:rPr>
              <a:t>）切除故障的时间往往在冲击电流过程之后。</a:t>
            </a:r>
          </a:p>
          <a:p>
            <a:pPr marL="285750" lvl="1" algn="just" eaLnBrk="1" latinLnBrk="0" hangingPunct="1">
              <a:lnSpc>
                <a:spcPct val="150000"/>
              </a:lnSpc>
              <a:buFont typeface="Arial" panose="020B0604020202020204" pitchFamily="34" charset="0"/>
              <a:buChar char="•"/>
              <a:defRPr/>
            </a:pPr>
            <a:r>
              <a:rPr lang="zh-CN" altLang="en-US" sz="1800" b="0" kern="0" dirty="0">
                <a:solidFill>
                  <a:schemeClr val="tx1"/>
                </a:solidFill>
                <a:latin typeface="微软雅黑" panose="020B0503020204020204" pitchFamily="34" charset="-122"/>
                <a:ea typeface="微软雅黑" panose="020B0503020204020204" pitchFamily="34" charset="-122"/>
              </a:rPr>
              <a:t>对于相邻支路的故障，</a:t>
            </a:r>
            <a:r>
              <a:rPr lang="en-US" altLang="zh-CN" kern="0" dirty="0">
                <a:latin typeface="微软雅黑" panose="020B0503020204020204" pitchFamily="34" charset="-122"/>
                <a:ea typeface="微软雅黑" panose="020B0503020204020204" pitchFamily="34" charset="-122"/>
                <a:sym typeface="+mn-ea"/>
              </a:rPr>
              <a:t>SSCB</a:t>
            </a:r>
            <a:r>
              <a:rPr lang="zh-CN" altLang="en-US" kern="0" dirty="0">
                <a:latin typeface="微软雅黑" panose="020B0503020204020204" pitchFamily="34" charset="-122"/>
                <a:ea typeface="微软雅黑" panose="020B0503020204020204" pitchFamily="34" charset="-122"/>
                <a:sym typeface="+mn-ea"/>
              </a:rPr>
              <a:t>可以使本支路仅短时停电，而</a:t>
            </a:r>
            <a:r>
              <a:rPr lang="en-US" altLang="zh-CN" kern="0" dirty="0">
                <a:latin typeface="微软雅黑" panose="020B0503020204020204" pitchFamily="34" charset="-122"/>
                <a:ea typeface="微软雅黑" panose="020B0503020204020204" pitchFamily="34" charset="-122"/>
                <a:sym typeface="+mn-ea"/>
              </a:rPr>
              <a:t>MCB</a:t>
            </a:r>
            <a:r>
              <a:rPr lang="zh-CN" altLang="en-US" kern="0" dirty="0">
                <a:latin typeface="微软雅黑" panose="020B0503020204020204" pitchFamily="34" charset="-122"/>
                <a:ea typeface="微软雅黑" panose="020B0503020204020204" pitchFamily="34" charset="-122"/>
                <a:sym typeface="+mn-ea"/>
              </a:rPr>
              <a:t>会受故障切除的影响可能发展为长时停电。</a:t>
            </a:r>
          </a:p>
          <a:p>
            <a:pPr marL="285750" lvl="1" algn="just" eaLnBrk="1" latinLnBrk="0" hangingPunct="1">
              <a:lnSpc>
                <a:spcPct val="150000"/>
              </a:lnSpc>
              <a:buFont typeface="Arial" panose="020B0604020202020204" pitchFamily="34" charset="0"/>
              <a:buChar char="•"/>
              <a:defRPr/>
            </a:pPr>
            <a:r>
              <a:rPr lang="zh-CN" altLang="en-US" kern="0" dirty="0">
                <a:latin typeface="微软雅黑" panose="020B0503020204020204" pitchFamily="34" charset="-122"/>
                <a:ea typeface="微软雅黑" panose="020B0503020204020204" pitchFamily="34" charset="-122"/>
                <a:sym typeface="+mn-ea"/>
              </a:rPr>
              <a:t>对于上下级支路的故障，</a:t>
            </a:r>
            <a:r>
              <a:rPr lang="en-US" altLang="zh-CN" kern="0" dirty="0">
                <a:latin typeface="微软雅黑" panose="020B0503020204020204" pitchFamily="34" charset="-122"/>
                <a:ea typeface="微软雅黑" panose="020B0503020204020204" pitchFamily="34" charset="-122"/>
                <a:sym typeface="+mn-ea"/>
              </a:rPr>
              <a:t>SSCB</a:t>
            </a:r>
            <a:r>
              <a:rPr lang="zh-CN" altLang="en-US" kern="0" dirty="0">
                <a:latin typeface="微软雅黑" panose="020B0503020204020204" pitchFamily="34" charset="-122"/>
                <a:ea typeface="微软雅黑" panose="020B0503020204020204" pitchFamily="34" charset="-122"/>
                <a:sym typeface="+mn-ea"/>
              </a:rPr>
              <a:t>可以使下级故障不影响上级，而</a:t>
            </a:r>
            <a:r>
              <a:rPr lang="en-US" altLang="zh-CN" kern="0" dirty="0">
                <a:latin typeface="微软雅黑" panose="020B0503020204020204" pitchFamily="34" charset="-122"/>
                <a:ea typeface="微软雅黑" panose="020B0503020204020204" pitchFamily="34" charset="-122"/>
                <a:sym typeface="+mn-ea"/>
              </a:rPr>
              <a:t>MCB</a:t>
            </a:r>
            <a:r>
              <a:rPr lang="zh-CN" altLang="en-US" kern="0" dirty="0">
                <a:latin typeface="微软雅黑" panose="020B0503020204020204" pitchFamily="34" charset="-122"/>
                <a:ea typeface="微软雅黑" panose="020B0503020204020204" pitchFamily="34" charset="-122"/>
                <a:sym typeface="+mn-ea"/>
              </a:rPr>
              <a:t>可能使故障范围进一步扩大。</a:t>
            </a:r>
          </a:p>
        </p:txBody>
      </p:sp>
      <p:sp>
        <p:nvSpPr>
          <p:cNvPr id="8" name="Rectangle 4"/>
          <p:cNvSpPr/>
          <p:nvPr/>
        </p:nvSpPr>
        <p:spPr>
          <a:xfrm>
            <a:off x="470217" y="961861"/>
            <a:ext cx="7229612" cy="601663"/>
          </a:xfrm>
          <a:prstGeom prst="rect">
            <a:avLst/>
          </a:prstGeom>
          <a:noFill/>
          <a:ln w="9525">
            <a:noFill/>
          </a:ln>
        </p:spPr>
        <p:txBody>
          <a:bodyPr/>
          <a:lstStyle>
            <a:lvl1pPr marL="342900" indent="-342900" algn="l" rtl="0" eaLnBrk="0" fontAlgn="base" hangingPunct="0">
              <a:spcBef>
                <a:spcPct val="20000"/>
              </a:spcBef>
              <a:spcAft>
                <a:spcPct val="20000"/>
              </a:spcAft>
              <a:buClr>
                <a:srgbClr val="002060"/>
              </a:buClr>
              <a:buSzPct val="75000"/>
              <a:buFont typeface="Wingdings" panose="05000000000000000000" pitchFamily="2" charset="2"/>
              <a:buChar char="n"/>
              <a:defRPr sz="2400" b="0">
                <a:solidFill>
                  <a:schemeClr val="bg2"/>
                </a:solidFill>
                <a:latin typeface="+mn-lt"/>
                <a:ea typeface="+mn-ea"/>
                <a:cs typeface="+mn-cs"/>
              </a:defRPr>
            </a:lvl1pPr>
            <a:lvl2pPr marL="742950" indent="-285750" algn="l" rtl="0" eaLnBrk="0" fontAlgn="base" hangingPunct="0">
              <a:spcBef>
                <a:spcPct val="20000"/>
              </a:spcBef>
              <a:spcAft>
                <a:spcPct val="20000"/>
              </a:spcAft>
              <a:buClr>
                <a:srgbClr val="006666"/>
              </a:buClr>
              <a:buSzPct val="60000"/>
              <a:buFont typeface="Wingdings" panose="05000000000000000000" pitchFamily="2" charset="2"/>
              <a:buChar char="u"/>
              <a:defRPr sz="2000">
                <a:solidFill>
                  <a:schemeClr val="bg2"/>
                </a:solidFill>
                <a:latin typeface="+mn-lt"/>
                <a:ea typeface="+mn-ea"/>
                <a:cs typeface="+mn-cs"/>
              </a:defRPr>
            </a:lvl2pPr>
            <a:lvl3pPr marL="1143000" indent="-228600" algn="l" rtl="0" eaLnBrk="0" fontAlgn="base" hangingPunct="0">
              <a:spcBef>
                <a:spcPct val="20000"/>
              </a:spcBef>
              <a:spcAft>
                <a:spcPct val="20000"/>
              </a:spcAft>
              <a:buClr>
                <a:srgbClr val="003366"/>
              </a:buClr>
              <a:buSzPct val="60000"/>
              <a:buFont typeface="Wingdings" panose="05000000000000000000" pitchFamily="2" charset="2"/>
              <a:buChar char="p"/>
              <a:defRPr sz="2400" b="1">
                <a:solidFill>
                  <a:srgbClr val="3333CC"/>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5pPr>
          </a:lstStyle>
          <a:p>
            <a:pPr marL="342900" marR="0" lvl="2" indent="-342900" algn="l" defTabSz="914400" rtl="0" eaLnBrk="1" fontAlgn="base" latinLnBrk="0" hangingPunct="1">
              <a:lnSpc>
                <a:spcPct val="150000"/>
              </a:lnSpc>
              <a:spcBef>
                <a:spcPct val="0"/>
              </a:spcBef>
              <a:spcAft>
                <a:spcPts val="0"/>
              </a:spcAft>
              <a:buClr>
                <a:srgbClr val="006666"/>
              </a:buClr>
              <a:buSzPct val="120000"/>
              <a:buFont typeface="Wingdings" panose="05000000000000000000" pitchFamily="2" charset="2"/>
              <a:buChar char="Ø"/>
              <a:defRPr/>
            </a:pPr>
            <a:r>
              <a:rPr lang="zh-CN" altLang="en-US"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汇集站开关类型对柔直输电系统保护配合的影响</a:t>
            </a:r>
            <a:endParaRPr lang="en-US" altLang="zh-CN"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561340" y="4023995"/>
            <a:ext cx="2607310" cy="368300"/>
          </a:xfrm>
          <a:prstGeom prst="rect">
            <a:avLst/>
          </a:prstGeom>
          <a:noFill/>
        </p:spPr>
        <p:txBody>
          <a:bodyPr wrap="square" rtlCol="0">
            <a:spAutoFit/>
          </a:bodyPr>
          <a:lstStyle/>
          <a:p>
            <a:pPr marL="285750" indent="-285750">
              <a:buFont typeface="Wingdings" panose="05000000000000000000" charset="0"/>
              <a:buChar char="p"/>
            </a:pPr>
            <a:r>
              <a:rPr lang="zh-CN" altLang="en-US"/>
              <a:t>一级支路间</a:t>
            </a:r>
          </a:p>
        </p:txBody>
      </p:sp>
      <p:sp>
        <p:nvSpPr>
          <p:cNvPr id="14" name="文本框 13"/>
          <p:cNvSpPr txBox="1"/>
          <p:nvPr/>
        </p:nvSpPr>
        <p:spPr>
          <a:xfrm>
            <a:off x="3416300" y="4023995"/>
            <a:ext cx="2607310" cy="368300"/>
          </a:xfrm>
          <a:prstGeom prst="rect">
            <a:avLst/>
          </a:prstGeom>
          <a:noFill/>
        </p:spPr>
        <p:txBody>
          <a:bodyPr wrap="square" rtlCol="0">
            <a:spAutoFit/>
          </a:bodyPr>
          <a:lstStyle/>
          <a:p>
            <a:pPr marL="285750" indent="-285750">
              <a:buFont typeface="Wingdings" panose="05000000000000000000" charset="0"/>
              <a:buChar char="p"/>
            </a:pPr>
            <a:r>
              <a:rPr lang="zh-CN" altLang="en-US"/>
              <a:t>上下级支路间</a:t>
            </a:r>
          </a:p>
        </p:txBody>
      </p:sp>
      <p:graphicFrame>
        <p:nvGraphicFramePr>
          <p:cNvPr id="2" name="对象 -2147482482"/>
          <p:cNvGraphicFramePr>
            <a:graphicFrameLocks noChangeAspect="1"/>
          </p:cNvGraphicFramePr>
          <p:nvPr/>
        </p:nvGraphicFramePr>
        <p:xfrm>
          <a:off x="469900" y="4537075"/>
          <a:ext cx="2895600" cy="1272540"/>
        </p:xfrm>
        <a:graphic>
          <a:graphicData uri="http://schemas.openxmlformats.org/presentationml/2006/ole">
            <mc:AlternateContent xmlns:mc="http://schemas.openxmlformats.org/markup-compatibility/2006">
              <mc:Choice xmlns:v="urn:schemas-microsoft-com:vml" Requires="v">
                <p:oleObj spid="_x0000_s175146" r:id="rId6" imgW="2543175" imgH="1114425" progId="Visio.Drawing.15">
                  <p:embed/>
                </p:oleObj>
              </mc:Choice>
              <mc:Fallback>
                <p:oleObj r:id="rId6" imgW="2543175" imgH="1114425" progId="Visio.Drawing.15">
                  <p:embed/>
                  <p:pic>
                    <p:nvPicPr>
                      <p:cNvPr id="2" name="对象 -2147482482"/>
                      <p:cNvPicPr/>
                      <p:nvPr/>
                    </p:nvPicPr>
                    <p:blipFill>
                      <a:blip r:embed="rId7"/>
                      <a:stretch>
                        <a:fillRect/>
                      </a:stretch>
                    </p:blipFill>
                    <p:spPr>
                      <a:xfrm>
                        <a:off x="469900" y="4537075"/>
                        <a:ext cx="2895600" cy="1272540"/>
                      </a:xfrm>
                      <a:prstGeom prst="rect">
                        <a:avLst/>
                      </a:prstGeom>
                      <a:noFill/>
                      <a:ln w="38100">
                        <a:noFill/>
                        <a:miter/>
                      </a:ln>
                    </p:spPr>
                  </p:pic>
                </p:oleObj>
              </mc:Fallback>
            </mc:AlternateContent>
          </a:graphicData>
        </a:graphic>
      </p:graphicFrame>
      <p:graphicFrame>
        <p:nvGraphicFramePr>
          <p:cNvPr id="4" name="对象 -2147482540"/>
          <p:cNvGraphicFramePr>
            <a:graphicFrameLocks noChangeAspect="1"/>
          </p:cNvGraphicFramePr>
          <p:nvPr/>
        </p:nvGraphicFramePr>
        <p:xfrm>
          <a:off x="9352915" y="4537075"/>
          <a:ext cx="2072681" cy="1476000"/>
        </p:xfrm>
        <a:graphic>
          <a:graphicData uri="http://schemas.openxmlformats.org/presentationml/2006/ole">
            <mc:AlternateContent xmlns:mc="http://schemas.openxmlformats.org/markup-compatibility/2006">
              <mc:Choice xmlns:v="urn:schemas-microsoft-com:vml" Requires="v">
                <p:oleObj spid="_x0000_s175147" r:id="rId8" imgW="1929130" imgH="1395095" progId="Visio.Drawing.15">
                  <p:embed/>
                </p:oleObj>
              </mc:Choice>
              <mc:Fallback>
                <p:oleObj r:id="rId8" imgW="1929130" imgH="1395095" progId="Visio.Drawing.15">
                  <p:embed/>
                  <p:pic>
                    <p:nvPicPr>
                      <p:cNvPr id="4" name="对象 -2147482540"/>
                      <p:cNvPicPr/>
                      <p:nvPr/>
                    </p:nvPicPr>
                    <p:blipFill>
                      <a:blip r:embed="rId9"/>
                      <a:stretch>
                        <a:fillRect/>
                      </a:stretch>
                    </p:blipFill>
                    <p:spPr>
                      <a:xfrm>
                        <a:off x="9352915" y="4537075"/>
                        <a:ext cx="2072681" cy="1476000"/>
                      </a:xfrm>
                      <a:prstGeom prst="rect">
                        <a:avLst/>
                      </a:prstGeom>
                      <a:noFill/>
                      <a:ln w="38100">
                        <a:noFill/>
                        <a:miter/>
                      </a:ln>
                    </p:spPr>
                  </p:pic>
                </p:oleObj>
              </mc:Fallback>
            </mc:AlternateContent>
          </a:graphicData>
        </a:graphic>
      </p:graphicFrame>
      <p:graphicFrame>
        <p:nvGraphicFramePr>
          <p:cNvPr id="5" name="对象 -2147482539"/>
          <p:cNvGraphicFramePr>
            <a:graphicFrameLocks noChangeAspect="1"/>
          </p:cNvGraphicFramePr>
          <p:nvPr/>
        </p:nvGraphicFramePr>
        <p:xfrm>
          <a:off x="3582035" y="4537075"/>
          <a:ext cx="1918570" cy="1454400"/>
        </p:xfrm>
        <a:graphic>
          <a:graphicData uri="http://schemas.openxmlformats.org/presentationml/2006/ole">
            <mc:AlternateContent xmlns:mc="http://schemas.openxmlformats.org/markup-compatibility/2006">
              <mc:Choice xmlns:v="urn:schemas-microsoft-com:vml" Requires="v">
                <p:oleObj spid="_x0000_s175148" r:id="rId10" imgW="1808480" imgH="1395095" progId="Visio.Drawing.15">
                  <p:embed/>
                </p:oleObj>
              </mc:Choice>
              <mc:Fallback>
                <p:oleObj r:id="rId10" imgW="1808480" imgH="1395095" progId="Visio.Drawing.15">
                  <p:embed/>
                  <p:pic>
                    <p:nvPicPr>
                      <p:cNvPr id="5" name="对象 -2147482539"/>
                      <p:cNvPicPr/>
                      <p:nvPr/>
                    </p:nvPicPr>
                    <p:blipFill>
                      <a:blip r:embed="rId11"/>
                      <a:stretch>
                        <a:fillRect/>
                      </a:stretch>
                    </p:blipFill>
                    <p:spPr>
                      <a:xfrm>
                        <a:off x="3582035" y="4537075"/>
                        <a:ext cx="1918570" cy="1454400"/>
                      </a:xfrm>
                      <a:prstGeom prst="rect">
                        <a:avLst/>
                      </a:prstGeom>
                      <a:noFill/>
                      <a:ln w="38100">
                        <a:noFill/>
                        <a:miter/>
                      </a:ln>
                    </p:spPr>
                  </p:pic>
                </p:oleObj>
              </mc:Fallback>
            </mc:AlternateContent>
          </a:graphicData>
        </a:graphic>
      </p:graphicFrame>
      <p:graphicFrame>
        <p:nvGraphicFramePr>
          <p:cNvPr id="6" name="对象 -2147482538"/>
          <p:cNvGraphicFramePr>
            <a:graphicFrameLocks noChangeAspect="1"/>
          </p:cNvGraphicFramePr>
          <p:nvPr/>
        </p:nvGraphicFramePr>
        <p:xfrm>
          <a:off x="7324725" y="4537075"/>
          <a:ext cx="2093538" cy="1512000"/>
        </p:xfrm>
        <a:graphic>
          <a:graphicData uri="http://schemas.openxmlformats.org/presentationml/2006/ole">
            <mc:AlternateContent xmlns:mc="http://schemas.openxmlformats.org/markup-compatibility/2006">
              <mc:Choice xmlns:v="urn:schemas-microsoft-com:vml" Requires="v">
                <p:oleObj spid="_x0000_s175149" r:id="rId12" imgW="1929130" imgH="1395095" progId="Visio.Drawing.15">
                  <p:embed/>
                </p:oleObj>
              </mc:Choice>
              <mc:Fallback>
                <p:oleObj r:id="rId12" imgW="1929130" imgH="1395095" progId="Visio.Drawing.15">
                  <p:embed/>
                  <p:pic>
                    <p:nvPicPr>
                      <p:cNvPr id="6" name="对象 -2147482538"/>
                      <p:cNvPicPr/>
                      <p:nvPr/>
                    </p:nvPicPr>
                    <p:blipFill>
                      <a:blip r:embed="rId13"/>
                      <a:stretch>
                        <a:fillRect/>
                      </a:stretch>
                    </p:blipFill>
                    <p:spPr>
                      <a:xfrm>
                        <a:off x="7324725" y="4537075"/>
                        <a:ext cx="2093538" cy="1512000"/>
                      </a:xfrm>
                      <a:prstGeom prst="rect">
                        <a:avLst/>
                      </a:prstGeom>
                      <a:noFill/>
                      <a:ln w="38100">
                        <a:noFill/>
                        <a:miter/>
                      </a:ln>
                    </p:spPr>
                  </p:pic>
                </p:oleObj>
              </mc:Fallback>
            </mc:AlternateContent>
          </a:graphicData>
        </a:graphic>
      </p:graphicFrame>
      <p:graphicFrame>
        <p:nvGraphicFramePr>
          <p:cNvPr id="7" name="对象 -2147482537"/>
          <p:cNvGraphicFramePr>
            <a:graphicFrameLocks noChangeAspect="1"/>
          </p:cNvGraphicFramePr>
          <p:nvPr/>
        </p:nvGraphicFramePr>
        <p:xfrm>
          <a:off x="5495925" y="4537075"/>
          <a:ext cx="1900603" cy="1476000"/>
        </p:xfrm>
        <a:graphic>
          <a:graphicData uri="http://schemas.openxmlformats.org/presentationml/2006/ole">
            <mc:AlternateContent xmlns:mc="http://schemas.openxmlformats.org/markup-compatibility/2006">
              <mc:Choice xmlns:v="urn:schemas-microsoft-com:vml" Requires="v">
                <p:oleObj spid="_x0000_s175150" r:id="rId14" imgW="1808480" imgH="1395095" progId="Visio.Drawing.15">
                  <p:embed/>
                </p:oleObj>
              </mc:Choice>
              <mc:Fallback>
                <p:oleObj r:id="rId14" imgW="1808480" imgH="1395095" progId="Visio.Drawing.15">
                  <p:embed/>
                  <p:pic>
                    <p:nvPicPr>
                      <p:cNvPr id="7" name="对象 -2147482537"/>
                      <p:cNvPicPr/>
                      <p:nvPr/>
                    </p:nvPicPr>
                    <p:blipFill>
                      <a:blip r:embed="rId15"/>
                      <a:stretch>
                        <a:fillRect/>
                      </a:stretch>
                    </p:blipFill>
                    <p:spPr>
                      <a:xfrm>
                        <a:off x="5495925" y="4537075"/>
                        <a:ext cx="1900603" cy="1476000"/>
                      </a:xfrm>
                      <a:prstGeom prst="rect">
                        <a:avLst/>
                      </a:prstGeom>
                      <a:noFill/>
                      <a:ln w="38100">
                        <a:noFill/>
                        <a:miter/>
                      </a:ln>
                    </p:spPr>
                  </p:pic>
                </p:oleObj>
              </mc:Fallback>
            </mc:AlternateContent>
          </a:graphicData>
        </a:graphic>
      </p:graphicFrame>
      <p:sp>
        <p:nvSpPr>
          <p:cNvPr id="32" name="流程图: 可选过程 31"/>
          <p:cNvSpPr/>
          <p:nvPr/>
        </p:nvSpPr>
        <p:spPr>
          <a:xfrm>
            <a:off x="469900" y="3945890"/>
            <a:ext cx="2895600" cy="2272030"/>
          </a:xfrm>
          <a:prstGeom prst="flowChartAlternateProcess">
            <a:avLst/>
          </a:prstGeom>
          <a:solidFill>
            <a:srgbClr val="ECE4E9">
              <a:alpha val="0"/>
            </a:srgbClr>
          </a:solidFill>
          <a:ln w="9525" cmpd="sng">
            <a:solidFill>
              <a:schemeClr val="tx1">
                <a:lumMod val="65000"/>
                <a:lumOff val="3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B33165A6-AB09-478B-AD18-964969A282CA}"/>
              </a:ext>
            </a:extLst>
          </p:cNvPr>
          <p:cNvSpPr txBox="1"/>
          <p:nvPr/>
        </p:nvSpPr>
        <p:spPr>
          <a:xfrm>
            <a:off x="1260753" y="352064"/>
            <a:ext cx="10515600" cy="63888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3.3</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超大规模海上风电多端直流系统继电保护方案研究</a:t>
            </a:r>
          </a:p>
        </p:txBody>
      </p:sp>
      <p:sp>
        <p:nvSpPr>
          <p:cNvPr id="9" name="灯片编号占位符 8">
            <a:extLst>
              <a:ext uri="{FF2B5EF4-FFF2-40B4-BE49-F238E27FC236}">
                <a16:creationId xmlns:a16="http://schemas.microsoft.com/office/drawing/2014/main" id="{900014E9-8D33-4166-B621-CEEF32C7922F}"/>
              </a:ext>
            </a:extLst>
          </p:cNvPr>
          <p:cNvSpPr>
            <a:spLocks noGrp="1"/>
          </p:cNvSpPr>
          <p:nvPr>
            <p:ph type="sldNum" sz="quarter" idx="4"/>
          </p:nvPr>
        </p:nvSpPr>
        <p:spPr/>
        <p:txBody>
          <a:bodyPr/>
          <a:lstStyle/>
          <a:p>
            <a:fld id="{1890D586-F587-4B11-9A09-7A3B8DB42779}" type="slidenum">
              <a:rPr lang="zh-CN" altLang="en-US" smtClean="0"/>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3" name="文本框 2"/>
          <p:cNvSpPr txBox="1">
            <a:spLocks noChangeArrowheads="1"/>
          </p:cNvSpPr>
          <p:nvPr>
            <p:custDataLst>
              <p:tags r:id="rId2"/>
            </p:custDataLst>
          </p:nvPr>
        </p:nvSpPr>
        <p:spPr bwMode="auto">
          <a:xfrm>
            <a:off x="561340" y="1486692"/>
            <a:ext cx="11227713" cy="922020"/>
          </a:xfrm>
          <a:prstGeom prst="rect">
            <a:avLst/>
          </a:prstGeom>
          <a:noFill/>
          <a:ln w="28575" cmpd="sng">
            <a:solidFill>
              <a:srgbClr val="015A56"/>
            </a:solidFill>
            <a:prstDash val="sys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algn="just" eaLnBrk="1" latinLnBrk="0" hangingPunct="1">
              <a:lnSpc>
                <a:spcPct val="150000"/>
              </a:lnSpc>
              <a:buFont typeface="Wingdings" panose="05000000000000000000" charset="0"/>
              <a:buChar char="Ø"/>
              <a:defRPr/>
            </a:pPr>
            <a:r>
              <a:rPr lang="zh-CN" altLang="en-US" sz="1800" b="0" kern="0" dirty="0">
                <a:solidFill>
                  <a:schemeClr val="tx1"/>
                </a:solidFill>
                <a:latin typeface="微软雅黑" panose="020B0503020204020204" pitchFamily="34" charset="-122"/>
                <a:ea typeface="微软雅黑" panose="020B0503020204020204" pitchFamily="34" charset="-122"/>
              </a:rPr>
              <a:t>根据理论分析可得不同类型支路故障时的停电用户数</a:t>
            </a:r>
            <a:r>
              <a:rPr lang="en-US" altLang="zh-CN" sz="1800" b="0" kern="0" dirty="0">
                <a:solidFill>
                  <a:schemeClr val="tx1"/>
                </a:solidFill>
                <a:latin typeface="微软雅黑" panose="020B0503020204020204" pitchFamily="34" charset="-122"/>
                <a:ea typeface="微软雅黑" panose="020B0503020204020204" pitchFamily="34" charset="-122"/>
              </a:rPr>
              <a:t>EOU</a:t>
            </a:r>
            <a:r>
              <a:rPr lang="zh-CN" altLang="en-US" sz="1800" b="0" kern="0" dirty="0">
                <a:solidFill>
                  <a:schemeClr val="tx1"/>
                </a:solidFill>
                <a:latin typeface="微软雅黑" panose="020B0503020204020204" pitchFamily="34" charset="-122"/>
                <a:ea typeface="微软雅黑" panose="020B0503020204020204" pitchFamily="34" charset="-122"/>
              </a:rPr>
              <a:t>以及期望缺供电量</a:t>
            </a:r>
            <a:r>
              <a:rPr lang="en-US" altLang="zh-CN" sz="1800" b="0" kern="0" dirty="0">
                <a:solidFill>
                  <a:schemeClr val="tx1"/>
                </a:solidFill>
                <a:latin typeface="微软雅黑" panose="020B0503020204020204" pitchFamily="34" charset="-122"/>
                <a:ea typeface="微软雅黑" panose="020B0503020204020204" pitchFamily="34" charset="-122"/>
              </a:rPr>
              <a:t>EENS</a:t>
            </a:r>
            <a:r>
              <a:rPr lang="zh-CN" altLang="en-US" sz="1800" b="0" kern="0" dirty="0">
                <a:solidFill>
                  <a:schemeClr val="tx1"/>
                </a:solidFill>
                <a:latin typeface="微软雅黑" panose="020B0503020204020204" pitchFamily="34" charset="-122"/>
                <a:ea typeface="微软雅黑" panose="020B0503020204020204" pitchFamily="34" charset="-122"/>
              </a:rPr>
              <a:t>，进而计算系统</a:t>
            </a:r>
            <a:r>
              <a:rPr lang="zh-CN" altLang="en-US" sz="1800" b="0" kern="0" dirty="0">
                <a:solidFill>
                  <a:srgbClr val="FF0000"/>
                </a:solidFill>
                <a:latin typeface="微软雅黑" panose="020B0503020204020204" pitchFamily="34" charset="-122"/>
                <a:ea typeface="微软雅黑" panose="020B0503020204020204" pitchFamily="34" charset="-122"/>
              </a:rPr>
              <a:t>系统平均故障停电频率</a:t>
            </a:r>
            <a:r>
              <a:rPr lang="en-US" altLang="zh-CN" sz="1800" b="0" kern="0" dirty="0">
                <a:solidFill>
                  <a:srgbClr val="FF0000"/>
                </a:solidFill>
                <a:latin typeface="微软雅黑" panose="020B0503020204020204" pitchFamily="34" charset="-122"/>
                <a:ea typeface="微软雅黑" panose="020B0503020204020204" pitchFamily="34" charset="-122"/>
              </a:rPr>
              <a:t>SAIFI</a:t>
            </a:r>
            <a:r>
              <a:rPr lang="zh-CN" altLang="en-US" sz="1800" b="0" kern="0" dirty="0">
                <a:solidFill>
                  <a:schemeClr val="tx1"/>
                </a:solidFill>
                <a:latin typeface="微软雅黑" panose="020B0503020204020204" pitchFamily="34" charset="-122"/>
                <a:ea typeface="微软雅黑" panose="020B0503020204020204" pitchFamily="34" charset="-122"/>
              </a:rPr>
              <a:t>、</a:t>
            </a:r>
            <a:r>
              <a:rPr lang="zh-CN" altLang="en-US" sz="1800" b="0" kern="0" dirty="0">
                <a:solidFill>
                  <a:srgbClr val="FF0000"/>
                </a:solidFill>
                <a:latin typeface="微软雅黑" panose="020B0503020204020204" pitchFamily="34" charset="-122"/>
                <a:ea typeface="微软雅黑" panose="020B0503020204020204" pitchFamily="34" charset="-122"/>
              </a:rPr>
              <a:t>故障停电平均缺供电量</a:t>
            </a:r>
            <a:r>
              <a:rPr lang="en-US" altLang="zh-CN" sz="1800" b="0" kern="0" dirty="0">
                <a:solidFill>
                  <a:srgbClr val="FF0000"/>
                </a:solidFill>
                <a:latin typeface="微软雅黑" panose="020B0503020204020204" pitchFamily="34" charset="-122"/>
                <a:ea typeface="微软雅黑" panose="020B0503020204020204" pitchFamily="34" charset="-122"/>
              </a:rPr>
              <a:t>AENT</a:t>
            </a:r>
            <a:r>
              <a:rPr lang="zh-CN" altLang="en-US" sz="1800" b="0" kern="0" dirty="0">
                <a:solidFill>
                  <a:schemeClr val="tx1"/>
                </a:solidFill>
                <a:latin typeface="微软雅黑" panose="020B0503020204020204" pitchFamily="34" charset="-122"/>
                <a:ea typeface="微软雅黑" panose="020B0503020204020204" pitchFamily="34" charset="-122"/>
              </a:rPr>
              <a:t>。</a:t>
            </a:r>
          </a:p>
        </p:txBody>
      </p:sp>
      <p:sp>
        <p:nvSpPr>
          <p:cNvPr id="8" name="Rectangle 4"/>
          <p:cNvSpPr/>
          <p:nvPr/>
        </p:nvSpPr>
        <p:spPr>
          <a:xfrm>
            <a:off x="470217" y="961861"/>
            <a:ext cx="7229612" cy="601663"/>
          </a:xfrm>
          <a:prstGeom prst="rect">
            <a:avLst/>
          </a:prstGeom>
          <a:noFill/>
          <a:ln w="9525">
            <a:noFill/>
          </a:ln>
        </p:spPr>
        <p:txBody>
          <a:bodyPr/>
          <a:lstStyle>
            <a:lvl1pPr marL="342900" indent="-342900" algn="l" rtl="0" eaLnBrk="0" fontAlgn="base" hangingPunct="0">
              <a:spcBef>
                <a:spcPct val="20000"/>
              </a:spcBef>
              <a:spcAft>
                <a:spcPct val="20000"/>
              </a:spcAft>
              <a:buClr>
                <a:srgbClr val="002060"/>
              </a:buClr>
              <a:buSzPct val="75000"/>
              <a:buFont typeface="Wingdings" panose="05000000000000000000" pitchFamily="2" charset="2"/>
              <a:buChar char="n"/>
              <a:defRPr sz="2400" b="0">
                <a:solidFill>
                  <a:schemeClr val="bg2"/>
                </a:solidFill>
                <a:latin typeface="+mn-lt"/>
                <a:ea typeface="+mn-ea"/>
                <a:cs typeface="+mn-cs"/>
              </a:defRPr>
            </a:lvl1pPr>
            <a:lvl2pPr marL="742950" indent="-285750" algn="l" rtl="0" eaLnBrk="0" fontAlgn="base" hangingPunct="0">
              <a:spcBef>
                <a:spcPct val="20000"/>
              </a:spcBef>
              <a:spcAft>
                <a:spcPct val="20000"/>
              </a:spcAft>
              <a:buClr>
                <a:srgbClr val="006666"/>
              </a:buClr>
              <a:buSzPct val="60000"/>
              <a:buFont typeface="Wingdings" panose="05000000000000000000" pitchFamily="2" charset="2"/>
              <a:buChar char="u"/>
              <a:defRPr sz="2000">
                <a:solidFill>
                  <a:schemeClr val="bg2"/>
                </a:solidFill>
                <a:latin typeface="+mn-lt"/>
                <a:ea typeface="+mn-ea"/>
                <a:cs typeface="+mn-cs"/>
              </a:defRPr>
            </a:lvl2pPr>
            <a:lvl3pPr marL="1143000" indent="-228600" algn="l" rtl="0" eaLnBrk="0" fontAlgn="base" hangingPunct="0">
              <a:spcBef>
                <a:spcPct val="20000"/>
              </a:spcBef>
              <a:spcAft>
                <a:spcPct val="20000"/>
              </a:spcAft>
              <a:buClr>
                <a:srgbClr val="003366"/>
              </a:buClr>
              <a:buSzPct val="60000"/>
              <a:buFont typeface="Wingdings" panose="05000000000000000000" pitchFamily="2" charset="2"/>
              <a:buChar char="p"/>
              <a:defRPr sz="2400" b="1">
                <a:solidFill>
                  <a:srgbClr val="3333CC"/>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5pPr>
          </a:lstStyle>
          <a:p>
            <a:pPr marL="342900" marR="0" lvl="2" indent="-342900" algn="l" defTabSz="914400" rtl="0" eaLnBrk="1" fontAlgn="base" latinLnBrk="0" hangingPunct="1">
              <a:lnSpc>
                <a:spcPct val="150000"/>
              </a:lnSpc>
              <a:spcBef>
                <a:spcPct val="0"/>
              </a:spcBef>
              <a:spcAft>
                <a:spcPts val="0"/>
              </a:spcAft>
              <a:buClr>
                <a:srgbClr val="006666"/>
              </a:buClr>
              <a:buSzPct val="120000"/>
              <a:buFont typeface="Wingdings" panose="05000000000000000000" pitchFamily="2" charset="2"/>
              <a:buChar char="Ø"/>
              <a:defRPr/>
            </a:pPr>
            <a:r>
              <a:rPr lang="zh-CN" altLang="en-US"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汇集站开关类型对</a:t>
            </a:r>
            <a:r>
              <a:rPr lang="zh-CN" altLang="en-US"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柔直输电系统可靠性指标计算模型的影响</a:t>
            </a:r>
            <a:endParaRPr lang="en-US" altLang="zh-CN"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对象 -2147482536"/>
          <p:cNvGraphicFramePr>
            <a:graphicFrameLocks noChangeAspect="1"/>
          </p:cNvGraphicFramePr>
          <p:nvPr/>
        </p:nvGraphicFramePr>
        <p:xfrm>
          <a:off x="8796020" y="4142740"/>
          <a:ext cx="3182620" cy="1845945"/>
        </p:xfrm>
        <a:graphic>
          <a:graphicData uri="http://schemas.openxmlformats.org/presentationml/2006/ole">
            <mc:AlternateContent xmlns:mc="http://schemas.openxmlformats.org/markup-compatibility/2006">
              <mc:Choice xmlns:v="urn:schemas-microsoft-com:vml" Requires="v">
                <p:oleObj spid="_x0000_s176250" r:id="rId6" imgW="4144645" imgH="2402840" progId="Visio.Drawing.15">
                  <p:embed/>
                </p:oleObj>
              </mc:Choice>
              <mc:Fallback>
                <p:oleObj r:id="rId6" imgW="4144645" imgH="2402840" progId="Visio.Drawing.15">
                  <p:embed/>
                  <p:pic>
                    <p:nvPicPr>
                      <p:cNvPr id="2" name="对象 -2147482536"/>
                      <p:cNvPicPr/>
                      <p:nvPr/>
                    </p:nvPicPr>
                    <p:blipFill>
                      <a:blip r:embed="rId7"/>
                      <a:stretch>
                        <a:fillRect/>
                      </a:stretch>
                    </p:blipFill>
                    <p:spPr>
                      <a:xfrm>
                        <a:off x="8796020" y="4142740"/>
                        <a:ext cx="3182620" cy="1845945"/>
                      </a:xfrm>
                      <a:prstGeom prst="rect">
                        <a:avLst/>
                      </a:prstGeom>
                      <a:noFill/>
                      <a:ln w="38100">
                        <a:noFill/>
                        <a:miter/>
                      </a:ln>
                    </p:spPr>
                  </p:pic>
                </p:oleObj>
              </mc:Fallback>
            </mc:AlternateContent>
          </a:graphicData>
        </a:graphic>
      </p:graphicFrame>
      <p:graphicFrame>
        <p:nvGraphicFramePr>
          <p:cNvPr id="4" name="对象 -2147482533"/>
          <p:cNvGraphicFramePr>
            <a:graphicFrameLocks noChangeAspect="1"/>
          </p:cNvGraphicFramePr>
          <p:nvPr/>
        </p:nvGraphicFramePr>
        <p:xfrm>
          <a:off x="532130" y="2846705"/>
          <a:ext cx="2689860" cy="403860"/>
        </p:xfrm>
        <a:graphic>
          <a:graphicData uri="http://schemas.openxmlformats.org/presentationml/2006/ole">
            <mc:AlternateContent xmlns:mc="http://schemas.openxmlformats.org/markup-compatibility/2006">
              <mc:Choice xmlns:v="urn:schemas-microsoft-com:vml" Requires="v">
                <p:oleObj spid="_x0000_s176251" r:id="rId8" imgW="2679700" imgH="406400" progId="Equation.DSMT4">
                  <p:embed/>
                </p:oleObj>
              </mc:Choice>
              <mc:Fallback>
                <p:oleObj r:id="rId8" imgW="2679700" imgH="406400" progId="Equation.DSMT4">
                  <p:embed/>
                  <p:pic>
                    <p:nvPicPr>
                      <p:cNvPr id="4" name="对象 -2147482533"/>
                      <p:cNvPicPr/>
                      <p:nvPr/>
                    </p:nvPicPr>
                    <p:blipFill>
                      <a:blip r:embed="rId9"/>
                      <a:stretch>
                        <a:fillRect/>
                      </a:stretch>
                    </p:blipFill>
                    <p:spPr>
                      <a:xfrm>
                        <a:off x="532130" y="2846705"/>
                        <a:ext cx="2689860" cy="403860"/>
                      </a:xfrm>
                      <a:prstGeom prst="rect">
                        <a:avLst/>
                      </a:prstGeom>
                      <a:noFill/>
                      <a:ln w="38100">
                        <a:noFill/>
                        <a:miter/>
                      </a:ln>
                    </p:spPr>
                  </p:pic>
                </p:oleObj>
              </mc:Fallback>
            </mc:AlternateContent>
          </a:graphicData>
        </a:graphic>
      </p:graphicFrame>
      <p:graphicFrame>
        <p:nvGraphicFramePr>
          <p:cNvPr id="6" name="对象 -2147482532"/>
          <p:cNvGraphicFramePr>
            <a:graphicFrameLocks noChangeAspect="1"/>
          </p:cNvGraphicFramePr>
          <p:nvPr/>
        </p:nvGraphicFramePr>
        <p:xfrm>
          <a:off x="4190365" y="2872105"/>
          <a:ext cx="4823460" cy="403860"/>
        </p:xfrm>
        <a:graphic>
          <a:graphicData uri="http://schemas.openxmlformats.org/presentationml/2006/ole">
            <mc:AlternateContent xmlns:mc="http://schemas.openxmlformats.org/markup-compatibility/2006">
              <mc:Choice xmlns:v="urn:schemas-microsoft-com:vml" Requires="v">
                <p:oleObj spid="_x0000_s176252" r:id="rId10" imgW="4826000" imgH="406400" progId="Equation.DSMT4">
                  <p:embed/>
                </p:oleObj>
              </mc:Choice>
              <mc:Fallback>
                <p:oleObj r:id="rId10" imgW="4826000" imgH="406400" progId="Equation.DSMT4">
                  <p:embed/>
                  <p:pic>
                    <p:nvPicPr>
                      <p:cNvPr id="6" name="对象 -2147482532"/>
                      <p:cNvPicPr/>
                      <p:nvPr/>
                    </p:nvPicPr>
                    <p:blipFill>
                      <a:blip r:embed="rId11"/>
                      <a:stretch>
                        <a:fillRect/>
                      </a:stretch>
                    </p:blipFill>
                    <p:spPr>
                      <a:xfrm>
                        <a:off x="4190365" y="2872105"/>
                        <a:ext cx="4823460" cy="403860"/>
                      </a:xfrm>
                      <a:prstGeom prst="rect">
                        <a:avLst/>
                      </a:prstGeom>
                      <a:noFill/>
                      <a:ln w="38100">
                        <a:noFill/>
                        <a:miter/>
                      </a:ln>
                    </p:spPr>
                  </p:pic>
                </p:oleObj>
              </mc:Fallback>
            </mc:AlternateContent>
          </a:graphicData>
        </a:graphic>
      </p:graphicFrame>
      <p:graphicFrame>
        <p:nvGraphicFramePr>
          <p:cNvPr id="9" name="对象 -2147482530"/>
          <p:cNvGraphicFramePr>
            <a:graphicFrameLocks noChangeAspect="1"/>
          </p:cNvGraphicFramePr>
          <p:nvPr/>
        </p:nvGraphicFramePr>
        <p:xfrm>
          <a:off x="532130" y="3212465"/>
          <a:ext cx="2057400" cy="403860"/>
        </p:xfrm>
        <a:graphic>
          <a:graphicData uri="http://schemas.openxmlformats.org/presentationml/2006/ole">
            <mc:AlternateContent xmlns:mc="http://schemas.openxmlformats.org/markup-compatibility/2006">
              <mc:Choice xmlns:v="urn:schemas-microsoft-com:vml" Requires="v">
                <p:oleObj spid="_x0000_s176253" r:id="rId12" imgW="2057400" imgH="406400" progId="Equation.DSMT4">
                  <p:embed/>
                </p:oleObj>
              </mc:Choice>
              <mc:Fallback>
                <p:oleObj r:id="rId12" imgW="2057400" imgH="406400" progId="Equation.DSMT4">
                  <p:embed/>
                  <p:pic>
                    <p:nvPicPr>
                      <p:cNvPr id="9" name="对象 -2147482530"/>
                      <p:cNvPicPr/>
                      <p:nvPr/>
                    </p:nvPicPr>
                    <p:blipFill>
                      <a:blip r:embed="rId13"/>
                      <a:stretch>
                        <a:fillRect/>
                      </a:stretch>
                    </p:blipFill>
                    <p:spPr>
                      <a:xfrm>
                        <a:off x="532130" y="3212465"/>
                        <a:ext cx="2057400" cy="403860"/>
                      </a:xfrm>
                      <a:prstGeom prst="rect">
                        <a:avLst/>
                      </a:prstGeom>
                      <a:noFill/>
                      <a:ln w="38100">
                        <a:noFill/>
                        <a:miter/>
                      </a:ln>
                    </p:spPr>
                  </p:pic>
                </p:oleObj>
              </mc:Fallback>
            </mc:AlternateContent>
          </a:graphicData>
        </a:graphic>
      </p:graphicFrame>
      <p:graphicFrame>
        <p:nvGraphicFramePr>
          <p:cNvPr id="11" name="对象 -2147482529"/>
          <p:cNvGraphicFramePr>
            <a:graphicFrameLocks noChangeAspect="1"/>
          </p:cNvGraphicFramePr>
          <p:nvPr/>
        </p:nvGraphicFramePr>
        <p:xfrm>
          <a:off x="4190365" y="3264535"/>
          <a:ext cx="3970020" cy="403860"/>
        </p:xfrm>
        <a:graphic>
          <a:graphicData uri="http://schemas.openxmlformats.org/presentationml/2006/ole">
            <mc:AlternateContent xmlns:mc="http://schemas.openxmlformats.org/markup-compatibility/2006">
              <mc:Choice xmlns:v="urn:schemas-microsoft-com:vml" Requires="v">
                <p:oleObj spid="_x0000_s176254" r:id="rId14" imgW="3962400" imgH="406400" progId="Equation.DSMT4">
                  <p:embed/>
                </p:oleObj>
              </mc:Choice>
              <mc:Fallback>
                <p:oleObj r:id="rId14" imgW="3962400" imgH="406400" progId="Equation.DSMT4">
                  <p:embed/>
                  <p:pic>
                    <p:nvPicPr>
                      <p:cNvPr id="11" name="对象 -2147482529"/>
                      <p:cNvPicPr/>
                      <p:nvPr/>
                    </p:nvPicPr>
                    <p:blipFill>
                      <a:blip r:embed="rId15"/>
                      <a:stretch>
                        <a:fillRect/>
                      </a:stretch>
                    </p:blipFill>
                    <p:spPr>
                      <a:xfrm>
                        <a:off x="4190365" y="3264535"/>
                        <a:ext cx="3970020" cy="403860"/>
                      </a:xfrm>
                      <a:prstGeom prst="rect">
                        <a:avLst/>
                      </a:prstGeom>
                      <a:noFill/>
                      <a:ln w="38100">
                        <a:noFill/>
                        <a:miter/>
                      </a:ln>
                    </p:spPr>
                  </p:pic>
                </p:oleObj>
              </mc:Fallback>
            </mc:AlternateContent>
          </a:graphicData>
        </a:graphic>
      </p:graphicFrame>
      <p:graphicFrame>
        <p:nvGraphicFramePr>
          <p:cNvPr id="13" name="对象 -2147482527"/>
          <p:cNvGraphicFramePr>
            <a:graphicFrameLocks noChangeAspect="1"/>
          </p:cNvGraphicFramePr>
          <p:nvPr/>
        </p:nvGraphicFramePr>
        <p:xfrm>
          <a:off x="532130" y="3595370"/>
          <a:ext cx="2141220" cy="403860"/>
        </p:xfrm>
        <a:graphic>
          <a:graphicData uri="http://schemas.openxmlformats.org/presentationml/2006/ole">
            <mc:AlternateContent xmlns:mc="http://schemas.openxmlformats.org/markup-compatibility/2006">
              <mc:Choice xmlns:v="urn:schemas-microsoft-com:vml" Requires="v">
                <p:oleObj spid="_x0000_s176255" r:id="rId16" imgW="2145665" imgH="406400" progId="Equation.DSMT4">
                  <p:embed/>
                </p:oleObj>
              </mc:Choice>
              <mc:Fallback>
                <p:oleObj r:id="rId16" imgW="2145665" imgH="406400" progId="Equation.DSMT4">
                  <p:embed/>
                  <p:pic>
                    <p:nvPicPr>
                      <p:cNvPr id="13" name="对象 -2147482527"/>
                      <p:cNvPicPr/>
                      <p:nvPr/>
                    </p:nvPicPr>
                    <p:blipFill>
                      <a:blip r:embed="rId17"/>
                      <a:stretch>
                        <a:fillRect/>
                      </a:stretch>
                    </p:blipFill>
                    <p:spPr>
                      <a:xfrm>
                        <a:off x="532130" y="3595370"/>
                        <a:ext cx="2141220" cy="403860"/>
                      </a:xfrm>
                      <a:prstGeom prst="rect">
                        <a:avLst/>
                      </a:prstGeom>
                      <a:noFill/>
                      <a:ln w="38100">
                        <a:noFill/>
                        <a:miter/>
                      </a:ln>
                    </p:spPr>
                  </p:pic>
                </p:oleObj>
              </mc:Fallback>
            </mc:AlternateContent>
          </a:graphicData>
        </a:graphic>
      </p:graphicFrame>
      <p:graphicFrame>
        <p:nvGraphicFramePr>
          <p:cNvPr id="15" name="对象 -2147482526"/>
          <p:cNvGraphicFramePr>
            <a:graphicFrameLocks noChangeAspect="1"/>
          </p:cNvGraphicFramePr>
          <p:nvPr/>
        </p:nvGraphicFramePr>
        <p:xfrm>
          <a:off x="4190365" y="3655060"/>
          <a:ext cx="5158740" cy="487680"/>
        </p:xfrm>
        <a:graphic>
          <a:graphicData uri="http://schemas.openxmlformats.org/presentationml/2006/ole">
            <mc:AlternateContent xmlns:mc="http://schemas.openxmlformats.org/markup-compatibility/2006">
              <mc:Choice xmlns:v="urn:schemas-microsoft-com:vml" Requires="v">
                <p:oleObj spid="_x0000_s176256" r:id="rId18" imgW="5613400" imgH="495300" progId="Equation.DSMT4">
                  <p:embed/>
                </p:oleObj>
              </mc:Choice>
              <mc:Fallback>
                <p:oleObj r:id="rId18" imgW="5613400" imgH="495300" progId="Equation.DSMT4">
                  <p:embed/>
                  <p:pic>
                    <p:nvPicPr>
                      <p:cNvPr id="15" name="对象 -2147482526"/>
                      <p:cNvPicPr/>
                      <p:nvPr/>
                    </p:nvPicPr>
                    <p:blipFill>
                      <a:blip r:embed="rId19"/>
                      <a:stretch>
                        <a:fillRect/>
                      </a:stretch>
                    </p:blipFill>
                    <p:spPr>
                      <a:xfrm>
                        <a:off x="4190365" y="3655060"/>
                        <a:ext cx="5158740" cy="487680"/>
                      </a:xfrm>
                      <a:prstGeom prst="rect">
                        <a:avLst/>
                      </a:prstGeom>
                      <a:noFill/>
                      <a:ln w="38100">
                        <a:noFill/>
                        <a:miter/>
                      </a:ln>
                    </p:spPr>
                  </p:pic>
                </p:oleObj>
              </mc:Fallback>
            </mc:AlternateContent>
          </a:graphicData>
        </a:graphic>
      </p:graphicFrame>
      <p:sp>
        <p:nvSpPr>
          <p:cNvPr id="17" name="文本框 16"/>
          <p:cNvSpPr txBox="1"/>
          <p:nvPr/>
        </p:nvSpPr>
        <p:spPr>
          <a:xfrm>
            <a:off x="490220" y="2430145"/>
            <a:ext cx="2607310" cy="368300"/>
          </a:xfrm>
          <a:prstGeom prst="rect">
            <a:avLst/>
          </a:prstGeom>
          <a:noFill/>
        </p:spPr>
        <p:txBody>
          <a:bodyPr wrap="square" rtlCol="0">
            <a:spAutoFit/>
          </a:bodyPr>
          <a:lstStyle/>
          <a:p>
            <a:pPr marL="285750" indent="-285750">
              <a:buFont typeface="Wingdings" panose="05000000000000000000" charset="0"/>
              <a:buChar char="p"/>
            </a:pPr>
            <a:r>
              <a:rPr lang="zh-CN" altLang="en-US"/>
              <a:t>停电用户数</a:t>
            </a:r>
            <a:r>
              <a:rPr lang="en-US" altLang="zh-CN"/>
              <a:t>EOU</a:t>
            </a:r>
          </a:p>
        </p:txBody>
      </p:sp>
      <p:sp>
        <p:nvSpPr>
          <p:cNvPr id="18" name="文本框 17"/>
          <p:cNvSpPr txBox="1"/>
          <p:nvPr/>
        </p:nvSpPr>
        <p:spPr>
          <a:xfrm>
            <a:off x="4180840" y="2430145"/>
            <a:ext cx="2607310" cy="368300"/>
          </a:xfrm>
          <a:prstGeom prst="rect">
            <a:avLst/>
          </a:prstGeom>
          <a:noFill/>
        </p:spPr>
        <p:txBody>
          <a:bodyPr wrap="square" rtlCol="0">
            <a:spAutoFit/>
          </a:bodyPr>
          <a:lstStyle/>
          <a:p>
            <a:pPr marL="285750" indent="-285750">
              <a:buFont typeface="Wingdings" panose="05000000000000000000" charset="0"/>
              <a:buChar char="p"/>
            </a:pPr>
            <a:r>
              <a:rPr lang="zh-CN" altLang="en-US"/>
              <a:t>期望缺供电量</a:t>
            </a:r>
            <a:r>
              <a:rPr lang="en-US" altLang="zh-CN"/>
              <a:t>EENS</a:t>
            </a:r>
          </a:p>
        </p:txBody>
      </p:sp>
      <p:graphicFrame>
        <p:nvGraphicFramePr>
          <p:cNvPr id="19" name="对象 -2147482524"/>
          <p:cNvGraphicFramePr>
            <a:graphicFrameLocks noChangeAspect="1"/>
          </p:cNvGraphicFramePr>
          <p:nvPr/>
        </p:nvGraphicFramePr>
        <p:xfrm>
          <a:off x="532130" y="3964305"/>
          <a:ext cx="2735580" cy="403860"/>
        </p:xfrm>
        <a:graphic>
          <a:graphicData uri="http://schemas.openxmlformats.org/presentationml/2006/ole">
            <mc:AlternateContent xmlns:mc="http://schemas.openxmlformats.org/markup-compatibility/2006">
              <mc:Choice xmlns:v="urn:schemas-microsoft-com:vml" Requires="v">
                <p:oleObj spid="_x0000_s176257" r:id="rId20" imgW="2730500" imgH="406400" progId="Equation.DSMT4">
                  <p:embed/>
                </p:oleObj>
              </mc:Choice>
              <mc:Fallback>
                <p:oleObj r:id="rId20" imgW="2730500" imgH="406400" progId="Equation.DSMT4">
                  <p:embed/>
                  <p:pic>
                    <p:nvPicPr>
                      <p:cNvPr id="19" name="对象 -2147482524"/>
                      <p:cNvPicPr/>
                      <p:nvPr/>
                    </p:nvPicPr>
                    <p:blipFill>
                      <a:blip r:embed="rId21"/>
                      <a:stretch>
                        <a:fillRect/>
                      </a:stretch>
                    </p:blipFill>
                    <p:spPr>
                      <a:xfrm>
                        <a:off x="532130" y="3964305"/>
                        <a:ext cx="2735580" cy="403860"/>
                      </a:xfrm>
                      <a:prstGeom prst="rect">
                        <a:avLst/>
                      </a:prstGeom>
                      <a:noFill/>
                      <a:ln w="38100">
                        <a:noFill/>
                        <a:miter/>
                      </a:ln>
                    </p:spPr>
                  </p:pic>
                </p:oleObj>
              </mc:Fallback>
            </mc:AlternateContent>
          </a:graphicData>
        </a:graphic>
      </p:graphicFrame>
      <p:graphicFrame>
        <p:nvGraphicFramePr>
          <p:cNvPr id="21" name="对象 -2147482523"/>
          <p:cNvGraphicFramePr>
            <a:graphicFrameLocks noChangeAspect="1"/>
          </p:cNvGraphicFramePr>
          <p:nvPr/>
        </p:nvGraphicFramePr>
        <p:xfrm>
          <a:off x="4190365" y="4143375"/>
          <a:ext cx="4343400" cy="464820"/>
        </p:xfrm>
        <a:graphic>
          <a:graphicData uri="http://schemas.openxmlformats.org/presentationml/2006/ole">
            <mc:AlternateContent xmlns:mc="http://schemas.openxmlformats.org/markup-compatibility/2006">
              <mc:Choice xmlns:v="urn:schemas-microsoft-com:vml" Requires="v">
                <p:oleObj spid="_x0000_s176258" r:id="rId22" imgW="4330700" imgH="469900" progId="Equation.DSMT4">
                  <p:embed/>
                </p:oleObj>
              </mc:Choice>
              <mc:Fallback>
                <p:oleObj r:id="rId22" imgW="4330700" imgH="469900" progId="Equation.DSMT4">
                  <p:embed/>
                  <p:pic>
                    <p:nvPicPr>
                      <p:cNvPr id="21" name="对象 -2147482523"/>
                      <p:cNvPicPr/>
                      <p:nvPr/>
                    </p:nvPicPr>
                    <p:blipFill>
                      <a:blip r:embed="rId23"/>
                      <a:stretch>
                        <a:fillRect/>
                      </a:stretch>
                    </p:blipFill>
                    <p:spPr>
                      <a:xfrm>
                        <a:off x="4190365" y="4143375"/>
                        <a:ext cx="4343400" cy="464820"/>
                      </a:xfrm>
                      <a:prstGeom prst="rect">
                        <a:avLst/>
                      </a:prstGeom>
                      <a:noFill/>
                      <a:ln w="38100">
                        <a:noFill/>
                        <a:miter/>
                      </a:ln>
                    </p:spPr>
                  </p:pic>
                </p:oleObj>
              </mc:Fallback>
            </mc:AlternateContent>
          </a:graphicData>
        </a:graphic>
      </p:graphicFrame>
      <p:graphicFrame>
        <p:nvGraphicFramePr>
          <p:cNvPr id="23" name="对象 -2147482521"/>
          <p:cNvGraphicFramePr>
            <a:graphicFrameLocks noChangeAspect="1"/>
          </p:cNvGraphicFramePr>
          <p:nvPr/>
        </p:nvGraphicFramePr>
        <p:xfrm>
          <a:off x="532130" y="4330065"/>
          <a:ext cx="3642360" cy="426720"/>
        </p:xfrm>
        <a:graphic>
          <a:graphicData uri="http://schemas.openxmlformats.org/presentationml/2006/ole">
            <mc:AlternateContent xmlns:mc="http://schemas.openxmlformats.org/markup-compatibility/2006">
              <mc:Choice xmlns:v="urn:schemas-microsoft-com:vml" Requires="v">
                <p:oleObj spid="_x0000_s176259" r:id="rId24" imgW="3632200" imgH="419100" progId="Equation.DSMT4">
                  <p:embed/>
                </p:oleObj>
              </mc:Choice>
              <mc:Fallback>
                <p:oleObj r:id="rId24" imgW="3632200" imgH="419100" progId="Equation.DSMT4">
                  <p:embed/>
                  <p:pic>
                    <p:nvPicPr>
                      <p:cNvPr id="23" name="对象 -2147482521"/>
                      <p:cNvPicPr/>
                      <p:nvPr/>
                    </p:nvPicPr>
                    <p:blipFill>
                      <a:blip r:embed="rId25"/>
                      <a:stretch>
                        <a:fillRect/>
                      </a:stretch>
                    </p:blipFill>
                    <p:spPr>
                      <a:xfrm>
                        <a:off x="532130" y="4330065"/>
                        <a:ext cx="3642360" cy="426720"/>
                      </a:xfrm>
                      <a:prstGeom prst="rect">
                        <a:avLst/>
                      </a:prstGeom>
                      <a:noFill/>
                      <a:ln w="38100">
                        <a:noFill/>
                        <a:miter/>
                      </a:ln>
                    </p:spPr>
                  </p:pic>
                </p:oleObj>
              </mc:Fallback>
            </mc:AlternateContent>
          </a:graphicData>
        </a:graphic>
      </p:graphicFrame>
      <p:graphicFrame>
        <p:nvGraphicFramePr>
          <p:cNvPr id="25" name="对象 -2147482520"/>
          <p:cNvGraphicFramePr>
            <a:graphicFrameLocks noChangeAspect="1"/>
          </p:cNvGraphicFramePr>
          <p:nvPr/>
        </p:nvGraphicFramePr>
        <p:xfrm>
          <a:off x="4190365" y="4595495"/>
          <a:ext cx="4747260" cy="1135380"/>
        </p:xfrm>
        <a:graphic>
          <a:graphicData uri="http://schemas.openxmlformats.org/presentationml/2006/ole">
            <mc:AlternateContent xmlns:mc="http://schemas.openxmlformats.org/markup-compatibility/2006">
              <mc:Choice xmlns:v="urn:schemas-microsoft-com:vml" Requires="v">
                <p:oleObj spid="_x0000_s176260" r:id="rId26" imgW="4749800" imgH="1130300" progId="Equation.DSMT4">
                  <p:embed/>
                </p:oleObj>
              </mc:Choice>
              <mc:Fallback>
                <p:oleObj r:id="rId26" imgW="4749800" imgH="1130300" progId="Equation.DSMT4">
                  <p:embed/>
                  <p:pic>
                    <p:nvPicPr>
                      <p:cNvPr id="25" name="对象 -2147482520"/>
                      <p:cNvPicPr/>
                      <p:nvPr/>
                    </p:nvPicPr>
                    <p:blipFill>
                      <a:blip r:embed="rId27"/>
                      <a:stretch>
                        <a:fillRect/>
                      </a:stretch>
                    </p:blipFill>
                    <p:spPr>
                      <a:xfrm>
                        <a:off x="4190365" y="4595495"/>
                        <a:ext cx="4747260" cy="1135380"/>
                      </a:xfrm>
                      <a:prstGeom prst="rect">
                        <a:avLst/>
                      </a:prstGeom>
                      <a:noFill/>
                      <a:ln w="38100">
                        <a:noFill/>
                        <a:miter/>
                      </a:ln>
                    </p:spPr>
                  </p:pic>
                </p:oleObj>
              </mc:Fallback>
            </mc:AlternateContent>
          </a:graphicData>
        </a:graphic>
      </p:graphicFrame>
      <p:graphicFrame>
        <p:nvGraphicFramePr>
          <p:cNvPr id="27" name="对象 -2147482518"/>
          <p:cNvGraphicFramePr>
            <a:graphicFrameLocks noChangeAspect="1"/>
          </p:cNvGraphicFramePr>
          <p:nvPr/>
        </p:nvGraphicFramePr>
        <p:xfrm>
          <a:off x="532130" y="4747260"/>
          <a:ext cx="3558540" cy="426720"/>
        </p:xfrm>
        <a:graphic>
          <a:graphicData uri="http://schemas.openxmlformats.org/presentationml/2006/ole">
            <mc:AlternateContent xmlns:mc="http://schemas.openxmlformats.org/markup-compatibility/2006">
              <mc:Choice xmlns:v="urn:schemas-microsoft-com:vml" Requires="v">
                <p:oleObj spid="_x0000_s176261" r:id="rId28" imgW="3556000" imgH="419100" progId="Equation.DSMT4">
                  <p:embed/>
                </p:oleObj>
              </mc:Choice>
              <mc:Fallback>
                <p:oleObj r:id="rId28" imgW="3556000" imgH="419100" progId="Equation.DSMT4">
                  <p:embed/>
                  <p:pic>
                    <p:nvPicPr>
                      <p:cNvPr id="27" name="对象 -2147482518"/>
                      <p:cNvPicPr/>
                      <p:nvPr/>
                    </p:nvPicPr>
                    <p:blipFill>
                      <a:blip r:embed="rId29"/>
                      <a:stretch>
                        <a:fillRect/>
                      </a:stretch>
                    </p:blipFill>
                    <p:spPr>
                      <a:xfrm>
                        <a:off x="532130" y="4747260"/>
                        <a:ext cx="3558540" cy="426720"/>
                      </a:xfrm>
                      <a:prstGeom prst="rect">
                        <a:avLst/>
                      </a:prstGeom>
                      <a:noFill/>
                      <a:ln w="38100">
                        <a:noFill/>
                        <a:miter/>
                      </a:ln>
                    </p:spPr>
                  </p:pic>
                </p:oleObj>
              </mc:Fallback>
            </mc:AlternateContent>
          </a:graphicData>
        </a:graphic>
      </p:graphicFrame>
      <p:graphicFrame>
        <p:nvGraphicFramePr>
          <p:cNvPr id="29" name="对象 -2147482515"/>
          <p:cNvGraphicFramePr>
            <a:graphicFrameLocks noChangeAspect="1"/>
          </p:cNvGraphicFramePr>
          <p:nvPr/>
        </p:nvGraphicFramePr>
        <p:xfrm>
          <a:off x="526415" y="5173980"/>
          <a:ext cx="4572000" cy="655320"/>
        </p:xfrm>
        <a:graphic>
          <a:graphicData uri="http://schemas.openxmlformats.org/presentationml/2006/ole">
            <mc:AlternateContent xmlns:mc="http://schemas.openxmlformats.org/markup-compatibility/2006">
              <mc:Choice xmlns:v="urn:schemas-microsoft-com:vml" Requires="v">
                <p:oleObj spid="_x0000_s176262" r:id="rId30" imgW="4572000" imgH="647700" progId="Equation.DSMT4">
                  <p:embed/>
                </p:oleObj>
              </mc:Choice>
              <mc:Fallback>
                <p:oleObj r:id="rId30" imgW="4572000" imgH="647700" progId="Equation.DSMT4">
                  <p:embed/>
                  <p:pic>
                    <p:nvPicPr>
                      <p:cNvPr id="29" name="对象 -2147482515"/>
                      <p:cNvPicPr/>
                      <p:nvPr/>
                    </p:nvPicPr>
                    <p:blipFill>
                      <a:blip r:embed="rId31"/>
                      <a:stretch>
                        <a:fillRect/>
                      </a:stretch>
                    </p:blipFill>
                    <p:spPr>
                      <a:xfrm>
                        <a:off x="526415" y="5173980"/>
                        <a:ext cx="4572000" cy="655320"/>
                      </a:xfrm>
                      <a:prstGeom prst="rect">
                        <a:avLst/>
                      </a:prstGeom>
                      <a:noFill/>
                      <a:ln w="38100">
                        <a:noFill/>
                        <a:miter/>
                      </a:ln>
                    </p:spPr>
                  </p:pic>
                </p:oleObj>
              </mc:Fallback>
            </mc:AlternateContent>
          </a:graphicData>
        </a:graphic>
      </p:graphicFrame>
      <p:graphicFrame>
        <p:nvGraphicFramePr>
          <p:cNvPr id="31" name="对象 -2147482517"/>
          <p:cNvGraphicFramePr>
            <a:graphicFrameLocks noChangeAspect="1"/>
          </p:cNvGraphicFramePr>
          <p:nvPr/>
        </p:nvGraphicFramePr>
        <p:xfrm>
          <a:off x="4097655" y="5678170"/>
          <a:ext cx="4777740" cy="1135380"/>
        </p:xfrm>
        <a:graphic>
          <a:graphicData uri="http://schemas.openxmlformats.org/presentationml/2006/ole">
            <mc:AlternateContent xmlns:mc="http://schemas.openxmlformats.org/markup-compatibility/2006">
              <mc:Choice xmlns:v="urn:schemas-microsoft-com:vml" Requires="v">
                <p:oleObj spid="_x0000_s176263" r:id="rId32" imgW="4775200" imgH="1130300" progId="Equation.DSMT4">
                  <p:embed/>
                </p:oleObj>
              </mc:Choice>
              <mc:Fallback>
                <p:oleObj r:id="rId32" imgW="4775200" imgH="1130300" progId="Equation.DSMT4">
                  <p:embed/>
                  <p:pic>
                    <p:nvPicPr>
                      <p:cNvPr id="31" name="对象 -2147482517"/>
                      <p:cNvPicPr/>
                      <p:nvPr/>
                    </p:nvPicPr>
                    <p:blipFill>
                      <a:blip r:embed="rId33"/>
                      <a:stretch>
                        <a:fillRect/>
                      </a:stretch>
                    </p:blipFill>
                    <p:spPr>
                      <a:xfrm>
                        <a:off x="4097655" y="5678170"/>
                        <a:ext cx="4777740" cy="1135380"/>
                      </a:xfrm>
                      <a:prstGeom prst="rect">
                        <a:avLst/>
                      </a:prstGeom>
                      <a:noFill/>
                      <a:ln w="38100">
                        <a:noFill/>
                        <a:miter/>
                      </a:ln>
                    </p:spPr>
                  </p:pic>
                </p:oleObj>
              </mc:Fallback>
            </mc:AlternateContent>
          </a:graphicData>
        </a:graphic>
      </p:graphicFrame>
      <p:graphicFrame>
        <p:nvGraphicFramePr>
          <p:cNvPr id="33" name="对象 -2147482514"/>
          <p:cNvGraphicFramePr>
            <a:graphicFrameLocks noChangeAspect="1"/>
          </p:cNvGraphicFramePr>
          <p:nvPr/>
        </p:nvGraphicFramePr>
        <p:xfrm>
          <a:off x="8143240" y="2380615"/>
          <a:ext cx="4053840" cy="1379220"/>
        </p:xfrm>
        <a:graphic>
          <a:graphicData uri="http://schemas.openxmlformats.org/presentationml/2006/ole">
            <mc:AlternateContent xmlns:mc="http://schemas.openxmlformats.org/markup-compatibility/2006">
              <mc:Choice xmlns:v="urn:schemas-microsoft-com:vml" Requires="v">
                <p:oleObj spid="_x0000_s176264" r:id="rId34" imgW="4051300" imgH="1384300" progId="Equation.DSMT4">
                  <p:embed/>
                </p:oleObj>
              </mc:Choice>
              <mc:Fallback>
                <p:oleObj r:id="rId34" imgW="4051300" imgH="1384300" progId="Equation.DSMT4">
                  <p:embed/>
                  <p:pic>
                    <p:nvPicPr>
                      <p:cNvPr id="33" name="对象 -2147482514"/>
                      <p:cNvPicPr/>
                      <p:nvPr/>
                    </p:nvPicPr>
                    <p:blipFill>
                      <a:blip r:embed="rId35"/>
                      <a:stretch>
                        <a:fillRect/>
                      </a:stretch>
                    </p:blipFill>
                    <p:spPr>
                      <a:xfrm>
                        <a:off x="8143240" y="2380615"/>
                        <a:ext cx="4053840" cy="1379220"/>
                      </a:xfrm>
                      <a:prstGeom prst="rect">
                        <a:avLst/>
                      </a:prstGeom>
                      <a:noFill/>
                      <a:ln w="38100">
                        <a:noFill/>
                        <a:miter/>
                      </a:ln>
                    </p:spPr>
                  </p:pic>
                </p:oleObj>
              </mc:Fallback>
            </mc:AlternateContent>
          </a:graphicData>
        </a:graphic>
      </p:graphicFrame>
      <p:sp>
        <p:nvSpPr>
          <p:cNvPr id="24" name="标题 1">
            <a:extLst>
              <a:ext uri="{FF2B5EF4-FFF2-40B4-BE49-F238E27FC236}">
                <a16:creationId xmlns:a16="http://schemas.microsoft.com/office/drawing/2014/main" id="{A188CAC7-7C7B-4563-A0DF-1C354D5BB37A}"/>
              </a:ext>
            </a:extLst>
          </p:cNvPr>
          <p:cNvSpPr txBox="1"/>
          <p:nvPr/>
        </p:nvSpPr>
        <p:spPr>
          <a:xfrm>
            <a:off x="1260753" y="352064"/>
            <a:ext cx="10515600" cy="63888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3.3</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超大规模海上风电多端直流系统继电保护方案研究</a:t>
            </a:r>
          </a:p>
        </p:txBody>
      </p:sp>
      <p:sp>
        <p:nvSpPr>
          <p:cNvPr id="5" name="灯片编号占位符 4">
            <a:extLst>
              <a:ext uri="{FF2B5EF4-FFF2-40B4-BE49-F238E27FC236}">
                <a16:creationId xmlns:a16="http://schemas.microsoft.com/office/drawing/2014/main" id="{7B695DC7-5D26-453B-8B07-81A02BADC27A}"/>
              </a:ext>
            </a:extLst>
          </p:cNvPr>
          <p:cNvSpPr>
            <a:spLocks noGrp="1"/>
          </p:cNvSpPr>
          <p:nvPr>
            <p:ph type="sldNum" sz="quarter" idx="4"/>
          </p:nvPr>
        </p:nvSpPr>
        <p:spPr/>
        <p:txBody>
          <a:bodyPr/>
          <a:lstStyle/>
          <a:p>
            <a:fld id="{1890D586-F587-4B11-9A09-7A3B8DB42779}" type="slidenum">
              <a:rPr lang="zh-CN" altLang="en-US" smtClean="0"/>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44" name="灯片编号占位符 1"/>
          <p:cNvSpPr txBox="1"/>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AC84105-F606-4BFD-9D78-4850A6948637}" type="slidenum">
              <a:rPr lang="zh-CN" altLang="en-US" sz="1200">
                <a:solidFill>
                  <a:schemeClr val="tx1">
                    <a:tint val="75000"/>
                  </a:schemeClr>
                </a:solidFill>
              </a:rPr>
              <a:t>64</a:t>
            </a:fld>
            <a:endParaRPr lang="zh-CN" altLang="en-US" sz="1200" dirty="0">
              <a:solidFill>
                <a:schemeClr val="tx1">
                  <a:tint val="75000"/>
                </a:schemeClr>
              </a:solidFill>
            </a:endParaRPr>
          </a:p>
        </p:txBody>
      </p:sp>
      <p:sp>
        <p:nvSpPr>
          <p:cNvPr id="3" name="Rectangle 4"/>
          <p:cNvSpPr/>
          <p:nvPr/>
        </p:nvSpPr>
        <p:spPr>
          <a:xfrm>
            <a:off x="470217" y="961861"/>
            <a:ext cx="9559154" cy="601663"/>
          </a:xfrm>
          <a:prstGeom prst="rect">
            <a:avLst/>
          </a:prstGeom>
          <a:noFill/>
          <a:ln w="9525">
            <a:noFill/>
          </a:ln>
        </p:spPr>
        <p:txBody>
          <a:bodyPr/>
          <a:lstStyle>
            <a:lvl1pPr marL="342900" indent="-342900" algn="l" rtl="0" eaLnBrk="0" fontAlgn="base" hangingPunct="0">
              <a:spcBef>
                <a:spcPct val="20000"/>
              </a:spcBef>
              <a:spcAft>
                <a:spcPct val="20000"/>
              </a:spcAft>
              <a:buClr>
                <a:srgbClr val="002060"/>
              </a:buClr>
              <a:buSzPct val="75000"/>
              <a:buFont typeface="Wingdings" panose="05000000000000000000" pitchFamily="2" charset="2"/>
              <a:buChar char="n"/>
              <a:defRPr sz="2400" b="0">
                <a:solidFill>
                  <a:schemeClr val="bg2"/>
                </a:solidFill>
                <a:latin typeface="+mn-lt"/>
                <a:ea typeface="+mn-ea"/>
                <a:cs typeface="+mn-cs"/>
              </a:defRPr>
            </a:lvl1pPr>
            <a:lvl2pPr marL="742950" indent="-285750" algn="l" rtl="0" eaLnBrk="0" fontAlgn="base" hangingPunct="0">
              <a:spcBef>
                <a:spcPct val="20000"/>
              </a:spcBef>
              <a:spcAft>
                <a:spcPct val="20000"/>
              </a:spcAft>
              <a:buClr>
                <a:srgbClr val="006666"/>
              </a:buClr>
              <a:buSzPct val="60000"/>
              <a:buFont typeface="Wingdings" panose="05000000000000000000" pitchFamily="2" charset="2"/>
              <a:buChar char="u"/>
              <a:defRPr sz="2000">
                <a:solidFill>
                  <a:schemeClr val="bg2"/>
                </a:solidFill>
                <a:latin typeface="+mn-lt"/>
                <a:ea typeface="+mn-ea"/>
                <a:cs typeface="+mn-cs"/>
              </a:defRPr>
            </a:lvl2pPr>
            <a:lvl3pPr marL="1143000" indent="-228600" algn="l" rtl="0" eaLnBrk="0" fontAlgn="base" hangingPunct="0">
              <a:spcBef>
                <a:spcPct val="20000"/>
              </a:spcBef>
              <a:spcAft>
                <a:spcPct val="20000"/>
              </a:spcAft>
              <a:buClr>
                <a:srgbClr val="003366"/>
              </a:buClr>
              <a:buSzPct val="60000"/>
              <a:buFont typeface="Wingdings" panose="05000000000000000000" pitchFamily="2" charset="2"/>
              <a:buChar char="p"/>
              <a:defRPr sz="2400" b="1">
                <a:solidFill>
                  <a:srgbClr val="3333CC"/>
                </a:solidFill>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tx1"/>
              </a:buClr>
              <a:buSzPct val="100000"/>
              <a:buChar char="–"/>
              <a:defRPr sz="2400">
                <a:solidFill>
                  <a:schemeClr val="tx1"/>
                </a:solidFill>
                <a:latin typeface="+mn-lt"/>
                <a:ea typeface="宋体" panose="02010600030101010101" pitchFamily="2" charset="-122"/>
                <a:cs typeface="+mn-cs"/>
              </a:defRPr>
            </a:lvl5pPr>
          </a:lstStyle>
          <a:p>
            <a:pPr marL="342900" marR="0" lvl="2" indent="-342900" algn="l" defTabSz="914400" rtl="0" eaLnBrk="1" fontAlgn="base" latinLnBrk="0" hangingPunct="1">
              <a:lnSpc>
                <a:spcPct val="150000"/>
              </a:lnSpc>
              <a:spcBef>
                <a:spcPct val="0"/>
              </a:spcBef>
              <a:spcAft>
                <a:spcPts val="0"/>
              </a:spcAft>
              <a:buClr>
                <a:srgbClr val="006666"/>
              </a:buClr>
              <a:buSzPct val="120000"/>
              <a:buFont typeface="Wingdings" panose="05000000000000000000" pitchFamily="2" charset="2"/>
              <a:buChar char="Ø"/>
              <a:defRPr/>
            </a:pPr>
            <a:r>
              <a:rPr lang="zh-CN" altLang="en-US"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以三山岛输电网为例计算计及故障切除过程的输电网可靠性指标</a:t>
            </a:r>
            <a:endParaRPr lang="en-US" altLang="zh-CN" sz="20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89890" y="3837940"/>
            <a:ext cx="5273675" cy="2390775"/>
          </a:xfrm>
          <a:prstGeom prst="rect">
            <a:avLst/>
          </a:prstGeom>
          <a:noFill/>
          <a:ln>
            <a:noFill/>
          </a:ln>
        </p:spPr>
      </p:pic>
      <p:sp>
        <p:nvSpPr>
          <p:cNvPr id="5" name="文本框 4"/>
          <p:cNvSpPr txBox="1">
            <a:spLocks noChangeArrowheads="1"/>
          </p:cNvSpPr>
          <p:nvPr>
            <p:custDataLst>
              <p:tags r:id="rId1"/>
            </p:custDataLst>
          </p:nvPr>
        </p:nvSpPr>
        <p:spPr bwMode="auto">
          <a:xfrm>
            <a:off x="561340" y="1486692"/>
            <a:ext cx="11227713" cy="2168525"/>
          </a:xfrm>
          <a:prstGeom prst="rect">
            <a:avLst/>
          </a:prstGeom>
          <a:noFill/>
          <a:ln w="28575" cmpd="sng">
            <a:solidFill>
              <a:srgbClr val="015A56"/>
            </a:solidFill>
            <a:prstDash val="sys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1" algn="just">
              <a:lnSpc>
                <a:spcPct val="150000"/>
              </a:lnSpc>
              <a:buFont typeface="Wingdings" panose="05000000000000000000" charset="0"/>
              <a:buChar char="Ø"/>
              <a:defRPr/>
            </a:pPr>
            <a:r>
              <a:rPr lang="zh-CN" altLang="en-US" sz="1800" b="0" kern="0" dirty="0">
                <a:latin typeface="微软雅黑" panose="020B0503020204020204" pitchFamily="34" charset="-122"/>
                <a:ea typeface="微软雅黑" panose="020B0503020204020204" pitchFamily="34" charset="-122"/>
              </a:rPr>
              <a:t>该工程不同参数的支路配置</a:t>
            </a:r>
            <a:r>
              <a:rPr lang="en-US" altLang="zh-CN" sz="1800" b="0" kern="0" dirty="0">
                <a:latin typeface="微软雅黑" panose="020B0503020204020204" pitchFamily="34" charset="-122"/>
                <a:ea typeface="微软雅黑" panose="020B0503020204020204" pitchFamily="34" charset="-122"/>
              </a:rPr>
              <a:t>MCB</a:t>
            </a:r>
            <a:r>
              <a:rPr lang="zh-CN" altLang="en-US" sz="1800" b="0" kern="0" dirty="0">
                <a:latin typeface="微软雅黑" panose="020B0503020204020204" pitchFamily="34" charset="-122"/>
                <a:ea typeface="微软雅黑" panose="020B0503020204020204" pitchFamily="34" charset="-122"/>
              </a:rPr>
              <a:t>和</a:t>
            </a:r>
            <a:r>
              <a:rPr lang="en-US" altLang="zh-CN" sz="1800" b="0" kern="0" dirty="0">
                <a:latin typeface="微软雅黑" panose="020B0503020204020204" pitchFamily="34" charset="-122"/>
                <a:ea typeface="微软雅黑" panose="020B0503020204020204" pitchFamily="34" charset="-122"/>
              </a:rPr>
              <a:t>SSCB</a:t>
            </a:r>
            <a:r>
              <a:rPr lang="zh-CN" altLang="en-US" sz="1800" b="0" kern="0" dirty="0">
                <a:latin typeface="微软雅黑" panose="020B0503020204020204" pitchFamily="34" charset="-122"/>
                <a:ea typeface="微软雅黑" panose="020B0503020204020204" pitchFamily="34" charset="-122"/>
              </a:rPr>
              <a:t>具有相似的优劣性，对于任意一条支路</a:t>
            </a:r>
            <a:r>
              <a:rPr lang="zh-CN" altLang="en-US" sz="1800" b="0" kern="0" dirty="0">
                <a:solidFill>
                  <a:srgbClr val="FF0000"/>
                </a:solidFill>
                <a:latin typeface="微软雅黑" panose="020B0503020204020204" pitchFamily="34" charset="-122"/>
                <a:ea typeface="微软雅黑" panose="020B0503020204020204" pitchFamily="34" charset="-122"/>
              </a:rPr>
              <a:t>采用</a:t>
            </a:r>
            <a:r>
              <a:rPr lang="en-US" altLang="zh-CN" sz="1800" b="0" kern="0" dirty="0">
                <a:solidFill>
                  <a:srgbClr val="FF0000"/>
                </a:solidFill>
                <a:latin typeface="微软雅黑" panose="020B0503020204020204" pitchFamily="34" charset="-122"/>
                <a:ea typeface="微软雅黑" panose="020B0503020204020204" pitchFamily="34" charset="-122"/>
              </a:rPr>
              <a:t>SSCB</a:t>
            </a:r>
            <a:r>
              <a:rPr lang="zh-CN" altLang="en-US" sz="1800" b="0" kern="0" dirty="0">
                <a:latin typeface="微软雅黑" panose="020B0503020204020204" pitchFamily="34" charset="-122"/>
                <a:ea typeface="微软雅黑" panose="020B0503020204020204" pitchFamily="34" charset="-122"/>
              </a:rPr>
              <a:t>能使</a:t>
            </a:r>
            <a:r>
              <a:rPr lang="zh-CN" altLang="en-US" sz="1800" b="0" kern="0" dirty="0">
                <a:solidFill>
                  <a:srgbClr val="FF0000"/>
                </a:solidFill>
                <a:latin typeface="微软雅黑" panose="020B0503020204020204" pitchFamily="34" charset="-122"/>
                <a:ea typeface="微软雅黑" panose="020B0503020204020204" pitchFamily="34" charset="-122"/>
              </a:rPr>
              <a:t>平均故障停电频率更低</a:t>
            </a:r>
            <a:r>
              <a:rPr lang="zh-CN" altLang="en-US" sz="1800" b="0" kern="0" dirty="0">
                <a:latin typeface="微软雅黑" panose="020B0503020204020204" pitchFamily="34" charset="-122"/>
                <a:ea typeface="微软雅黑" panose="020B0503020204020204" pitchFamily="34" charset="-122"/>
              </a:rPr>
              <a:t>，但会使平</a:t>
            </a:r>
            <a:r>
              <a:rPr lang="zh-CN" altLang="en-US" sz="1800" b="0" kern="0" dirty="0">
                <a:solidFill>
                  <a:srgbClr val="FF0000"/>
                </a:solidFill>
                <a:latin typeface="微软雅黑" panose="020B0503020204020204" pitchFamily="34" charset="-122"/>
                <a:ea typeface="微软雅黑" panose="020B0503020204020204" pitchFamily="34" charset="-122"/>
              </a:rPr>
              <a:t>均缺供电量更高</a:t>
            </a:r>
            <a:r>
              <a:rPr lang="zh-CN" altLang="en-US" sz="1800" b="0" kern="0" dirty="0">
                <a:latin typeface="微软雅黑" panose="020B0503020204020204" pitchFamily="34" charset="-122"/>
                <a:ea typeface="微软雅黑" panose="020B0503020204020204" pitchFamily="34" charset="-122"/>
              </a:rPr>
              <a:t>，后续需对远近风电群进行区分。</a:t>
            </a:r>
            <a:endParaRPr lang="en-US" altLang="zh-CN" dirty="0">
              <a:latin typeface="微软雅黑" panose="020B0503020204020204" pitchFamily="34" charset="-122"/>
              <a:ea typeface="微软雅黑" panose="020B0503020204020204" pitchFamily="34" charset="-122"/>
            </a:endParaRPr>
          </a:p>
          <a:p>
            <a:pPr marL="285750" lvl="1" algn="just">
              <a:lnSpc>
                <a:spcPct val="150000"/>
              </a:lnSpc>
              <a:buFont typeface="Wingdings" panose="05000000000000000000" charset="0"/>
              <a:buChar char="Ø"/>
              <a:defRPr/>
            </a:pPr>
            <a:r>
              <a:rPr lang="zh-CN" altLang="en-US" sz="1800" b="0" kern="0" dirty="0">
                <a:latin typeface="微软雅黑" panose="020B0503020204020204" pitchFamily="34" charset="-122"/>
                <a:ea typeface="微软雅黑" panose="020B0503020204020204" pitchFamily="34" charset="-122"/>
              </a:rPr>
              <a:t>从系统配置的角度看，全部支路选择</a:t>
            </a:r>
            <a:r>
              <a:rPr lang="en-US" altLang="zh-CN" sz="1800" b="0" kern="0" dirty="0">
                <a:latin typeface="微软雅黑" panose="020B0503020204020204" pitchFamily="34" charset="-122"/>
                <a:ea typeface="微软雅黑" panose="020B0503020204020204" pitchFamily="34" charset="-122"/>
              </a:rPr>
              <a:t>MCB</a:t>
            </a:r>
            <a:r>
              <a:rPr lang="zh-CN" altLang="en-US" sz="1800" b="0" kern="0" dirty="0">
                <a:latin typeface="微软雅黑" panose="020B0503020204020204" pitchFamily="34" charset="-122"/>
                <a:ea typeface="微软雅黑" panose="020B0503020204020204" pitchFamily="34" charset="-122"/>
              </a:rPr>
              <a:t>可使系统故障引起的平均缺供电量最低，为</a:t>
            </a:r>
            <a:r>
              <a:rPr lang="en-US" altLang="zh-CN" sz="1800" b="0" kern="0" dirty="0">
                <a:latin typeface="微软雅黑" panose="020B0503020204020204" pitchFamily="34" charset="-122"/>
                <a:ea typeface="微软雅黑" panose="020B0503020204020204" pitchFamily="34" charset="-122"/>
              </a:rPr>
              <a:t>1.0532*10^7kWh/</a:t>
            </a:r>
            <a:r>
              <a:rPr lang="zh-CN" altLang="en-US" sz="1800" b="0" kern="0" dirty="0">
                <a:latin typeface="微软雅黑" panose="020B0503020204020204" pitchFamily="34" charset="-122"/>
                <a:ea typeface="微软雅黑" panose="020B0503020204020204" pitchFamily="34" charset="-122"/>
              </a:rPr>
              <a:t>年，此时系统平均故障停电频率最高，为</a:t>
            </a:r>
            <a:r>
              <a:rPr lang="en-US" altLang="zh-CN" sz="1800" b="0" kern="0" dirty="0">
                <a:latin typeface="微软雅黑" panose="020B0503020204020204" pitchFamily="34" charset="-122"/>
                <a:ea typeface="微软雅黑" panose="020B0503020204020204" pitchFamily="34" charset="-122"/>
              </a:rPr>
              <a:t>0.8779</a:t>
            </a:r>
            <a:r>
              <a:rPr lang="zh-CN" altLang="en-US" sz="1800" b="0" kern="0" dirty="0">
                <a:latin typeface="微软雅黑" panose="020B0503020204020204" pitchFamily="34" charset="-122"/>
                <a:ea typeface="微软雅黑" panose="020B0503020204020204" pitchFamily="34" charset="-122"/>
              </a:rPr>
              <a:t>次</a:t>
            </a:r>
            <a:r>
              <a:rPr lang="en-US" altLang="zh-CN" sz="1800" b="0" kern="0" dirty="0">
                <a:latin typeface="微软雅黑" panose="020B0503020204020204" pitchFamily="34" charset="-122"/>
                <a:ea typeface="微软雅黑" panose="020B0503020204020204" pitchFamily="34" charset="-122"/>
              </a:rPr>
              <a:t>/</a:t>
            </a:r>
            <a:r>
              <a:rPr lang="zh-CN" altLang="en-US" sz="1800" b="0" kern="0" dirty="0">
                <a:latin typeface="微软雅黑" panose="020B0503020204020204" pitchFamily="34" charset="-122"/>
                <a:ea typeface="微软雅黑" panose="020B0503020204020204" pitchFamily="34" charset="-122"/>
              </a:rPr>
              <a:t>年；全部支路选择</a:t>
            </a:r>
            <a:r>
              <a:rPr lang="en-US" altLang="zh-CN" sz="1800" b="0" kern="0" dirty="0">
                <a:latin typeface="微软雅黑" panose="020B0503020204020204" pitchFamily="34" charset="-122"/>
                <a:ea typeface="微软雅黑" panose="020B0503020204020204" pitchFamily="34" charset="-122"/>
              </a:rPr>
              <a:t>SSCB</a:t>
            </a:r>
            <a:r>
              <a:rPr lang="zh-CN" altLang="en-US" sz="1800" b="0" kern="0" dirty="0">
                <a:latin typeface="微软雅黑" panose="020B0503020204020204" pitchFamily="34" charset="-122"/>
                <a:ea typeface="微软雅黑" panose="020B0503020204020204" pitchFamily="34" charset="-122"/>
              </a:rPr>
              <a:t>可使系统平均故障停电频率最低，为</a:t>
            </a:r>
            <a:r>
              <a:rPr lang="en-US" altLang="zh-CN" sz="1800" b="0" kern="0" dirty="0">
                <a:latin typeface="微软雅黑" panose="020B0503020204020204" pitchFamily="34" charset="-122"/>
                <a:ea typeface="微软雅黑" panose="020B0503020204020204" pitchFamily="34" charset="-122"/>
              </a:rPr>
              <a:t>0.2283</a:t>
            </a:r>
            <a:r>
              <a:rPr lang="zh-CN" altLang="en-US" sz="1800" b="0" kern="0" dirty="0">
                <a:latin typeface="微软雅黑" panose="020B0503020204020204" pitchFamily="34" charset="-122"/>
                <a:ea typeface="微软雅黑" panose="020B0503020204020204" pitchFamily="34" charset="-122"/>
              </a:rPr>
              <a:t>次</a:t>
            </a:r>
            <a:r>
              <a:rPr lang="en-US" altLang="zh-CN" sz="1800" b="0" kern="0" dirty="0">
                <a:latin typeface="微软雅黑" panose="020B0503020204020204" pitchFamily="34" charset="-122"/>
                <a:ea typeface="微软雅黑" panose="020B0503020204020204" pitchFamily="34" charset="-122"/>
              </a:rPr>
              <a:t>/</a:t>
            </a:r>
            <a:r>
              <a:rPr lang="zh-CN" altLang="en-US" sz="1800" b="0" kern="0" dirty="0">
                <a:latin typeface="微软雅黑" panose="020B0503020204020204" pitchFamily="34" charset="-122"/>
                <a:ea typeface="微软雅黑" panose="020B0503020204020204" pitchFamily="34" charset="-122"/>
              </a:rPr>
              <a:t>年，此时系统故障引起的平均缺供电量最高，为</a:t>
            </a:r>
            <a:r>
              <a:rPr lang="en-US" altLang="zh-CN" sz="1800" b="0" kern="0" dirty="0">
                <a:latin typeface="微软雅黑" panose="020B0503020204020204" pitchFamily="34" charset="-122"/>
                <a:ea typeface="微软雅黑" panose="020B0503020204020204" pitchFamily="34" charset="-122"/>
              </a:rPr>
              <a:t>8.0473</a:t>
            </a:r>
            <a:r>
              <a:rPr lang="en-US" altLang="zh-CN" kern="0" dirty="0">
                <a:latin typeface="微软雅黑" panose="020B0503020204020204" pitchFamily="34" charset="-122"/>
                <a:ea typeface="微软雅黑" panose="020B0503020204020204" pitchFamily="34" charset="-122"/>
                <a:sym typeface="+mn-ea"/>
              </a:rPr>
              <a:t>*10^7kWh/</a:t>
            </a:r>
            <a:r>
              <a:rPr lang="zh-CN" altLang="en-US" kern="0" dirty="0">
                <a:latin typeface="微软雅黑" panose="020B0503020204020204" pitchFamily="34" charset="-122"/>
                <a:ea typeface="微软雅黑" panose="020B0503020204020204" pitchFamily="34" charset="-122"/>
                <a:sym typeface="+mn-ea"/>
              </a:rPr>
              <a:t>年。</a:t>
            </a:r>
            <a:endParaRPr lang="zh-CN" altLang="en-US" sz="1800" b="0" kern="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5537200" y="3862070"/>
            <a:ext cx="6251575" cy="2494280"/>
          </a:xfrm>
          <a:prstGeom prst="rect">
            <a:avLst/>
          </a:prstGeom>
        </p:spPr>
      </p:pic>
      <p:sp>
        <p:nvSpPr>
          <p:cNvPr id="10" name="标题 1">
            <a:extLst>
              <a:ext uri="{FF2B5EF4-FFF2-40B4-BE49-F238E27FC236}">
                <a16:creationId xmlns:a16="http://schemas.microsoft.com/office/drawing/2014/main" id="{7835C03D-1F00-44F7-B06C-2D32F6674F3C}"/>
              </a:ext>
            </a:extLst>
          </p:cNvPr>
          <p:cNvSpPr txBox="1"/>
          <p:nvPr/>
        </p:nvSpPr>
        <p:spPr>
          <a:xfrm>
            <a:off x="1260753" y="352064"/>
            <a:ext cx="10515600" cy="638888"/>
          </a:xfrm>
          <a:prstGeom prst="rect">
            <a:avLst/>
          </a:prstGeom>
        </p:spPr>
        <p:txBody>
          <a:bodyPr>
            <a:normAutofit fontScale="92500"/>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3.3</a:t>
            </a:r>
            <a:r>
              <a:rPr lang="zh-CN" altLang="en-US" sz="3600" b="1" dirty="0">
                <a:solidFill>
                  <a:srgbClr val="205196"/>
                </a:solidFill>
                <a:effectLst/>
                <a:latin typeface="微软雅黑" panose="020B0503020204020204" pitchFamily="34" charset="-122"/>
                <a:ea typeface="微软雅黑" panose="020B0503020204020204" pitchFamily="34" charset="-122"/>
              </a:rPr>
              <a:t>超大规模海上风电多端直流系统继电保护方案研究</a:t>
            </a:r>
          </a:p>
        </p:txBody>
      </p:sp>
      <p:sp>
        <p:nvSpPr>
          <p:cNvPr id="6" name="灯片编号占位符 5">
            <a:extLst>
              <a:ext uri="{FF2B5EF4-FFF2-40B4-BE49-F238E27FC236}">
                <a16:creationId xmlns:a16="http://schemas.microsoft.com/office/drawing/2014/main" id="{5A88F4CE-5D3F-485F-BD70-D5B7EF6848A3}"/>
              </a:ext>
            </a:extLst>
          </p:cNvPr>
          <p:cNvSpPr>
            <a:spLocks noGrp="1"/>
          </p:cNvSpPr>
          <p:nvPr>
            <p:ph type="sldNum" sz="quarter" idx="4"/>
          </p:nvPr>
        </p:nvSpPr>
        <p:spPr/>
        <p:txBody>
          <a:bodyPr/>
          <a:lstStyle/>
          <a:p>
            <a:fld id="{1890D586-F587-4B11-9A09-7A3B8DB42779}" type="slidenum">
              <a:rPr lang="zh-CN" altLang="en-US" smtClean="0"/>
              <a:t>64</a:t>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260753" y="352064"/>
            <a:ext cx="10515600" cy="63888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en-US" altLang="zh-CN" sz="3600" b="1" dirty="0">
                <a:solidFill>
                  <a:srgbClr val="205196"/>
                </a:solidFill>
                <a:effectLst/>
                <a:latin typeface="微软雅黑" panose="020B0503020204020204" pitchFamily="34" charset="-122"/>
                <a:ea typeface="微软雅黑" panose="020B0503020204020204" pitchFamily="34" charset="-122"/>
              </a:rPr>
              <a:t> </a:t>
            </a:r>
            <a:r>
              <a:rPr lang="zh-CN" altLang="en-US" sz="3600" b="1" dirty="0">
                <a:solidFill>
                  <a:srgbClr val="205196"/>
                </a:solidFill>
                <a:effectLst/>
                <a:latin typeface="微软雅黑" panose="020B0503020204020204" pitchFamily="34" charset="-122"/>
                <a:ea typeface="微软雅黑" panose="020B0503020204020204" pitchFamily="34" charset="-122"/>
              </a:rPr>
              <a:t>总结</a:t>
            </a:r>
          </a:p>
        </p:txBody>
      </p:sp>
      <p:sp>
        <p:nvSpPr>
          <p:cNvPr id="7" name="文本框 6">
            <a:extLst>
              <a:ext uri="{FF2B5EF4-FFF2-40B4-BE49-F238E27FC236}">
                <a16:creationId xmlns:a16="http://schemas.microsoft.com/office/drawing/2014/main" id="{B5892E9B-AAD5-2F43-EBEA-D8E58A195AB9}"/>
              </a:ext>
            </a:extLst>
          </p:cNvPr>
          <p:cNvSpPr txBox="1"/>
          <p:nvPr/>
        </p:nvSpPr>
        <p:spPr>
          <a:xfrm>
            <a:off x="365719" y="986213"/>
            <a:ext cx="11410634" cy="5860387"/>
          </a:xfrm>
          <a:prstGeom prst="rect">
            <a:avLst/>
          </a:prstGeom>
          <a:noFill/>
        </p:spPr>
        <p:txBody>
          <a:bodyPr wrap="square">
            <a:spAutoFit/>
          </a:bodyPr>
          <a:lstStyle/>
          <a:p>
            <a:pPr indent="457200" algn="just">
              <a:lnSpc>
                <a:spcPct val="150000"/>
              </a:lnSpc>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结论：</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50000"/>
              </a:lnSpc>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课题三</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围绕超大规模海上风电多端直流系统的直流故障特性与隔离技术展开深入研究，重点研究了系统故障特性分析、故障隔离方案设计以及继电保护策略等方面。</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研究成果形成了一套完整的超大规模海上风电直流送出系统故障处理技术体系，所提出的解决方案在确保系统安全可靠运行的同时具有显著的经济性优势，为未来深远海风电的大规模开发提供了有力的技术支撑。</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50000"/>
              </a:lnSpc>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创新点：</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50000"/>
              </a:lnSpc>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①提出了</a:t>
            </a:r>
            <a:r>
              <a:rPr lang="zh-CN" altLang="en-US" b="1" kern="1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系统性的直流故障</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处理架构与策略</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，从系统顶层设计出发，将故障特性分析、隔离装置设计与保护策略制定有机融合，形成了一套灵活协同的完整技术体系。</a:t>
            </a:r>
          </a:p>
          <a:p>
            <a:pPr indent="457200" algn="just">
              <a:lnSpc>
                <a:spcPct val="150000"/>
              </a:lnSpc>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②首创了高性能与经济性兼顾的多端口直流断路器方案</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，相较于传统的全半桥子模块混合型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MMC</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方案，该创新拓扑具备更快的故障清除速度，并能有效降低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IGBT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的成本，在保障系统安全的同时具备突出的经济性优势。</a:t>
            </a:r>
          </a:p>
          <a:p>
            <a:pPr indent="457200" algn="just">
              <a:lnSpc>
                <a:spcPct val="150000"/>
              </a:lnSpc>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③深化了基于故障机理的继电保护理论并指导工程实践</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深入揭示了不同接线与接地方式下非故障极的持续运行能力与各类接地故障的电气特征演变规律，为理解复杂系统故障特性提供了新视角，也为工程上精准制定故障电流抑制方案、优化继电保护配置提供了关键且可靠的理论依据。</a:t>
            </a:r>
          </a:p>
          <a:p>
            <a:pPr indent="457200" algn="just">
              <a:lnSpc>
                <a:spcPct val="150000"/>
              </a:lnSpc>
            </a:pP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AAD265A-3937-4E8F-9800-1A89A5C44A30}"/>
              </a:ext>
            </a:extLst>
          </p:cNvPr>
          <p:cNvSpPr>
            <a:spLocks noGrp="1"/>
          </p:cNvSpPr>
          <p:nvPr>
            <p:ph type="sldNum" sz="quarter" idx="4"/>
          </p:nvPr>
        </p:nvSpPr>
        <p:spPr/>
        <p:txBody>
          <a:bodyPr/>
          <a:lstStyle/>
          <a:p>
            <a:fld id="{1890D586-F587-4B11-9A09-7A3B8DB42779}" type="slidenum">
              <a:rPr lang="zh-CN" altLang="en-US" smtClean="0"/>
              <a:t>65</a:t>
            </a:fld>
            <a:endParaRPr lang="zh-CN" altLang="en-US"/>
          </a:p>
        </p:txBody>
      </p:sp>
    </p:spTree>
    <p:extLst>
      <p:ext uri="{BB962C8B-B14F-4D97-AF65-F5344CB8AC3E}">
        <p14:creationId xmlns:p14="http://schemas.microsoft.com/office/powerpoint/2010/main" val="928107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2" name="图片 11" descr="u=2285734988,2664551366&amp;fm=26&amp;gp=0"/>
          <p:cNvPicPr>
            <a:picLocks noChangeAspect="1"/>
          </p:cNvPicPr>
          <p:nvPr/>
        </p:nvPicPr>
        <p:blipFill>
          <a:blip r:embed="rId3" cstate="print"/>
          <a:stretch>
            <a:fillRect/>
          </a:stretch>
        </p:blipFill>
        <p:spPr>
          <a:xfrm>
            <a:off x="680205" y="215603"/>
            <a:ext cx="668710" cy="668710"/>
          </a:xfrm>
          <a:prstGeom prst="ellipse">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1040" y="242538"/>
            <a:ext cx="641775" cy="641775"/>
          </a:xfrm>
          <a:prstGeom prst="rect">
            <a:avLst/>
          </a:prstGeom>
        </p:spPr>
      </p:pic>
      <p:sp>
        <p:nvSpPr>
          <p:cNvPr id="17" name="矩形 16"/>
          <p:cNvSpPr/>
          <p:nvPr/>
        </p:nvSpPr>
        <p:spPr>
          <a:xfrm>
            <a:off x="4304848" y="2937600"/>
            <a:ext cx="4177554" cy="1107996"/>
          </a:xfrm>
          <a:prstGeom prst="rect">
            <a:avLst/>
          </a:prstGeom>
        </p:spPr>
        <p:txBody>
          <a:bodyPr wrap="none">
            <a:spAutoFit/>
          </a:bodyPr>
          <a:lstStyle/>
          <a:p>
            <a:pPr lvl="0">
              <a:defRPr/>
            </a:pPr>
            <a:r>
              <a:rPr lang="en-US" altLang="zh-CN" sz="6600" b="1" dirty="0">
                <a:solidFill>
                  <a:srgbClr val="205196"/>
                </a:solidFill>
                <a:latin typeface="Times New Roman" panose="02020603050405020304" pitchFamily="18" charset="0"/>
                <a:ea typeface="微软雅黑" panose="020B0503020204020204" pitchFamily="34" charset="-122"/>
                <a:cs typeface="Times New Roman" panose="02020603050405020304" pitchFamily="18" charset="0"/>
              </a:rPr>
              <a:t>Thank You</a:t>
            </a:r>
            <a:endParaRPr lang="zh-CN" altLang="en-US" sz="6600" b="1" dirty="0">
              <a:solidFill>
                <a:srgbClr val="20519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4"/>
          </p:nvPr>
        </p:nvSpPr>
        <p:spPr>
          <a:xfrm>
            <a:off x="9372600" y="6492875"/>
            <a:ext cx="2743200" cy="365125"/>
          </a:xfrm>
        </p:spPr>
        <p:txBody>
          <a:bodyPr/>
          <a:lstStyle/>
          <a:p>
            <a:fld id="{1890D586-F587-4B11-9A09-7A3B8DB42779}" type="slidenum">
              <a:rPr lang="zh-CN" altLang="en-US" smtClean="0"/>
              <a:t>66</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研究进展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410723" y="3739441"/>
          <a:ext cx="11533627" cy="2004160"/>
        </p:xfrm>
        <a:graphic>
          <a:graphicData uri="http://schemas.openxmlformats.org/drawingml/2006/table">
            <a:tbl>
              <a:tblPr firstRow="1" bandRow="1">
                <a:tableStyleId>{5C22544A-7EE6-4342-B048-85BDC9FD1C3A}</a:tableStyleId>
              </a:tblPr>
              <a:tblGrid>
                <a:gridCol w="8499843">
                  <a:extLst>
                    <a:ext uri="{9D8B030D-6E8A-4147-A177-3AD203B41FA5}">
                      <a16:colId xmlns:a16="http://schemas.microsoft.com/office/drawing/2014/main" val="20000"/>
                    </a:ext>
                  </a:extLst>
                </a:gridCol>
                <a:gridCol w="3033784">
                  <a:extLst>
                    <a:ext uri="{9D8B030D-6E8A-4147-A177-3AD203B41FA5}">
                      <a16:colId xmlns:a16="http://schemas.microsoft.com/office/drawing/2014/main" val="20001"/>
                    </a:ext>
                  </a:extLst>
                </a:gridCol>
              </a:tblGrid>
              <a:tr h="501040">
                <a:tc>
                  <a:txBody>
                    <a:bodyPr/>
                    <a:lstStyle/>
                    <a:p>
                      <a:pPr algn="l"/>
                      <a:r>
                        <a:rPr lang="zh-CN" altLang="en-US" sz="2400" dirty="0">
                          <a:latin typeface="微软雅黑" panose="020B0503020204020204" pitchFamily="34" charset="-122"/>
                          <a:ea typeface="微软雅黑" panose="020B0503020204020204" pitchFamily="34" charset="-122"/>
                        </a:rPr>
                        <a:t>具体内容</a:t>
                      </a:r>
                    </a:p>
                  </a:txBody>
                  <a:tcPr anchor="ctr"/>
                </a:tc>
                <a:tc>
                  <a:txBody>
                    <a:bodyPr/>
                    <a:lstStyle/>
                    <a:p>
                      <a:pPr algn="l"/>
                      <a:r>
                        <a:rPr lang="zh-CN" altLang="en-US" sz="2400" dirty="0">
                          <a:latin typeface="微软雅黑" panose="020B0503020204020204" pitchFamily="34" charset="-122"/>
                          <a:ea typeface="微软雅黑" panose="020B0503020204020204" pitchFamily="34" charset="-122"/>
                        </a:rPr>
                        <a:t>研究进展</a:t>
                      </a:r>
                    </a:p>
                  </a:txBody>
                  <a:tcPr anchor="ctr"/>
                </a:tc>
                <a:extLst>
                  <a:ext uri="{0D108BD9-81ED-4DB2-BD59-A6C34878D82A}">
                    <a16:rowId xmlns:a16="http://schemas.microsoft.com/office/drawing/2014/main" val="10000"/>
                  </a:ext>
                </a:extLst>
              </a:tr>
              <a:tr h="501040">
                <a:tc>
                  <a:txBody>
                    <a:bodyPr/>
                    <a:lstStyle/>
                    <a:p>
                      <a:pPr algn="l"/>
                      <a:r>
                        <a:rPr lang="zh-CN" altLang="en-US" sz="2400" dirty="0">
                          <a:latin typeface="微软雅黑" panose="020B0503020204020204" pitchFamily="34" charset="-122"/>
                          <a:ea typeface="微软雅黑" panose="020B0503020204020204" pitchFamily="34" charset="-122"/>
                        </a:rPr>
                        <a:t>多端直流系统的直流短路故障特性</a:t>
                      </a:r>
                    </a:p>
                  </a:txBody>
                  <a:tcPr anchor="ctr"/>
                </a:tc>
                <a:tc>
                  <a:txBody>
                    <a:bodyPr/>
                    <a:lstStyle/>
                    <a:p>
                      <a:pPr algn="l"/>
                      <a:r>
                        <a:rPr lang="zh-CN" altLang="en-US" sz="2400" dirty="0">
                          <a:latin typeface="微软雅黑" panose="020B0503020204020204" pitchFamily="34" charset="-122"/>
                          <a:ea typeface="微软雅黑" panose="020B0503020204020204" pitchFamily="34" charset="-122"/>
                        </a:rPr>
                        <a:t>已完成</a:t>
                      </a:r>
                    </a:p>
                  </a:txBody>
                  <a:tcPr anchor="ctr"/>
                </a:tc>
                <a:extLst>
                  <a:ext uri="{0D108BD9-81ED-4DB2-BD59-A6C34878D82A}">
                    <a16:rowId xmlns:a16="http://schemas.microsoft.com/office/drawing/2014/main" val="10001"/>
                  </a:ext>
                </a:extLst>
              </a:tr>
              <a:tr h="501040">
                <a:tc>
                  <a:txBody>
                    <a:bodyPr/>
                    <a:lstStyle/>
                    <a:p>
                      <a:pPr algn="l"/>
                      <a:r>
                        <a:rPr lang="zh-CN" altLang="en-US" sz="2400" dirty="0">
                          <a:latin typeface="微软雅黑" panose="020B0503020204020204" pitchFamily="34" charset="-122"/>
                          <a:ea typeface="微软雅黑" panose="020B0503020204020204" pitchFamily="34" charset="-122"/>
                        </a:rPr>
                        <a:t>直流系统故障时各装置协调配合的直流故障处理和隔离策略</a:t>
                      </a:r>
                    </a:p>
                  </a:txBody>
                  <a:tcPr anchor="ctr"/>
                </a:tc>
                <a:tc>
                  <a:txBody>
                    <a:bodyPr/>
                    <a:lstStyle/>
                    <a:p>
                      <a:pPr marL="0" algn="l" defTabSz="914400"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已完成</a:t>
                      </a:r>
                      <a:endParaRPr lang="zh-CN" sz="2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501040">
                <a:tc>
                  <a:txBody>
                    <a:bodyPr/>
                    <a:lstStyle/>
                    <a:p>
                      <a:pPr algn="l"/>
                      <a:r>
                        <a:rPr lang="zh-CN" altLang="en-US" sz="2400" dirty="0">
                          <a:latin typeface="微软雅黑" panose="020B0503020204020204" pitchFamily="34" charset="-122"/>
                          <a:ea typeface="微软雅黑" panose="020B0503020204020204" pitchFamily="34" charset="-122"/>
                        </a:rPr>
                        <a:t>超大规模海上风电多端直流系统继电保护方案</a:t>
                      </a:r>
                    </a:p>
                  </a:txBody>
                  <a:tcPr anchor="ctr"/>
                </a:tc>
                <a:tc>
                  <a:txBody>
                    <a:bodyPr/>
                    <a:lstStyle/>
                    <a:p>
                      <a:pPr marL="0" algn="l" defTabSz="914400" rtl="0" eaLnBrk="1" latinLnBrk="0" hangingPunct="1"/>
                      <a:r>
                        <a:rPr lang="zh-CN" altLang="en-US" sz="2400" kern="1200" dirty="0">
                          <a:solidFill>
                            <a:schemeClr val="dk1"/>
                          </a:solidFill>
                          <a:latin typeface="微软雅黑" panose="020B0503020204020204" pitchFamily="34" charset="-122"/>
                          <a:ea typeface="微软雅黑" panose="020B0503020204020204" pitchFamily="34" charset="-122"/>
                          <a:cs typeface="+mn-cs"/>
                        </a:rPr>
                        <a:t>已完成</a:t>
                      </a:r>
                      <a:endParaRPr lang="zh-CN" altLang="zh-CN" sz="2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3"/>
                  </a:ext>
                </a:extLst>
              </a:tr>
            </a:tbl>
          </a:graphicData>
        </a:graphic>
      </p:graphicFrame>
      <p:sp>
        <p:nvSpPr>
          <p:cNvPr id="17" name="标题 1"/>
          <p:cNvSpPr txBox="1"/>
          <p:nvPr/>
        </p:nvSpPr>
        <p:spPr>
          <a:xfrm>
            <a:off x="671757" y="1110577"/>
            <a:ext cx="10470376" cy="51425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课题</a:t>
            </a:r>
            <a:r>
              <a:rPr lang="en-US" altLang="zh-CN" sz="2400" b="1" dirty="0">
                <a:solidFill>
                  <a:srgbClr val="FF0000"/>
                </a:solidFill>
                <a:effectLst/>
                <a:latin typeface="微软雅黑" panose="020B0503020204020204" pitchFamily="34" charset="-122"/>
                <a:ea typeface="微软雅黑" panose="020B0503020204020204" pitchFamily="34" charset="-122"/>
              </a:rPr>
              <a:t>3</a:t>
            </a:r>
            <a:r>
              <a:rPr lang="zh-CN" altLang="en-US" sz="2400" b="1" dirty="0">
                <a:solidFill>
                  <a:srgbClr val="FF0000"/>
                </a:solidFill>
                <a:effectLst/>
                <a:latin typeface="微软雅黑" panose="020B0503020204020204" pitchFamily="34" charset="-122"/>
                <a:ea typeface="微软雅黑" panose="020B0503020204020204" pitchFamily="34" charset="-122"/>
              </a:rPr>
              <a:t>：超大规模海上风电多端直流系统直流故障特性分析与隔离技术研究</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671757" y="1666095"/>
            <a:ext cx="10595509" cy="1754326"/>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超大规模海上风电多端直流系统直流短路故障特性研究</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超大规模海上风电多端直流系统直流故障处理策略研究；</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超大规模海上风电多端直流系统继电保护方案研究</a:t>
            </a:r>
            <a:r>
              <a:rPr lang="zh-CN" altLang="en-US" sz="2400"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7</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研究进展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标题 1"/>
          <p:cNvSpPr txBox="1"/>
          <p:nvPr/>
        </p:nvSpPr>
        <p:spPr>
          <a:xfrm>
            <a:off x="671757" y="1110577"/>
            <a:ext cx="10470376" cy="51425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2400" b="1" dirty="0">
                <a:solidFill>
                  <a:srgbClr val="FF0000"/>
                </a:solidFill>
                <a:effectLst/>
                <a:latin typeface="微软雅黑" panose="020B0503020204020204" pitchFamily="34" charset="-122"/>
                <a:ea typeface="微软雅黑" panose="020B0503020204020204" pitchFamily="34" charset="-122"/>
              </a:rPr>
              <a:t>考核指标完成情况</a:t>
            </a:r>
            <a:endParaRPr lang="en-US" altLang="zh-CN" sz="2400" b="1" dirty="0">
              <a:solidFill>
                <a:srgbClr val="FF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8</a:t>
            </a:fld>
            <a:endParaRPr lang="zh-CN" altLang="en-US"/>
          </a:p>
        </p:txBody>
      </p:sp>
      <p:graphicFrame>
        <p:nvGraphicFramePr>
          <p:cNvPr id="3" name="表格 4"/>
          <p:cNvGraphicFramePr>
            <a:graphicFrameLocks noGrp="1"/>
          </p:cNvGraphicFramePr>
          <p:nvPr/>
        </p:nvGraphicFramePr>
        <p:xfrm>
          <a:off x="948383" y="1861614"/>
          <a:ext cx="10512000" cy="4516356"/>
        </p:xfrm>
        <a:graphic>
          <a:graphicData uri="http://schemas.openxmlformats.org/drawingml/2006/table">
            <a:tbl>
              <a:tblPr firstRow="1" bandRow="1">
                <a:tableStyleId>{5C22544A-7EE6-4342-B048-85BDC9FD1C3A}</a:tableStyleId>
              </a:tblPr>
              <a:tblGrid>
                <a:gridCol w="1346471">
                  <a:extLst>
                    <a:ext uri="{9D8B030D-6E8A-4147-A177-3AD203B41FA5}">
                      <a16:colId xmlns:a16="http://schemas.microsoft.com/office/drawing/2014/main" val="20000"/>
                    </a:ext>
                  </a:extLst>
                </a:gridCol>
                <a:gridCol w="2858329">
                  <a:extLst>
                    <a:ext uri="{9D8B030D-6E8A-4147-A177-3AD203B41FA5}">
                      <a16:colId xmlns:a16="http://schemas.microsoft.com/office/drawing/2014/main" val="20001"/>
                    </a:ext>
                  </a:extLst>
                </a:gridCol>
                <a:gridCol w="2684268">
                  <a:extLst>
                    <a:ext uri="{9D8B030D-6E8A-4147-A177-3AD203B41FA5}">
                      <a16:colId xmlns:a16="http://schemas.microsoft.com/office/drawing/2014/main" val="20002"/>
                    </a:ext>
                  </a:extLst>
                </a:gridCol>
                <a:gridCol w="2044460">
                  <a:extLst>
                    <a:ext uri="{9D8B030D-6E8A-4147-A177-3AD203B41FA5}">
                      <a16:colId xmlns:a16="http://schemas.microsoft.com/office/drawing/2014/main" val="20003"/>
                    </a:ext>
                  </a:extLst>
                </a:gridCol>
                <a:gridCol w="1578472">
                  <a:extLst>
                    <a:ext uri="{9D8B030D-6E8A-4147-A177-3AD203B41FA5}">
                      <a16:colId xmlns:a16="http://schemas.microsoft.com/office/drawing/2014/main" val="20004"/>
                    </a:ext>
                  </a:extLst>
                </a:gridCol>
              </a:tblGrid>
              <a:tr h="545361">
                <a:tc>
                  <a:txBody>
                    <a:bodyPr/>
                    <a:lstStyle/>
                    <a:p>
                      <a:pPr algn="ctr" fontAlgn="base"/>
                      <a:r>
                        <a:rPr lang="zh-CN" sz="1400" kern="100" baseline="0" dirty="0">
                          <a:solidFill>
                            <a:schemeClr val="bg1"/>
                          </a:solidFill>
                          <a:effectLst/>
                          <a:latin typeface="Times New Roman" panose="02020603050405020304" pitchFamily="18" charset="0"/>
                          <a:ea typeface="微软雅黑" panose="020B0503020204020204" pitchFamily="34" charset="-122"/>
                        </a:rPr>
                        <a:t>序号</a:t>
                      </a:r>
                      <a:endParaRPr lang="zh-CN" sz="1100" kern="100" baseline="0" dirty="0">
                        <a:solidFill>
                          <a:schemeClr val="bg1"/>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dirty="0">
                          <a:solidFill>
                            <a:schemeClr val="bg1"/>
                          </a:solidFill>
                          <a:effectLst/>
                          <a:latin typeface="Times New Roman" panose="02020603050405020304" pitchFamily="18" charset="0"/>
                          <a:ea typeface="微软雅黑" panose="020B0503020204020204" pitchFamily="34" charset="-122"/>
                        </a:rPr>
                        <a:t>考核指标名称</a:t>
                      </a:r>
                      <a:endParaRPr lang="zh-CN" sz="1100" kern="100" baseline="0" dirty="0">
                        <a:solidFill>
                          <a:schemeClr val="bg1"/>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dirty="0">
                          <a:solidFill>
                            <a:schemeClr val="bg1"/>
                          </a:solidFill>
                          <a:effectLst/>
                          <a:latin typeface="Times New Roman" panose="02020603050405020304" pitchFamily="18" charset="0"/>
                          <a:ea typeface="微软雅黑" panose="020B0503020204020204" pitchFamily="34" charset="-122"/>
                        </a:rPr>
                        <a:t>考核指标定义</a:t>
                      </a:r>
                      <a:endParaRPr lang="zh-CN" sz="1100" kern="100" baseline="0" dirty="0">
                        <a:solidFill>
                          <a:schemeClr val="bg1"/>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r>
                        <a:rPr lang="zh-CN" sz="1400" kern="100" spc="-20" baseline="0" dirty="0">
                          <a:solidFill>
                            <a:schemeClr val="bg1"/>
                          </a:solidFill>
                          <a:effectLst/>
                          <a:latin typeface="Times New Roman" panose="02020603050405020304" pitchFamily="18" charset="0"/>
                          <a:ea typeface="微软雅黑" panose="020B0503020204020204" pitchFamily="34" charset="-122"/>
                        </a:rPr>
                        <a:t>完成时指标值</a:t>
                      </a:r>
                      <a:endParaRPr lang="zh-CN" sz="1100" kern="100" baseline="0" dirty="0">
                        <a:solidFill>
                          <a:schemeClr val="bg1"/>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altLang="en-US" sz="1400" kern="100" spc="-20" baseline="0" dirty="0">
                          <a:solidFill>
                            <a:schemeClr val="bg1"/>
                          </a:solidFill>
                          <a:effectLst/>
                          <a:latin typeface="Times New Roman" panose="02020603050405020304" pitchFamily="18" charset="0"/>
                          <a:ea typeface="微软雅黑" panose="020B0503020204020204" pitchFamily="34" charset="-122"/>
                        </a:rPr>
                        <a:t>状态</a:t>
                      </a:r>
                      <a:endParaRPr lang="zh-CN" sz="1100" kern="100" baseline="0" dirty="0">
                        <a:solidFill>
                          <a:schemeClr val="bg1"/>
                        </a:solidFill>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000"/>
                  </a:ext>
                </a:extLst>
              </a:tr>
              <a:tr h="850919">
                <a:tc>
                  <a:txBody>
                    <a:bodyPr/>
                    <a:lstStyle/>
                    <a:p>
                      <a:pPr algn="ctr" fontAlgn="base"/>
                      <a:r>
                        <a:rPr lang="en-US" sz="1400" kern="100" baseline="0">
                          <a:solidFill>
                            <a:srgbClr val="000000"/>
                          </a:solidFill>
                          <a:effectLst/>
                          <a:latin typeface="Times New Roman" panose="02020603050405020304" pitchFamily="18" charset="0"/>
                          <a:ea typeface="微软雅黑" panose="020B0503020204020204" pitchFamily="34" charset="-122"/>
                        </a:rPr>
                        <a:t>1</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海上风电对受端电网稳定性影响评价指标</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just" fontAlgn="base"/>
                      <a:r>
                        <a:rPr lang="zh-CN" sz="1400" kern="100" baseline="0">
                          <a:solidFill>
                            <a:srgbClr val="000000"/>
                          </a:solidFill>
                          <a:effectLst/>
                          <a:latin typeface="Times New Roman" panose="02020603050405020304" pitchFamily="18" charset="0"/>
                          <a:ea typeface="微软雅黑" panose="020B0503020204020204" pitchFamily="34" charset="-122"/>
                        </a:rPr>
                        <a:t>从网架消纳能力、频率强度和电压刚性等角度建立海上风电对受端电网稳定性影响评价指标</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dirty="0">
                          <a:solidFill>
                            <a:srgbClr val="000000"/>
                          </a:solidFill>
                          <a:effectLst/>
                          <a:latin typeface="Times New Roman" panose="02020603050405020304" pitchFamily="18" charset="0"/>
                          <a:ea typeface="微软雅黑" panose="020B0503020204020204" pitchFamily="34" charset="-122"/>
                        </a:rPr>
                        <a:t>不少于</a:t>
                      </a:r>
                      <a:r>
                        <a:rPr lang="en-US" sz="1400" kern="100" baseline="0" dirty="0">
                          <a:solidFill>
                            <a:srgbClr val="000000"/>
                          </a:solidFill>
                          <a:effectLst/>
                          <a:latin typeface="Times New Roman" panose="02020603050405020304" pitchFamily="18" charset="0"/>
                          <a:ea typeface="微软雅黑" panose="020B0503020204020204" pitchFamily="34" charset="-122"/>
                        </a:rPr>
                        <a:t>4</a:t>
                      </a:r>
                      <a:r>
                        <a:rPr lang="zh-CN" sz="1400" kern="100" baseline="0" dirty="0">
                          <a:solidFill>
                            <a:srgbClr val="000000"/>
                          </a:solidFill>
                          <a:effectLst/>
                          <a:latin typeface="Times New Roman" panose="02020603050405020304" pitchFamily="18" charset="0"/>
                          <a:ea typeface="微软雅黑" panose="020B0503020204020204" pitchFamily="34" charset="-122"/>
                        </a:rPr>
                        <a:t>项</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altLang="en-US" sz="1400" kern="100" baseline="0" dirty="0">
                          <a:solidFill>
                            <a:srgbClr val="000000"/>
                          </a:solidFill>
                          <a:effectLst/>
                          <a:latin typeface="Times New Roman" panose="02020603050405020304" pitchFamily="18" charset="0"/>
                          <a:ea typeface="微软雅黑" panose="020B0503020204020204" pitchFamily="34" charset="-122"/>
                        </a:rPr>
                        <a:t>完成</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1134579">
                <a:tc>
                  <a:txBody>
                    <a:bodyPr/>
                    <a:lstStyle/>
                    <a:p>
                      <a:pPr algn="ctr" fontAlgn="base"/>
                      <a:r>
                        <a:rPr lang="en-US" sz="1400" kern="100" baseline="0">
                          <a:solidFill>
                            <a:srgbClr val="000000"/>
                          </a:solidFill>
                          <a:effectLst/>
                          <a:latin typeface="Times New Roman" panose="02020603050405020304" pitchFamily="18" charset="0"/>
                          <a:ea typeface="微软雅黑" panose="020B0503020204020204" pitchFamily="34" charset="-122"/>
                        </a:rPr>
                        <a:t>2</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考虑调频需求的海风直流系统有功调控技术</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考虑调频需求的海风直流系统有功调控技术，极端工况下提升海上风电接入系统安全稳定裕度的控制方法</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dirty="0">
                          <a:solidFill>
                            <a:srgbClr val="000000"/>
                          </a:solidFill>
                          <a:effectLst/>
                          <a:latin typeface="Times New Roman" panose="02020603050405020304" pitchFamily="18" charset="0"/>
                          <a:ea typeface="微软雅黑" panose="020B0503020204020204" pitchFamily="34" charset="-122"/>
                        </a:rPr>
                        <a:t>满足海风直流系统的调控需求</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altLang="en-US" sz="1400" kern="100" baseline="0" dirty="0">
                          <a:solidFill>
                            <a:srgbClr val="000000"/>
                          </a:solidFill>
                          <a:effectLst/>
                          <a:latin typeface="Times New Roman" panose="02020603050405020304" pitchFamily="18" charset="0"/>
                          <a:ea typeface="微软雅黑" panose="020B0503020204020204" pitchFamily="34" charset="-122"/>
                        </a:rPr>
                        <a:t>完成</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567289">
                <a:tc>
                  <a:txBody>
                    <a:bodyPr/>
                    <a:lstStyle/>
                    <a:p>
                      <a:pPr algn="ctr" fontAlgn="base"/>
                      <a:r>
                        <a:rPr lang="en-US" sz="1400" kern="100" baseline="0">
                          <a:solidFill>
                            <a:srgbClr val="000000"/>
                          </a:solidFill>
                          <a:effectLst/>
                          <a:latin typeface="Times New Roman" panose="02020603050405020304" pitchFamily="18" charset="0"/>
                          <a:ea typeface="微软雅黑" panose="020B0503020204020204" pitchFamily="34" charset="-122"/>
                        </a:rPr>
                        <a:t>3</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多端直流系统</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海上风电送出多端直流系统</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端数不小于</a:t>
                      </a:r>
                      <a:r>
                        <a:rPr lang="en-US" sz="1400" kern="100" baseline="0">
                          <a:solidFill>
                            <a:srgbClr val="000000"/>
                          </a:solidFill>
                          <a:effectLst/>
                          <a:latin typeface="Times New Roman" panose="02020603050405020304" pitchFamily="18" charset="0"/>
                          <a:ea typeface="微软雅黑" panose="020B0503020204020204" pitchFamily="34" charset="-122"/>
                        </a:rPr>
                        <a:t>3</a:t>
                      </a:r>
                      <a:r>
                        <a:rPr lang="zh-CN" sz="1400" kern="100" baseline="0">
                          <a:solidFill>
                            <a:srgbClr val="000000"/>
                          </a:solidFill>
                          <a:effectLst/>
                          <a:latin typeface="Times New Roman" panose="02020603050405020304" pitchFamily="18" charset="0"/>
                          <a:ea typeface="微软雅黑" panose="020B0503020204020204" pitchFamily="34" charset="-122"/>
                        </a:rPr>
                        <a:t>，电压等级不低于</a:t>
                      </a:r>
                      <a:r>
                        <a:rPr lang="en-US" sz="1400" kern="100" baseline="0">
                          <a:solidFill>
                            <a:srgbClr val="000000"/>
                          </a:solidFill>
                          <a:effectLst/>
                          <a:latin typeface="Times New Roman" panose="02020603050405020304" pitchFamily="18" charset="0"/>
                          <a:ea typeface="微软雅黑" panose="020B0503020204020204" pitchFamily="34" charset="-122"/>
                        </a:rPr>
                        <a:t>±500kV</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altLang="en-US" sz="1400" kern="100" baseline="0" dirty="0">
                          <a:solidFill>
                            <a:srgbClr val="000000"/>
                          </a:solidFill>
                          <a:effectLst/>
                          <a:latin typeface="Times New Roman" panose="02020603050405020304" pitchFamily="18" charset="0"/>
                          <a:ea typeface="微软雅黑" panose="020B0503020204020204" pitchFamily="34" charset="-122"/>
                        </a:rPr>
                        <a:t>完成</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850919">
                <a:tc>
                  <a:txBody>
                    <a:bodyPr/>
                    <a:lstStyle/>
                    <a:p>
                      <a:pPr algn="ctr" fontAlgn="base"/>
                      <a:r>
                        <a:rPr lang="en-US" sz="1400" kern="100" baseline="0">
                          <a:solidFill>
                            <a:srgbClr val="000000"/>
                          </a:solidFill>
                          <a:effectLst/>
                          <a:latin typeface="Times New Roman" panose="02020603050405020304" pitchFamily="18" charset="0"/>
                          <a:ea typeface="微软雅黑" panose="020B0503020204020204" pitchFamily="34" charset="-122"/>
                        </a:rPr>
                        <a:t>4</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故障隔离方案</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所提的故障隔离方案适用于不低于</a:t>
                      </a:r>
                      <a:r>
                        <a:rPr lang="en-US" sz="1400" kern="100" baseline="0">
                          <a:solidFill>
                            <a:srgbClr val="000000"/>
                          </a:solidFill>
                          <a:effectLst/>
                          <a:latin typeface="Times New Roman" panose="02020603050405020304" pitchFamily="18" charset="0"/>
                          <a:ea typeface="微软雅黑" panose="020B0503020204020204" pitchFamily="34" charset="-122"/>
                        </a:rPr>
                        <a:t>4000MW</a:t>
                      </a:r>
                      <a:r>
                        <a:rPr lang="zh-CN" sz="1400" kern="100" baseline="0">
                          <a:solidFill>
                            <a:srgbClr val="000000"/>
                          </a:solidFill>
                          <a:effectLst/>
                          <a:latin typeface="Times New Roman" panose="02020603050405020304" pitchFamily="18" charset="0"/>
                          <a:ea typeface="微软雅黑" panose="020B0503020204020204" pitchFamily="34" charset="-122"/>
                        </a:rPr>
                        <a:t>容量的海上风电多端直流送出场景</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完成</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altLang="en-US" sz="1400" kern="100" baseline="0" dirty="0">
                          <a:solidFill>
                            <a:srgbClr val="000000"/>
                          </a:solidFill>
                          <a:effectLst/>
                          <a:latin typeface="Times New Roman" panose="02020603050405020304" pitchFamily="18" charset="0"/>
                          <a:ea typeface="微软雅黑" panose="020B0503020204020204" pitchFamily="34" charset="-122"/>
                        </a:rPr>
                        <a:t>完成</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004"/>
                  </a:ext>
                </a:extLst>
              </a:tr>
              <a:tr h="567289">
                <a:tc>
                  <a:txBody>
                    <a:bodyPr/>
                    <a:lstStyle/>
                    <a:p>
                      <a:pPr algn="ctr" fontAlgn="base"/>
                      <a:r>
                        <a:rPr lang="en-US" sz="1400" kern="100" baseline="0">
                          <a:solidFill>
                            <a:srgbClr val="000000"/>
                          </a:solidFill>
                          <a:effectLst/>
                          <a:latin typeface="Times New Roman" panose="02020603050405020304" pitchFamily="18" charset="0"/>
                          <a:ea typeface="微软雅黑" panose="020B0503020204020204" pitchFamily="34" charset="-122"/>
                        </a:rPr>
                        <a:t>5</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继电保护方案</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sz="1400" kern="100" baseline="0">
                          <a:solidFill>
                            <a:srgbClr val="000000"/>
                          </a:solidFill>
                          <a:effectLst/>
                          <a:latin typeface="Times New Roman" panose="02020603050405020304" pitchFamily="18" charset="0"/>
                          <a:ea typeface="微软雅黑" panose="020B0503020204020204" pitchFamily="34" charset="-122"/>
                        </a:rPr>
                        <a:t>海上风电多端直流系统继电保护方案</a:t>
                      </a:r>
                      <a:endParaRPr lang="zh-CN" sz="110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en-US" sz="1400" kern="100" baseline="0" dirty="0">
                          <a:solidFill>
                            <a:srgbClr val="000000"/>
                          </a:solidFill>
                          <a:effectLst/>
                          <a:latin typeface="Times New Roman" panose="02020603050405020304" pitchFamily="18" charset="0"/>
                          <a:ea typeface="微软雅黑" panose="020B0503020204020204" pitchFamily="34" charset="-122"/>
                        </a:rPr>
                        <a:t>3</a:t>
                      </a:r>
                      <a:r>
                        <a:rPr lang="zh-CN" sz="1400" kern="100" baseline="0" dirty="0">
                          <a:solidFill>
                            <a:srgbClr val="000000"/>
                          </a:solidFill>
                          <a:effectLst/>
                          <a:latin typeface="Times New Roman" panose="02020603050405020304" pitchFamily="18" charset="0"/>
                          <a:ea typeface="微软雅黑" panose="020B0503020204020204" pitchFamily="34" charset="-122"/>
                        </a:rPr>
                        <a:t>种</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fontAlgn="base"/>
                      <a:r>
                        <a:rPr lang="zh-CN" altLang="en-US" sz="1400" kern="100" baseline="0" dirty="0">
                          <a:solidFill>
                            <a:srgbClr val="000000"/>
                          </a:solidFill>
                          <a:effectLst/>
                          <a:latin typeface="Times New Roman" panose="02020603050405020304" pitchFamily="18" charset="0"/>
                          <a:ea typeface="微软雅黑" panose="020B0503020204020204" pitchFamily="34" charset="-122"/>
                        </a:rPr>
                        <a:t>完成</a:t>
                      </a:r>
                      <a:endParaRPr lang="zh-CN" sz="110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135"/>
          <p:cNvSpPr/>
          <p:nvPr/>
        </p:nvSpPr>
        <p:spPr>
          <a:xfrm>
            <a:off x="1058386" y="347325"/>
            <a:ext cx="92364" cy="526473"/>
          </a:xfrm>
          <a:prstGeom prst="rect">
            <a:avLst/>
          </a:prstGeom>
          <a:solidFill>
            <a:srgbClr val="205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7" name="图片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79" y="234909"/>
            <a:ext cx="751304" cy="751304"/>
          </a:xfrm>
          <a:prstGeom prst="rect">
            <a:avLst/>
          </a:prstGeom>
          <a:effectLst>
            <a:outerShdw blurRad="50800" dist="38100" dir="2700000" algn="tl" rotWithShape="0">
              <a:prstClr val="black">
                <a:alpha val="40000"/>
              </a:prstClr>
            </a:outerShdw>
          </a:effectLst>
        </p:spPr>
      </p:pic>
      <p:sp>
        <p:nvSpPr>
          <p:cNvPr id="138" name="标题 1"/>
          <p:cNvSpPr txBox="1"/>
          <p:nvPr/>
        </p:nvSpPr>
        <p:spPr>
          <a:xfrm>
            <a:off x="1186109" y="352064"/>
            <a:ext cx="11019275" cy="739004"/>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r>
              <a:rPr lang="zh-CN" altLang="en-US" sz="3600" b="1" dirty="0">
                <a:solidFill>
                  <a:srgbClr val="205196"/>
                </a:solidFill>
                <a:effectLst/>
                <a:latin typeface="微软雅黑" panose="020B0503020204020204" pitchFamily="34" charset="-122"/>
                <a:ea typeface="微软雅黑" panose="020B0503020204020204" pitchFamily="34" charset="-122"/>
              </a:rPr>
              <a:t>研究进展</a:t>
            </a:r>
            <a:endParaRPr lang="en-US" altLang="zh-CN" sz="3600" b="1" dirty="0">
              <a:solidFill>
                <a:srgbClr val="205196"/>
              </a:solidFill>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848350" y="20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8829675" y="37394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4"/>
          <p:cNvSpPr>
            <a:spLocks noChangeArrowheads="1"/>
          </p:cNvSpPr>
          <p:nvPr/>
        </p:nvSpPr>
        <p:spPr bwMode="auto">
          <a:xfrm>
            <a:off x="8212348" y="158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灯片编号占位符 3"/>
          <p:cNvSpPr>
            <a:spLocks noGrp="1"/>
          </p:cNvSpPr>
          <p:nvPr>
            <p:ph type="sldNum" sz="quarter" idx="4"/>
          </p:nvPr>
        </p:nvSpPr>
        <p:spPr>
          <a:xfrm>
            <a:off x="9372600" y="6492875"/>
            <a:ext cx="2743200" cy="365125"/>
          </a:xfrm>
        </p:spPr>
        <p:txBody>
          <a:bodyPr/>
          <a:lstStyle/>
          <a:p>
            <a:fld id="{1890D586-F587-4B11-9A09-7A3B8DB42779}" type="slidenum">
              <a:rPr lang="zh-CN" altLang="en-US" smtClean="0"/>
              <a:t>9</a:t>
            </a:fld>
            <a:endParaRPr lang="zh-CN" altLang="en-US"/>
          </a:p>
        </p:txBody>
      </p:sp>
      <p:sp>
        <p:nvSpPr>
          <p:cNvPr id="14" name="标题 1"/>
          <p:cNvSpPr txBox="1"/>
          <p:nvPr/>
        </p:nvSpPr>
        <p:spPr>
          <a:xfrm>
            <a:off x="613162" y="827298"/>
            <a:ext cx="10470376" cy="514258"/>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j-cs"/>
              </a:defRPr>
            </a:lvl1pPr>
          </a:lstStyle>
          <a:p>
            <a:pPr>
              <a:lnSpc>
                <a:spcPct val="150000"/>
              </a:lnSpc>
            </a:pPr>
            <a:r>
              <a:rPr lang="zh-CN" altLang="en-US" sz="2000" b="1" dirty="0">
                <a:solidFill>
                  <a:srgbClr val="FF0000"/>
                </a:solidFill>
                <a:effectLst/>
                <a:latin typeface="微软雅黑" panose="020B0503020204020204" pitchFamily="34" charset="-122"/>
                <a:ea typeface="微软雅黑" panose="020B0503020204020204" pitchFamily="34" charset="-122"/>
              </a:rPr>
              <a:t>指标完成情况：投稿</a:t>
            </a:r>
            <a:r>
              <a:rPr lang="en-US" altLang="zh-CN" sz="2000" b="1" dirty="0">
                <a:solidFill>
                  <a:srgbClr val="FF0000"/>
                </a:solidFill>
                <a:effectLst/>
                <a:latin typeface="微软雅黑" panose="020B0503020204020204" pitchFamily="34" charset="-122"/>
                <a:ea typeface="微软雅黑" panose="020B0503020204020204" pitchFamily="34" charset="-122"/>
              </a:rPr>
              <a:t>8</a:t>
            </a:r>
            <a:r>
              <a:rPr lang="zh-CN" altLang="en-US" sz="2000" b="1" dirty="0">
                <a:solidFill>
                  <a:srgbClr val="FF0000"/>
                </a:solidFill>
                <a:effectLst/>
                <a:latin typeface="微软雅黑" panose="020B0503020204020204" pitchFamily="34" charset="-122"/>
                <a:ea typeface="微软雅黑" panose="020B0503020204020204" pitchFamily="34" charset="-122"/>
              </a:rPr>
              <a:t>篇论文，提交</a:t>
            </a:r>
            <a:r>
              <a:rPr lang="en-US" altLang="zh-CN" sz="2000" b="1" dirty="0">
                <a:solidFill>
                  <a:srgbClr val="FF0000"/>
                </a:solidFill>
                <a:effectLst/>
                <a:latin typeface="微软雅黑" panose="020B0503020204020204" pitchFamily="34" charset="-122"/>
                <a:ea typeface="微软雅黑" panose="020B0503020204020204" pitchFamily="34" charset="-122"/>
              </a:rPr>
              <a:t>15</a:t>
            </a:r>
            <a:r>
              <a:rPr lang="zh-CN" altLang="en-US" sz="2000" b="1" dirty="0">
                <a:solidFill>
                  <a:srgbClr val="FF0000"/>
                </a:solidFill>
                <a:effectLst/>
                <a:latin typeface="微软雅黑" panose="020B0503020204020204" pitchFamily="34" charset="-122"/>
                <a:ea typeface="微软雅黑" panose="020B0503020204020204" pitchFamily="34" charset="-122"/>
              </a:rPr>
              <a:t>个专利</a:t>
            </a:r>
            <a:endParaRPr lang="en-US" altLang="zh-CN" sz="2000" b="1" dirty="0">
              <a:solidFill>
                <a:srgbClr val="FF0000"/>
              </a:solidFill>
              <a:effectLst/>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nvGraphicFramePr>
        <p:xfrm>
          <a:off x="197079" y="1469104"/>
          <a:ext cx="11622388" cy="4663440"/>
        </p:xfrm>
        <a:graphic>
          <a:graphicData uri="http://schemas.openxmlformats.org/drawingml/2006/table">
            <a:tbl>
              <a:tblPr firstRow="1" bandRow="1">
                <a:tableStyleId>{5C22544A-7EE6-4342-B048-85BDC9FD1C3A}</a:tableStyleId>
              </a:tblPr>
              <a:tblGrid>
                <a:gridCol w="7092721">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gridCol w="1049867">
                  <a:extLst>
                    <a:ext uri="{9D8B030D-6E8A-4147-A177-3AD203B41FA5}">
                      <a16:colId xmlns:a16="http://schemas.microsoft.com/office/drawing/2014/main" val="20002"/>
                    </a:ext>
                  </a:extLst>
                </a:gridCol>
              </a:tblGrid>
              <a:tr h="241288">
                <a:tc>
                  <a:txBody>
                    <a:bodyPr/>
                    <a:lstStyle/>
                    <a:p>
                      <a:r>
                        <a:rPr lang="zh-CN" altLang="en-US" sz="1800" dirty="0">
                          <a:latin typeface="微软雅黑" panose="020B0503020204020204" pitchFamily="34" charset="-122"/>
                          <a:ea typeface="微软雅黑" panose="020B0503020204020204" pitchFamily="34" charset="-122"/>
                        </a:rPr>
                        <a:t>题目</a:t>
                      </a:r>
                    </a:p>
                  </a:txBody>
                  <a:tcPr/>
                </a:tc>
                <a:tc>
                  <a:txBody>
                    <a:bodyPr/>
                    <a:lstStyle/>
                    <a:p>
                      <a:r>
                        <a:rPr lang="zh-CN" altLang="en-US" sz="1800" dirty="0">
                          <a:latin typeface="微软雅黑" panose="020B0503020204020204" pitchFamily="34" charset="-122"/>
                          <a:ea typeface="微软雅黑" panose="020B0503020204020204" pitchFamily="34" charset="-122"/>
                        </a:rPr>
                        <a:t>类别</a:t>
                      </a:r>
                    </a:p>
                  </a:txBody>
                  <a:tcPr/>
                </a:tc>
                <a:tc>
                  <a:txBody>
                    <a:bodyPr/>
                    <a:lstStyle/>
                    <a:p>
                      <a:r>
                        <a:rPr lang="zh-CN" altLang="en-US" sz="1800" dirty="0">
                          <a:latin typeface="微软雅黑" panose="020B0503020204020204" pitchFamily="34" charset="-122"/>
                          <a:ea typeface="微软雅黑" panose="020B0503020204020204" pitchFamily="34" charset="-122"/>
                        </a:rPr>
                        <a:t>状态</a:t>
                      </a:r>
                    </a:p>
                  </a:txBody>
                  <a:tcPr/>
                </a:tc>
                <a:extLst>
                  <a:ext uri="{0D108BD9-81ED-4DB2-BD59-A6C34878D82A}">
                    <a16:rowId xmlns:a16="http://schemas.microsoft.com/office/drawing/2014/main" val="10000"/>
                  </a:ext>
                </a:extLst>
              </a:tr>
              <a:tr h="241288">
                <a:tc>
                  <a:txBody>
                    <a:bodyPr/>
                    <a:lstStyle/>
                    <a:p>
                      <a:pPr latinLnBrk="1"/>
                      <a:r>
                        <a:rPr lang="zh-CN" altLang="zh-CN" sz="1800" kern="1200" dirty="0">
                          <a:solidFill>
                            <a:schemeClr val="dk1"/>
                          </a:solidFill>
                          <a:latin typeface="微软雅黑" panose="020B0503020204020204" pitchFamily="34" charset="-122"/>
                          <a:ea typeface="微软雅黑" panose="020B0503020204020204" pitchFamily="34" charset="-122"/>
                          <a:cs typeface="+mn-cs"/>
                        </a:rPr>
                        <a:t>海上风电经</a:t>
                      </a:r>
                      <a:r>
                        <a:rPr lang="en-US" altLang="zh-CN" sz="1800" kern="1200" dirty="0">
                          <a:solidFill>
                            <a:schemeClr val="dk1"/>
                          </a:solidFill>
                          <a:latin typeface="微软雅黑" panose="020B0503020204020204" pitchFamily="34" charset="-122"/>
                          <a:ea typeface="微软雅黑" panose="020B0503020204020204" pitchFamily="34" charset="-122"/>
                          <a:cs typeface="+mn-cs"/>
                        </a:rPr>
                        <a:t>DRU-MMC</a:t>
                      </a:r>
                      <a:r>
                        <a:rPr lang="zh-CN" altLang="zh-CN" sz="1800" kern="1200" dirty="0">
                          <a:solidFill>
                            <a:schemeClr val="dk1"/>
                          </a:solidFill>
                          <a:latin typeface="微软雅黑" panose="020B0503020204020204" pitchFamily="34" charset="-122"/>
                          <a:ea typeface="微软雅黑" panose="020B0503020204020204" pitchFamily="34" charset="-122"/>
                          <a:cs typeface="+mn-cs"/>
                        </a:rPr>
                        <a:t>直流系统并网调频方法研究</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南方电网技术（中文核心）</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录用</a:t>
                      </a:r>
                    </a:p>
                  </a:txBody>
                  <a:tcPr/>
                </a:tc>
                <a:extLst>
                  <a:ext uri="{0D108BD9-81ED-4DB2-BD59-A6C34878D82A}">
                    <a16:rowId xmlns:a16="http://schemas.microsoft.com/office/drawing/2014/main" val="10001"/>
                  </a:ext>
                </a:extLst>
              </a:tr>
              <a:tr h="627349">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Dynamic Frequency Trajectory Prediction Assisted Frequency Response Method for Lightweight MTDC Systems</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IEEE Trans. Power Delivery</a:t>
                      </a:r>
                      <a:r>
                        <a:rPr lang="zh-CN" altLang="en-US" sz="1800" kern="1200" dirty="0">
                          <a:solidFill>
                            <a:schemeClr val="dk1"/>
                          </a:solidFill>
                          <a:latin typeface="微软雅黑" panose="020B0503020204020204" pitchFamily="34" charset="-122"/>
                          <a:ea typeface="微软雅黑" panose="020B0503020204020204" pitchFamily="34" charset="-122"/>
                          <a:cs typeface="+mn-cs"/>
                        </a:rPr>
                        <a:t>（</a:t>
                      </a:r>
                      <a:r>
                        <a:rPr lang="en-US" altLang="zh-CN" sz="1800" kern="1200" dirty="0">
                          <a:solidFill>
                            <a:schemeClr val="dk1"/>
                          </a:solidFill>
                          <a:latin typeface="微软雅黑" panose="020B0503020204020204" pitchFamily="34" charset="-122"/>
                          <a:ea typeface="微软雅黑" panose="020B0503020204020204" pitchFamily="34" charset="-122"/>
                          <a:cs typeface="+mn-cs"/>
                        </a:rPr>
                        <a:t>SCI</a:t>
                      </a:r>
                      <a:r>
                        <a:rPr lang="zh-CN" altLang="en-US" sz="1800" kern="1200" dirty="0">
                          <a:solidFill>
                            <a:schemeClr val="dk1"/>
                          </a:solidFill>
                          <a:latin typeface="微软雅黑" panose="020B0503020204020204" pitchFamily="34" charset="-122"/>
                          <a:ea typeface="微软雅黑" panose="020B0503020204020204" pitchFamily="34" charset="-122"/>
                          <a:cs typeface="+mn-cs"/>
                        </a:rPr>
                        <a:t>期刊）</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微软雅黑" panose="020B0503020204020204" pitchFamily="34" charset="-122"/>
                          <a:ea typeface="微软雅黑" panose="020B0503020204020204" pitchFamily="34" charset="-122"/>
                          <a:cs typeface="+mn-cs"/>
                        </a:rPr>
                        <a:t>录用</a:t>
                      </a:r>
                    </a:p>
                    <a:p>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2"/>
                  </a:ext>
                </a:extLst>
              </a:tr>
              <a:tr h="627349">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Fault Ride-Through Strategy of LCC-MMC Series Hybrid HVDC Transmission System for Offshore Wind Farms</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APPEEC 2024 </a:t>
                      </a:r>
                      <a:r>
                        <a:rPr lang="zh-CN" altLang="en-US" sz="1800" kern="1200" dirty="0">
                          <a:solidFill>
                            <a:schemeClr val="dk1"/>
                          </a:solidFill>
                          <a:latin typeface="微软雅黑" panose="020B0503020204020204" pitchFamily="34" charset="-122"/>
                          <a:ea typeface="微软雅黑" panose="020B0503020204020204" pitchFamily="34" charset="-122"/>
                          <a:cs typeface="+mn-cs"/>
                        </a:rPr>
                        <a:t>（</a:t>
                      </a:r>
                      <a:r>
                        <a:rPr lang="en-US" altLang="zh-CN" sz="1800" kern="1200" dirty="0">
                          <a:solidFill>
                            <a:schemeClr val="dk1"/>
                          </a:solidFill>
                          <a:latin typeface="微软雅黑" panose="020B0503020204020204" pitchFamily="34" charset="-122"/>
                          <a:ea typeface="微软雅黑" panose="020B0503020204020204" pitchFamily="34" charset="-122"/>
                          <a:cs typeface="+mn-cs"/>
                        </a:rPr>
                        <a:t>EI</a:t>
                      </a:r>
                      <a:r>
                        <a:rPr lang="zh-CN" altLang="en-US" sz="1800" kern="1200" dirty="0">
                          <a:solidFill>
                            <a:schemeClr val="dk1"/>
                          </a:solidFill>
                          <a:latin typeface="微软雅黑" panose="020B0503020204020204" pitchFamily="34" charset="-122"/>
                          <a:ea typeface="微软雅黑" panose="020B0503020204020204" pitchFamily="34" charset="-122"/>
                          <a:cs typeface="+mn-cs"/>
                        </a:rPr>
                        <a:t>会议）</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录用</a:t>
                      </a:r>
                    </a:p>
                  </a:txBody>
                  <a:tcPr/>
                </a:tc>
                <a:extLst>
                  <a:ext uri="{0D108BD9-81ED-4DB2-BD59-A6C34878D82A}">
                    <a16:rowId xmlns:a16="http://schemas.microsoft.com/office/drawing/2014/main" val="10003"/>
                  </a:ext>
                </a:extLst>
              </a:tr>
              <a:tr h="627349">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Research on Offshore Wind Power Collection and High Voltage Direct Current Transmission System Topologies</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EI2 2024</a:t>
                      </a:r>
                      <a:r>
                        <a:rPr lang="zh-CN" altLang="en-US" sz="1800" kern="1200" dirty="0">
                          <a:solidFill>
                            <a:schemeClr val="dk1"/>
                          </a:solidFill>
                          <a:latin typeface="微软雅黑" panose="020B0503020204020204" pitchFamily="34" charset="-122"/>
                          <a:ea typeface="微软雅黑" panose="020B0503020204020204" pitchFamily="34" charset="-122"/>
                          <a:cs typeface="+mn-cs"/>
                        </a:rPr>
                        <a:t>（</a:t>
                      </a:r>
                      <a:r>
                        <a:rPr lang="en-US" altLang="zh-CN" sz="1800" kern="1200" dirty="0">
                          <a:solidFill>
                            <a:schemeClr val="dk1"/>
                          </a:solidFill>
                          <a:latin typeface="微软雅黑" panose="020B0503020204020204" pitchFamily="34" charset="-122"/>
                          <a:ea typeface="微软雅黑" panose="020B0503020204020204" pitchFamily="34" charset="-122"/>
                          <a:cs typeface="+mn-cs"/>
                        </a:rPr>
                        <a:t>EI</a:t>
                      </a:r>
                      <a:r>
                        <a:rPr lang="zh-CN" altLang="en-US" sz="1800" kern="1200" dirty="0">
                          <a:solidFill>
                            <a:schemeClr val="dk1"/>
                          </a:solidFill>
                          <a:latin typeface="微软雅黑" panose="020B0503020204020204" pitchFamily="34" charset="-122"/>
                          <a:ea typeface="微软雅黑" panose="020B0503020204020204" pitchFamily="34" charset="-122"/>
                          <a:cs typeface="+mn-cs"/>
                        </a:rPr>
                        <a:t>会议）</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录用</a:t>
                      </a:r>
                    </a:p>
                  </a:txBody>
                  <a:tcPr/>
                </a:tc>
                <a:extLst>
                  <a:ext uri="{0D108BD9-81ED-4DB2-BD59-A6C34878D82A}">
                    <a16:rowId xmlns:a16="http://schemas.microsoft.com/office/drawing/2014/main" val="10004"/>
                  </a:ext>
                </a:extLst>
              </a:tr>
              <a:tr h="627349">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Black-start Strategy for Offshore Wind Power Delivery System Based on Series-connected DRU-MMC Hybrid Converter</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latin typeface="微软雅黑" panose="020B0503020204020204" pitchFamily="34" charset="-122"/>
                          <a:ea typeface="微软雅黑" panose="020B0503020204020204" pitchFamily="34" charset="-122"/>
                          <a:cs typeface="+mn-cs"/>
                        </a:rPr>
                        <a:t>MDPI</a:t>
                      </a:r>
                      <a:r>
                        <a:rPr lang="zh-CN" altLang="en-US" sz="1800" kern="1200" dirty="0">
                          <a:solidFill>
                            <a:schemeClr val="dk1"/>
                          </a:solidFill>
                          <a:latin typeface="微软雅黑" panose="020B0503020204020204" pitchFamily="34" charset="-122"/>
                          <a:ea typeface="微软雅黑" panose="020B0503020204020204" pitchFamily="34" charset="-122"/>
                          <a:cs typeface="+mn-cs"/>
                        </a:rPr>
                        <a:t>（</a:t>
                      </a:r>
                      <a:r>
                        <a:rPr lang="en-US" altLang="zh-CN" sz="1800" kern="1200" dirty="0">
                          <a:solidFill>
                            <a:schemeClr val="dk1"/>
                          </a:solidFill>
                          <a:latin typeface="微软雅黑" panose="020B0503020204020204" pitchFamily="34" charset="-122"/>
                          <a:ea typeface="微软雅黑" panose="020B0503020204020204" pitchFamily="34" charset="-122"/>
                          <a:cs typeface="+mn-cs"/>
                        </a:rPr>
                        <a:t>SCI</a:t>
                      </a:r>
                      <a:r>
                        <a:rPr lang="zh-CN" altLang="en-US" sz="1800" kern="1200" dirty="0">
                          <a:solidFill>
                            <a:schemeClr val="dk1"/>
                          </a:solidFill>
                          <a:latin typeface="微软雅黑" panose="020B0503020204020204" pitchFamily="34" charset="-122"/>
                          <a:ea typeface="微软雅黑" panose="020B0503020204020204" pitchFamily="34" charset="-122"/>
                          <a:cs typeface="+mn-cs"/>
                        </a:rPr>
                        <a:t>期刊）</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录用</a:t>
                      </a:r>
                    </a:p>
                  </a:txBody>
                  <a:tcPr/>
                </a:tc>
                <a:extLst>
                  <a:ext uri="{0D108BD9-81ED-4DB2-BD59-A6C34878D82A}">
                    <a16:rowId xmlns:a16="http://schemas.microsoft.com/office/drawing/2014/main" val="10005"/>
                  </a:ext>
                </a:extLst>
              </a:tr>
              <a:tr h="241288">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大规模海上风电直流送出系统拓扑选取影响因素分析与构建原则研究</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南方电网技术（中文核心）</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录用</a:t>
                      </a:r>
                    </a:p>
                  </a:txBody>
                  <a:tcPr/>
                </a:tc>
                <a:extLst>
                  <a:ext uri="{0D108BD9-81ED-4DB2-BD59-A6C34878D82A}">
                    <a16:rowId xmlns:a16="http://schemas.microsoft.com/office/drawing/2014/main" val="10006"/>
                  </a:ext>
                </a:extLst>
              </a:tr>
              <a:tr h="241288">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Comparative Study on DC Circuit Breaker Configuration Schemes of Flexible HVDC Systems Based on Reliability Indices</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en-US" altLang="zh-CN" sz="1800" kern="1200" dirty="0">
                          <a:solidFill>
                            <a:schemeClr val="dk1"/>
                          </a:solidFill>
                          <a:latin typeface="微软雅黑" panose="020B0503020204020204" pitchFamily="34" charset="-122"/>
                          <a:ea typeface="微软雅黑" panose="020B0503020204020204" pitchFamily="34" charset="-122"/>
                          <a:cs typeface="+mn-cs"/>
                        </a:rPr>
                        <a:t>ACEEE 2025</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在审</a:t>
                      </a:r>
                    </a:p>
                  </a:txBody>
                  <a:tcPr/>
                </a:tc>
                <a:extLst>
                  <a:ext uri="{0D108BD9-81ED-4DB2-BD59-A6C34878D82A}">
                    <a16:rowId xmlns:a16="http://schemas.microsoft.com/office/drawing/2014/main" val="10007"/>
                  </a:ext>
                </a:extLst>
              </a:tr>
              <a:tr h="241288">
                <a:tc>
                  <a:txBody>
                    <a:bodyPr/>
                    <a:lstStyle/>
                    <a:p>
                      <a:r>
                        <a:rPr lang="zh-CN" altLang="zh-CN" sz="1800" kern="1200" dirty="0">
                          <a:solidFill>
                            <a:schemeClr val="dk1"/>
                          </a:solidFill>
                          <a:latin typeface="微软雅黑" panose="020B0503020204020204" pitchFamily="34" charset="-122"/>
                          <a:ea typeface="微软雅黑" panose="020B0503020204020204" pitchFamily="34" charset="-122"/>
                          <a:cs typeface="+mn-cs"/>
                        </a:rPr>
                        <a:t>双极柔性直流系统阀交流侧接地保护研究</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微软雅黑" panose="020B0503020204020204" pitchFamily="34" charset="-122"/>
                          <a:ea typeface="微软雅黑" panose="020B0503020204020204" pitchFamily="34" charset="-122"/>
                          <a:cs typeface="+mn-cs"/>
                        </a:rPr>
                        <a:t>电力系统保护与控制（中文核心）</a:t>
                      </a:r>
                    </a:p>
                  </a:txBody>
                  <a:tcPr/>
                </a:tc>
                <a:tc>
                  <a:txBody>
                    <a:bodyPr/>
                    <a:lstStyle/>
                    <a:p>
                      <a:r>
                        <a:rPr lang="zh-CN" altLang="en-US" sz="1800" kern="1200" dirty="0">
                          <a:solidFill>
                            <a:schemeClr val="dk1"/>
                          </a:solidFill>
                          <a:latin typeface="微软雅黑" panose="020B0503020204020204" pitchFamily="34" charset="-122"/>
                          <a:ea typeface="微软雅黑" panose="020B0503020204020204" pitchFamily="34" charset="-122"/>
                          <a:cs typeface="+mn-cs"/>
                        </a:rPr>
                        <a:t>在审</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4.55,&quot;left&quot;:43,&quot;top&quot;:206,&quot;width&quot;:441.9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4.55,&quot;left&quot;:43,&quot;top&quot;:206,&quot;width&quot;:441.9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50.05,&quot;left&quot;:13.4,&quot;top&quot;:96.45,&quot;width&quot;:909.2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4.55,&quot;left&quot;:43,&quot;top&quot;:206,&quot;width&quot;:441.9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3.1179527559055,&quot;left&quot;:8.75,&quot;top&quot;:362.4283464566929,&quot;width&quot;:946.347007874015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3.1179527559055,&quot;left&quot;:8.75,&quot;top&quot;:362.4283464566929,&quot;width&quot;:946.3470078740156}"/>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3.1179527559055,&quot;left&quot;:8.75,&quot;top&quot;:362.4283464566929,&quot;width&quot;:946.3470078740156}"/>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3.1179527559055,&quot;left&quot;:8.75,&quot;top&quot;:362.4283464566929,&quot;width&quot;:946.3470078740156}"/>
</p:tagLst>
</file>

<file path=ppt/tags/tag48.xml><?xml version="1.0" encoding="utf-8"?>
<p:tagLst xmlns:a="http://schemas.openxmlformats.org/drawingml/2006/main" xmlns:r="http://schemas.openxmlformats.org/officeDocument/2006/relationships" xmlns:p="http://schemas.openxmlformats.org/presentationml/2006/main">
  <p:tag name="TABLE_ENDDRAG_ORIGIN_RECT" val="303*74"/>
  <p:tag name="TABLE_ENDDRAG_RECT" val="15*413*303*7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77.4,&quot;left&quot;:12,&quot;top&quot;:201.4,&quot;width&quot;:925.4576377952756}"/>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77.4,&quot;left&quot;:12,&quot;top&quot;:201.4,&quot;width&quot;:925.4576377952756}"/>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77.4,&quot;left&quot;:12,&quot;top&quot;:201.4,&quot;width&quot;:925.4576377952756}"/>
</p:tagLst>
</file>

<file path=ppt/tags/tag52.xml><?xml version="1.0" encoding="utf-8"?>
<p:tagLst xmlns:a="http://schemas.openxmlformats.org/drawingml/2006/main" xmlns:r="http://schemas.openxmlformats.org/officeDocument/2006/relationships" xmlns:p="http://schemas.openxmlformats.org/presentationml/2006/main">
  <p:tag name="TABLE_ENDDRAG_ORIGIN_RECT" val="254*94"/>
  <p:tag name="TABLE_ENDDRAG_RECT" val="477*312*254*94"/>
</p:tagLst>
</file>

<file path=ppt/tags/tag53.xml><?xml version="1.0" encoding="utf-8"?>
<p:tagLst xmlns:a="http://schemas.openxmlformats.org/drawingml/2006/main" xmlns:r="http://schemas.openxmlformats.org/officeDocument/2006/relationships" xmlns:p="http://schemas.openxmlformats.org/presentationml/2006/main">
  <p:tag name="TABLE_ENDDRAG_ORIGIN_RECT" val="315*94"/>
  <p:tag name="TABLE_ENDDRAG_RECT" val="471*410*315*94"/>
</p:tagLst>
</file>

<file path=ppt/tags/tag54.xml><?xml version="1.0" encoding="utf-8"?>
<p:tagLst xmlns:a="http://schemas.openxmlformats.org/drawingml/2006/main" xmlns:r="http://schemas.openxmlformats.org/officeDocument/2006/relationships" xmlns:p="http://schemas.openxmlformats.org/presentationml/2006/main">
  <p:tag name="TABLE_ENDDRAG_ORIGIN_RECT" val="285*251"/>
  <p:tag name="TABLE_ENDDRAG_RECT" val="15*236*285*251"/>
</p:tagLst>
</file>

<file path=ppt/tags/tag55.xml><?xml version="1.0" encoding="utf-8"?>
<p:tagLst xmlns:a="http://schemas.openxmlformats.org/drawingml/2006/main" xmlns:r="http://schemas.openxmlformats.org/officeDocument/2006/relationships" xmlns:p="http://schemas.openxmlformats.org/presentationml/2006/main">
  <p:tag name="TABLE_ENDDRAG_ORIGIN_RECT" val="876*275"/>
  <p:tag name="TABLE_ENDDRAG_RECT" val="44*270*876*275"/>
</p:tagLst>
</file>

<file path=ppt/tags/tag56.xml><?xml version="1.0" encoding="utf-8"?>
<p:tagLst xmlns:a="http://schemas.openxmlformats.org/drawingml/2006/main" xmlns:r="http://schemas.openxmlformats.org/officeDocument/2006/relationships" xmlns:p="http://schemas.openxmlformats.org/presentationml/2006/main">
  <p:tag name="TABLE_ENDDRAG_ORIGIN_RECT" val="906*227"/>
  <p:tag name="TABLE_ENDDRAG_RECT" val="25*263*906*227"/>
</p:tagLst>
</file>

<file path=ppt/tags/tag57.xml><?xml version="1.0" encoding="utf-8"?>
<p:tagLst xmlns:a="http://schemas.openxmlformats.org/drawingml/2006/main" xmlns:r="http://schemas.openxmlformats.org/officeDocument/2006/relationships" xmlns:p="http://schemas.openxmlformats.org/presentationml/2006/main">
  <p:tag name="TABLE_ENDDRAG_ORIGIN_RECT" val="388*222"/>
  <p:tag name="TABLE_ENDDRAG_RECT" val="22*222*388*222"/>
</p:tagLst>
</file>

<file path=ppt/tags/tag58.xml><?xml version="1.0" encoding="utf-8"?>
<p:tagLst xmlns:a="http://schemas.openxmlformats.org/drawingml/2006/main" xmlns:r="http://schemas.openxmlformats.org/officeDocument/2006/relationships" xmlns:p="http://schemas.openxmlformats.org/presentationml/2006/main">
  <p:tag name="TABLE_ENDDRAG_ORIGIN_RECT" val="443*256"/>
  <p:tag name="TABLE_ENDDRAG_RECT" val="480*218*443*257"/>
</p:tagLst>
</file>

<file path=ppt/tags/tag59.xml><?xml version="1.0" encoding="utf-8"?>
<p:tagLst xmlns:a="http://schemas.openxmlformats.org/drawingml/2006/main" xmlns:r="http://schemas.openxmlformats.org/officeDocument/2006/relationships" xmlns:p="http://schemas.openxmlformats.org/presentationml/2006/main">
  <p:tag name="TABLE_ENDDRAG_ORIGIN_RECT" val="513*207"/>
  <p:tag name="TABLE_ENDDRAG_RECT" val="14*288*513*20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33.7,&quot;left&quot;:13.4,&quot;top&quot;:96.45,&quot;width&quot;:909.2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64.xml><?xml version="1.0" encoding="utf-8"?>
<p:tagLst xmlns:a="http://schemas.openxmlformats.org/drawingml/2006/main" xmlns:r="http://schemas.openxmlformats.org/officeDocument/2006/relationships" xmlns:p="http://schemas.openxmlformats.org/presentationml/2006/main">
  <p:tag name="TABLE_ENDDRAG_ORIGIN_RECT" val="494*251"/>
  <p:tag name="TABLE_ENDDRAG_RECT" val="21*252*494*251"/>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40.65,&quot;left&quot;:24.75,&quot;top&quot;:182.1,&quot;width&quot;:904.3}"/>
</p:tagLst>
</file>

<file path=ppt/tags/tag67.xml><?xml version="1.0" encoding="utf-8"?>
<p:tagLst xmlns:a="http://schemas.openxmlformats.org/drawingml/2006/main" xmlns:r="http://schemas.openxmlformats.org/officeDocument/2006/relationships" xmlns:p="http://schemas.openxmlformats.org/presentationml/2006/main">
  <p:tag name="TABLE_ENDDRAG_ORIGIN_RECT" val="816*380"/>
  <p:tag name="TABLE_ENDDRAG_RECT" val="25*118*816*380"/>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33.7,&quot;left&quot;:13.4,&quot;top&quot;:96.45,&quot;width&quot;:909.25}"/>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33.7,&quot;left&quot;:13.4,&quot;top&quot;:96.45,&quot;width&quot;:909.25}"/>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73.4,&quot;left&quot;:13.4,&quot;top&quot;:73.1,&quot;width&quot;:909.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12043</Words>
  <Application>Microsoft Office PowerPoint</Application>
  <PresentationFormat>宽屏</PresentationFormat>
  <Paragraphs>1512</Paragraphs>
  <Slides>66</Slides>
  <Notes>28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66</vt:i4>
      </vt:variant>
    </vt:vector>
  </HeadingPairs>
  <TitlesOfParts>
    <vt:vector size="84" baseType="lpstr">
      <vt:lpstr>等线</vt:lpstr>
      <vt:lpstr>等线 Light</vt:lpstr>
      <vt:lpstr>方正书宋_GBK</vt:lpstr>
      <vt:lpstr>微软雅黑</vt:lpstr>
      <vt:lpstr>Arial</vt:lpstr>
      <vt:lpstr>Arial Black</vt:lpstr>
      <vt:lpstr>Calibri</vt:lpstr>
      <vt:lpstr>Cambria Math</vt:lpstr>
      <vt:lpstr>Impact</vt:lpstr>
      <vt:lpstr>Times New Roman</vt:lpstr>
      <vt:lpstr>Wingdings</vt:lpstr>
      <vt:lpstr>Office 主题​​</vt:lpstr>
      <vt:lpstr>Graph</vt:lpstr>
      <vt:lpstr>Equation</vt:lpstr>
      <vt:lpstr>Visio</vt:lpstr>
      <vt:lpstr>Microsoft Visio Drawing</vt:lpstr>
      <vt:lpstr>MathType 7.0 Equation</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浪 刘</dc:creator>
  <cp:lastModifiedBy>L L</cp:lastModifiedBy>
  <cp:revision>246</cp:revision>
  <dcterms:created xsi:type="dcterms:W3CDTF">2025-05-03T16:34:00Z</dcterms:created>
  <dcterms:modified xsi:type="dcterms:W3CDTF">2025-10-31T08:32:24Z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B3FC961CC1394D428D198AB87F728E04_12</vt:lpwstr>
  </property>
  <property fmtid="{D5CDD505-2E9C-101B-9397-08002B2CF9AE}" pid="3" name="KSOProductBuildVer">
    <vt:lpwstr>2052-12.1.0.19302</vt:lpwstr>
  </property>
</Properties>
</file>